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9"/>
  </p:notesMasterIdLst>
  <p:sldIdLst>
    <p:sldId id="257" r:id="rId5"/>
    <p:sldId id="588" r:id="rId6"/>
    <p:sldId id="638" r:id="rId7"/>
    <p:sldId id="501" r:id="rId8"/>
    <p:sldId id="558" r:id="rId9"/>
    <p:sldId id="554" r:id="rId10"/>
    <p:sldId id="517" r:id="rId11"/>
    <p:sldId id="582" r:id="rId12"/>
    <p:sldId id="577" r:id="rId13"/>
    <p:sldId id="639" r:id="rId14"/>
    <p:sldId id="586" r:id="rId15"/>
    <p:sldId id="574" r:id="rId16"/>
    <p:sldId id="556" r:id="rId17"/>
    <p:sldId id="576" r:id="rId18"/>
    <p:sldId id="573" r:id="rId19"/>
    <p:sldId id="579" r:id="rId20"/>
    <p:sldId id="565" r:id="rId21"/>
    <p:sldId id="559" r:id="rId22"/>
    <p:sldId id="561" r:id="rId23"/>
    <p:sldId id="572" r:id="rId24"/>
    <p:sldId id="563" r:id="rId25"/>
    <p:sldId id="570" r:id="rId26"/>
    <p:sldId id="449" r:id="rId27"/>
    <p:sldId id="453" r:id="rId28"/>
    <p:sldId id="566" r:id="rId29"/>
    <p:sldId id="567" r:id="rId30"/>
    <p:sldId id="581" r:id="rId31"/>
    <p:sldId id="560" r:id="rId32"/>
    <p:sldId id="578" r:id="rId33"/>
    <p:sldId id="569" r:id="rId34"/>
    <p:sldId id="580" r:id="rId35"/>
    <p:sldId id="589" r:id="rId36"/>
    <p:sldId id="590" r:id="rId37"/>
    <p:sldId id="591" r:id="rId38"/>
    <p:sldId id="592" r:id="rId39"/>
    <p:sldId id="583" r:id="rId40"/>
    <p:sldId id="596" r:id="rId41"/>
    <p:sldId id="597" r:id="rId42"/>
    <p:sldId id="593" r:id="rId43"/>
    <p:sldId id="640" r:id="rId44"/>
    <p:sldId id="584" r:id="rId45"/>
    <p:sldId id="557" r:id="rId46"/>
    <p:sldId id="587" r:id="rId47"/>
    <p:sldId id="56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9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g"/></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1" Type="http://schemas.openxmlformats.org/officeDocument/2006/relationships/image" Target="../media/image2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CB725-E9AA-4586-9ECC-98FD25CC949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B698063-D3F8-462C-8112-1C9BBCAD7870}">
      <dgm:prSet/>
      <dgm:spPr/>
      <dgm:t>
        <a:bodyPr/>
        <a:lstStyle/>
        <a:p>
          <a:r>
            <a:rPr lang="en-GB" dirty="0"/>
            <a:t>3.Does this interview contain slanderous or liable language?</a:t>
          </a:r>
        </a:p>
      </dgm:t>
    </dgm:pt>
    <dgm:pt modelId="{1FF36235-8C70-4032-B8AD-12221F182A1D}" type="parTrans" cxnId="{E4F2EC97-89C1-4105-9B90-868291618542}">
      <dgm:prSet/>
      <dgm:spPr/>
      <dgm:t>
        <a:bodyPr/>
        <a:lstStyle/>
        <a:p>
          <a:endParaRPr lang="en-GB"/>
        </a:p>
      </dgm:t>
    </dgm:pt>
    <dgm:pt modelId="{C53E3130-189D-4712-ACD3-E0A85E21C929}" type="sibTrans" cxnId="{E4F2EC97-89C1-4105-9B90-868291618542}">
      <dgm:prSet/>
      <dgm:spPr/>
      <dgm:t>
        <a:bodyPr/>
        <a:lstStyle/>
        <a:p>
          <a:endParaRPr lang="en-GB"/>
        </a:p>
      </dgm:t>
    </dgm:pt>
    <dgm:pt modelId="{42C56F81-1A32-48EB-ABB3-3B7CE571A449}">
      <dgm:prSet/>
      <dgm:spPr/>
      <dgm:t>
        <a:bodyPr/>
        <a:lstStyle/>
        <a:p>
          <a:r>
            <a:rPr lang="en-GB" dirty="0"/>
            <a:t>4.Does this interview reveal trade or corporate secrets?</a:t>
          </a:r>
        </a:p>
      </dgm:t>
    </dgm:pt>
    <dgm:pt modelId="{D7CDC969-6F37-4FCC-8A85-027C52338079}" type="parTrans" cxnId="{1EE1B73C-CCD5-4DFB-9183-D79E515A2FE8}">
      <dgm:prSet/>
      <dgm:spPr/>
      <dgm:t>
        <a:bodyPr/>
        <a:lstStyle/>
        <a:p>
          <a:endParaRPr lang="en-GB"/>
        </a:p>
      </dgm:t>
    </dgm:pt>
    <dgm:pt modelId="{0D83133D-6AF5-4709-83D5-9C6C1A72D43B}" type="sibTrans" cxnId="{1EE1B73C-CCD5-4DFB-9183-D79E515A2FE8}">
      <dgm:prSet/>
      <dgm:spPr/>
      <dgm:t>
        <a:bodyPr/>
        <a:lstStyle/>
        <a:p>
          <a:endParaRPr lang="en-GB"/>
        </a:p>
      </dgm:t>
    </dgm:pt>
    <dgm:pt modelId="{5FEB040D-50FC-4C0E-AA70-DD3C0F782190}">
      <dgm:prSet/>
      <dgm:spPr/>
      <dgm:t>
        <a:bodyPr/>
        <a:lstStyle/>
        <a:p>
          <a:r>
            <a:rPr lang="en-GB" dirty="0"/>
            <a:t>5.Does this interview use culturally insensitive language?</a:t>
          </a:r>
        </a:p>
      </dgm:t>
    </dgm:pt>
    <dgm:pt modelId="{91D15D85-0EB9-412D-9402-CE3ECEC8ECD5}" type="parTrans" cxnId="{A1A31416-F376-47CE-AE87-745B9C1B69ED}">
      <dgm:prSet/>
      <dgm:spPr/>
      <dgm:t>
        <a:bodyPr/>
        <a:lstStyle/>
        <a:p>
          <a:endParaRPr lang="en-GB"/>
        </a:p>
      </dgm:t>
    </dgm:pt>
    <dgm:pt modelId="{DFB38E3D-8E48-4D4F-B9F9-2487F4FC2B78}" type="sibTrans" cxnId="{A1A31416-F376-47CE-AE87-745B9C1B69ED}">
      <dgm:prSet/>
      <dgm:spPr/>
      <dgm:t>
        <a:bodyPr/>
        <a:lstStyle/>
        <a:p>
          <a:endParaRPr lang="en-GB"/>
        </a:p>
      </dgm:t>
    </dgm:pt>
    <dgm:pt modelId="{416BEB83-9C5F-4A2F-81E0-893187A24BAA}">
      <dgm:prSet/>
      <dgm:spPr/>
      <dgm:t>
        <a:bodyPr/>
        <a:lstStyle/>
        <a:p>
          <a:r>
            <a:rPr lang="en-GB" dirty="0"/>
            <a:t>6.Does this interview reveal sensitive, private information, that could be potentially harmful, about a third party discussed in the interview?</a:t>
          </a:r>
        </a:p>
      </dgm:t>
    </dgm:pt>
    <dgm:pt modelId="{C7C9312B-E4E4-489F-B4F6-808C05154602}" type="parTrans" cxnId="{EECFFA7A-CD8B-4878-B303-991CF2A243BA}">
      <dgm:prSet/>
      <dgm:spPr/>
      <dgm:t>
        <a:bodyPr/>
        <a:lstStyle/>
        <a:p>
          <a:endParaRPr lang="en-GB"/>
        </a:p>
      </dgm:t>
    </dgm:pt>
    <dgm:pt modelId="{8F58B9AB-5CBA-40CA-B2E6-2F40A4472A17}" type="sibTrans" cxnId="{EECFFA7A-CD8B-4878-B303-991CF2A243BA}">
      <dgm:prSet/>
      <dgm:spPr/>
      <dgm:t>
        <a:bodyPr/>
        <a:lstStyle/>
        <a:p>
          <a:endParaRPr lang="en-GB"/>
        </a:p>
      </dgm:t>
    </dgm:pt>
    <dgm:pt modelId="{7B48C5EA-CDE6-4BBC-AB39-C15AC101897D}">
      <dgm:prSet/>
      <dgm:spPr/>
      <dgm:t>
        <a:bodyPr/>
        <a:lstStyle/>
        <a:p>
          <a:r>
            <a:rPr lang="en-GB" dirty="0"/>
            <a:t>2.Does this interview make criminal allegations against another party?</a:t>
          </a:r>
        </a:p>
      </dgm:t>
    </dgm:pt>
    <dgm:pt modelId="{458C17B8-3F1E-4AA5-913D-91BFFBF5E98C}" type="sibTrans" cxnId="{61C74C8B-9CDE-4AF2-A60A-E3EB62F86E07}">
      <dgm:prSet/>
      <dgm:spPr/>
      <dgm:t>
        <a:bodyPr/>
        <a:lstStyle/>
        <a:p>
          <a:endParaRPr lang="en-GB"/>
        </a:p>
      </dgm:t>
    </dgm:pt>
    <dgm:pt modelId="{811A5EFC-EBB0-4713-80CB-1C92F0DACCBB}" type="parTrans" cxnId="{61C74C8B-9CDE-4AF2-A60A-E3EB62F86E07}">
      <dgm:prSet/>
      <dgm:spPr/>
      <dgm:t>
        <a:bodyPr/>
        <a:lstStyle/>
        <a:p>
          <a:endParaRPr lang="en-GB"/>
        </a:p>
      </dgm:t>
    </dgm:pt>
    <dgm:pt modelId="{AC2C7728-031F-4B89-9F6C-9A2C93926523}">
      <dgm:prSet/>
      <dgm:spPr/>
      <dgm:t>
        <a:bodyPr/>
        <a:lstStyle/>
        <a:p>
          <a:r>
            <a:rPr lang="en-GB" dirty="0"/>
            <a:t>1.Does this interview contain personal information such as physical address, phone number, or social security number?</a:t>
          </a:r>
        </a:p>
      </dgm:t>
    </dgm:pt>
    <dgm:pt modelId="{A9FE007E-9EC3-4576-9809-329CB3B777EB}" type="parTrans" cxnId="{F5FA3D95-12E1-4B3E-819A-51BA9E32650F}">
      <dgm:prSet/>
      <dgm:spPr/>
      <dgm:t>
        <a:bodyPr/>
        <a:lstStyle/>
        <a:p>
          <a:endParaRPr lang="en-GB"/>
        </a:p>
      </dgm:t>
    </dgm:pt>
    <dgm:pt modelId="{CC7C0B33-A29F-4481-BCDB-F437A1CD00D9}" type="sibTrans" cxnId="{F5FA3D95-12E1-4B3E-819A-51BA9E32650F}">
      <dgm:prSet/>
      <dgm:spPr/>
      <dgm:t>
        <a:bodyPr/>
        <a:lstStyle/>
        <a:p>
          <a:endParaRPr lang="en-GB"/>
        </a:p>
      </dgm:t>
    </dgm:pt>
    <dgm:pt modelId="{5DC259BC-6066-4935-87F6-1AAE5A4D99FD}" type="pres">
      <dgm:prSet presAssocID="{8DECB725-E9AA-4586-9ECC-98FD25CC949C}" presName="linear" presStyleCnt="0">
        <dgm:presLayoutVars>
          <dgm:dir/>
          <dgm:resizeHandles val="exact"/>
        </dgm:presLayoutVars>
      </dgm:prSet>
      <dgm:spPr/>
    </dgm:pt>
    <dgm:pt modelId="{365FB337-1892-402E-94CE-38EC8723C927}" type="pres">
      <dgm:prSet presAssocID="{AC2C7728-031F-4B89-9F6C-9A2C93926523}" presName="comp" presStyleCnt="0"/>
      <dgm:spPr/>
    </dgm:pt>
    <dgm:pt modelId="{C1CE7D8C-7171-43DB-9BD1-B067913F7434}" type="pres">
      <dgm:prSet presAssocID="{AC2C7728-031F-4B89-9F6C-9A2C93926523}" presName="box" presStyleLbl="node1" presStyleIdx="0" presStyleCnt="6"/>
      <dgm:spPr/>
    </dgm:pt>
    <dgm:pt modelId="{C37069BF-BF64-4909-BF5B-9B688DDF2A14}" type="pres">
      <dgm:prSet presAssocID="{AC2C7728-031F-4B89-9F6C-9A2C93926523}" presName="img" presStyleLbl="fgImgPlace1" presStyleIdx="0"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3000" b="-113000"/>
          </a:stretch>
        </a:blipFill>
      </dgm:spPr>
    </dgm:pt>
    <dgm:pt modelId="{E1945D51-49A8-4EBB-AF2F-86E9BAE696F1}" type="pres">
      <dgm:prSet presAssocID="{AC2C7728-031F-4B89-9F6C-9A2C93926523}" presName="text" presStyleLbl="node1" presStyleIdx="0" presStyleCnt="6">
        <dgm:presLayoutVars>
          <dgm:bulletEnabled val="1"/>
        </dgm:presLayoutVars>
      </dgm:prSet>
      <dgm:spPr/>
    </dgm:pt>
    <dgm:pt modelId="{CB4975F0-691E-4AA8-A606-8D5B7FBCDB55}" type="pres">
      <dgm:prSet presAssocID="{CC7C0B33-A29F-4481-BCDB-F437A1CD00D9}" presName="spacer" presStyleCnt="0"/>
      <dgm:spPr/>
    </dgm:pt>
    <dgm:pt modelId="{4A097149-7173-47E1-BBF2-3AFB0847429B}" type="pres">
      <dgm:prSet presAssocID="{7B48C5EA-CDE6-4BBC-AB39-C15AC101897D}" presName="comp" presStyleCnt="0"/>
      <dgm:spPr/>
    </dgm:pt>
    <dgm:pt modelId="{EBDD2983-5176-423B-A5E1-406D9A9011D1}" type="pres">
      <dgm:prSet presAssocID="{7B48C5EA-CDE6-4BBC-AB39-C15AC101897D}" presName="box" presStyleLbl="node1" presStyleIdx="1" presStyleCnt="6"/>
      <dgm:spPr/>
    </dgm:pt>
    <dgm:pt modelId="{9BE9151D-5B9C-4D2E-83A9-5688C8D3E8C9}" type="pres">
      <dgm:prSet presAssocID="{7B48C5EA-CDE6-4BBC-AB39-C15AC101897D}" presName="img" presStyleLbl="fgImgPlace1" presStyleIdx="1"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8B26B489-02F4-4E61-8A92-FF48B0D4BAFD}" type="pres">
      <dgm:prSet presAssocID="{7B48C5EA-CDE6-4BBC-AB39-C15AC101897D}" presName="text" presStyleLbl="node1" presStyleIdx="1" presStyleCnt="6">
        <dgm:presLayoutVars>
          <dgm:bulletEnabled val="1"/>
        </dgm:presLayoutVars>
      </dgm:prSet>
      <dgm:spPr/>
    </dgm:pt>
    <dgm:pt modelId="{D2CE9635-F467-4A8B-B9FD-93B11B2BEA7F}" type="pres">
      <dgm:prSet presAssocID="{458C17B8-3F1E-4AA5-913D-91BFFBF5E98C}" presName="spacer" presStyleCnt="0"/>
      <dgm:spPr/>
    </dgm:pt>
    <dgm:pt modelId="{326A81B6-1FB8-420B-8F9E-4FD73F634B74}" type="pres">
      <dgm:prSet presAssocID="{0B698063-D3F8-462C-8112-1C9BBCAD7870}" presName="comp" presStyleCnt="0"/>
      <dgm:spPr/>
    </dgm:pt>
    <dgm:pt modelId="{CCBEB2BA-F31E-4618-B714-55648F4FD20A}" type="pres">
      <dgm:prSet presAssocID="{0B698063-D3F8-462C-8112-1C9BBCAD7870}" presName="box" presStyleLbl="node1" presStyleIdx="2" presStyleCnt="6"/>
      <dgm:spPr/>
    </dgm:pt>
    <dgm:pt modelId="{739DA0FE-105E-4A13-878D-CB01AA00B177}" type="pres">
      <dgm:prSet presAssocID="{0B698063-D3F8-462C-8112-1C9BBCAD7870}" presName="img" presStyleLbl="fgImgPlace1" presStyleIdx="2"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0417A56A-DBDB-4F73-A1AE-D04958319C4A}" type="pres">
      <dgm:prSet presAssocID="{0B698063-D3F8-462C-8112-1C9BBCAD7870}" presName="text" presStyleLbl="node1" presStyleIdx="2" presStyleCnt="6">
        <dgm:presLayoutVars>
          <dgm:bulletEnabled val="1"/>
        </dgm:presLayoutVars>
      </dgm:prSet>
      <dgm:spPr/>
    </dgm:pt>
    <dgm:pt modelId="{6A9B6CA2-A5DD-4126-8BB4-217FF8F31362}" type="pres">
      <dgm:prSet presAssocID="{C53E3130-189D-4712-ACD3-E0A85E21C929}" presName="spacer" presStyleCnt="0"/>
      <dgm:spPr/>
    </dgm:pt>
    <dgm:pt modelId="{D2FA7D62-5F14-4E5E-82AB-723796F9EAEB}" type="pres">
      <dgm:prSet presAssocID="{42C56F81-1A32-48EB-ABB3-3B7CE571A449}" presName="comp" presStyleCnt="0"/>
      <dgm:spPr/>
    </dgm:pt>
    <dgm:pt modelId="{4B8734C9-6E01-410A-9154-B226086724F7}" type="pres">
      <dgm:prSet presAssocID="{42C56F81-1A32-48EB-ABB3-3B7CE571A449}" presName="box" presStyleLbl="node1" presStyleIdx="3" presStyleCnt="6"/>
      <dgm:spPr/>
    </dgm:pt>
    <dgm:pt modelId="{71154C34-AE00-45DE-8041-EEBD7FA8BA46}" type="pres">
      <dgm:prSet presAssocID="{42C56F81-1A32-48EB-ABB3-3B7CE571A449}" presName="img" presStyleLbl="fgImgPlace1" presStyleIdx="3"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A3717ED9-B12C-4484-A23A-0132EE3F5C81}" type="pres">
      <dgm:prSet presAssocID="{42C56F81-1A32-48EB-ABB3-3B7CE571A449}" presName="text" presStyleLbl="node1" presStyleIdx="3" presStyleCnt="6">
        <dgm:presLayoutVars>
          <dgm:bulletEnabled val="1"/>
        </dgm:presLayoutVars>
      </dgm:prSet>
      <dgm:spPr/>
    </dgm:pt>
    <dgm:pt modelId="{6165DCE6-EF4E-407C-BCA8-07DF35D06DC2}" type="pres">
      <dgm:prSet presAssocID="{0D83133D-6AF5-4709-83D5-9C6C1A72D43B}" presName="spacer" presStyleCnt="0"/>
      <dgm:spPr/>
    </dgm:pt>
    <dgm:pt modelId="{A729B8BC-D3F5-4D70-A039-EE3C8FA2014D}" type="pres">
      <dgm:prSet presAssocID="{5FEB040D-50FC-4C0E-AA70-DD3C0F782190}" presName="comp" presStyleCnt="0"/>
      <dgm:spPr/>
    </dgm:pt>
    <dgm:pt modelId="{18F6D2A9-FB81-40BD-8CEE-3CAE3938948E}" type="pres">
      <dgm:prSet presAssocID="{5FEB040D-50FC-4C0E-AA70-DD3C0F782190}" presName="box" presStyleLbl="node1" presStyleIdx="4" presStyleCnt="6"/>
      <dgm:spPr/>
    </dgm:pt>
    <dgm:pt modelId="{6810233B-4670-44EF-8929-8F70B28F744F}" type="pres">
      <dgm:prSet presAssocID="{5FEB040D-50FC-4C0E-AA70-DD3C0F782190}" presName="img" presStyleLbl="fgImgPlace1" presStyleIdx="4"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766BDFD7-7245-4C11-BBA6-659A27831430}" type="pres">
      <dgm:prSet presAssocID="{5FEB040D-50FC-4C0E-AA70-DD3C0F782190}" presName="text" presStyleLbl="node1" presStyleIdx="4" presStyleCnt="6">
        <dgm:presLayoutVars>
          <dgm:bulletEnabled val="1"/>
        </dgm:presLayoutVars>
      </dgm:prSet>
      <dgm:spPr/>
    </dgm:pt>
    <dgm:pt modelId="{CEC3D60D-5704-45B2-A156-8DE9CD35E0E5}" type="pres">
      <dgm:prSet presAssocID="{DFB38E3D-8E48-4D4F-B9F9-2487F4FC2B78}" presName="spacer" presStyleCnt="0"/>
      <dgm:spPr/>
    </dgm:pt>
    <dgm:pt modelId="{844A2307-B05B-4230-81FD-7CDCA9E984E0}" type="pres">
      <dgm:prSet presAssocID="{416BEB83-9C5F-4A2F-81E0-893187A24BAA}" presName="comp" presStyleCnt="0"/>
      <dgm:spPr/>
    </dgm:pt>
    <dgm:pt modelId="{F364A4B9-66F9-41CF-B03A-1F7F236F33B7}" type="pres">
      <dgm:prSet presAssocID="{416BEB83-9C5F-4A2F-81E0-893187A24BAA}" presName="box" presStyleLbl="node1" presStyleIdx="5" presStyleCnt="6"/>
      <dgm:spPr/>
    </dgm:pt>
    <dgm:pt modelId="{4F9DBDB3-0B36-4128-AA51-28080EBCA479}" type="pres">
      <dgm:prSet presAssocID="{416BEB83-9C5F-4A2F-81E0-893187A24BAA}" presName="img" presStyleLbl="fgImgPlace1" presStyleIdx="5"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375BFBA1-A701-4C91-BD6A-B9E0DB41CD1E}" type="pres">
      <dgm:prSet presAssocID="{416BEB83-9C5F-4A2F-81E0-893187A24BAA}" presName="text" presStyleLbl="node1" presStyleIdx="5" presStyleCnt="6">
        <dgm:presLayoutVars>
          <dgm:bulletEnabled val="1"/>
        </dgm:presLayoutVars>
      </dgm:prSet>
      <dgm:spPr/>
    </dgm:pt>
  </dgm:ptLst>
  <dgm:cxnLst>
    <dgm:cxn modelId="{138C440B-C986-4342-8B0B-0486C58D3F91}" type="presOf" srcId="{416BEB83-9C5F-4A2F-81E0-893187A24BAA}" destId="{F364A4B9-66F9-41CF-B03A-1F7F236F33B7}" srcOrd="0" destOrd="0" presId="urn:microsoft.com/office/officeart/2005/8/layout/vList4"/>
    <dgm:cxn modelId="{A1A31416-F376-47CE-AE87-745B9C1B69ED}" srcId="{8DECB725-E9AA-4586-9ECC-98FD25CC949C}" destId="{5FEB040D-50FC-4C0E-AA70-DD3C0F782190}" srcOrd="4" destOrd="0" parTransId="{91D15D85-0EB9-412D-9402-CE3ECEC8ECD5}" sibTransId="{DFB38E3D-8E48-4D4F-B9F9-2487F4FC2B78}"/>
    <dgm:cxn modelId="{E7AD8C1E-CEE5-4801-A402-E179CCDAAD30}" type="presOf" srcId="{416BEB83-9C5F-4A2F-81E0-893187A24BAA}" destId="{375BFBA1-A701-4C91-BD6A-B9E0DB41CD1E}" srcOrd="1" destOrd="0" presId="urn:microsoft.com/office/officeart/2005/8/layout/vList4"/>
    <dgm:cxn modelId="{8BB33B2B-CF9A-4702-B4C5-D68E8EC2AD03}" type="presOf" srcId="{8DECB725-E9AA-4586-9ECC-98FD25CC949C}" destId="{5DC259BC-6066-4935-87F6-1AAE5A4D99FD}" srcOrd="0" destOrd="0" presId="urn:microsoft.com/office/officeart/2005/8/layout/vList4"/>
    <dgm:cxn modelId="{E5705737-36C3-48AD-998C-D45A6D367D9F}" type="presOf" srcId="{5FEB040D-50FC-4C0E-AA70-DD3C0F782190}" destId="{18F6D2A9-FB81-40BD-8CEE-3CAE3938948E}" srcOrd="0" destOrd="0" presId="urn:microsoft.com/office/officeart/2005/8/layout/vList4"/>
    <dgm:cxn modelId="{1EE1B73C-CCD5-4DFB-9183-D79E515A2FE8}" srcId="{8DECB725-E9AA-4586-9ECC-98FD25CC949C}" destId="{42C56F81-1A32-48EB-ABB3-3B7CE571A449}" srcOrd="3" destOrd="0" parTransId="{D7CDC969-6F37-4FCC-8A85-027C52338079}" sibTransId="{0D83133D-6AF5-4709-83D5-9C6C1A72D43B}"/>
    <dgm:cxn modelId="{C4B6B747-EE14-474E-8A4C-5B287DEA0BDC}" type="presOf" srcId="{5FEB040D-50FC-4C0E-AA70-DD3C0F782190}" destId="{766BDFD7-7245-4C11-BBA6-659A27831430}" srcOrd="1" destOrd="0" presId="urn:microsoft.com/office/officeart/2005/8/layout/vList4"/>
    <dgm:cxn modelId="{E8C68577-81B3-47F3-B410-0E244843C430}" type="presOf" srcId="{7B48C5EA-CDE6-4BBC-AB39-C15AC101897D}" destId="{EBDD2983-5176-423B-A5E1-406D9A9011D1}" srcOrd="0" destOrd="0" presId="urn:microsoft.com/office/officeart/2005/8/layout/vList4"/>
    <dgm:cxn modelId="{EECFFA7A-CD8B-4878-B303-991CF2A243BA}" srcId="{8DECB725-E9AA-4586-9ECC-98FD25CC949C}" destId="{416BEB83-9C5F-4A2F-81E0-893187A24BAA}" srcOrd="5" destOrd="0" parTransId="{C7C9312B-E4E4-489F-B4F6-808C05154602}" sibTransId="{8F58B9AB-5CBA-40CA-B2E6-2F40A4472A17}"/>
    <dgm:cxn modelId="{61C74C8B-9CDE-4AF2-A60A-E3EB62F86E07}" srcId="{8DECB725-E9AA-4586-9ECC-98FD25CC949C}" destId="{7B48C5EA-CDE6-4BBC-AB39-C15AC101897D}" srcOrd="1" destOrd="0" parTransId="{811A5EFC-EBB0-4713-80CB-1C92F0DACCBB}" sibTransId="{458C17B8-3F1E-4AA5-913D-91BFFBF5E98C}"/>
    <dgm:cxn modelId="{42543790-5140-43CA-89B7-F2D2B67D85F6}" type="presOf" srcId="{7B48C5EA-CDE6-4BBC-AB39-C15AC101897D}" destId="{8B26B489-02F4-4E61-8A92-FF48B0D4BAFD}" srcOrd="1" destOrd="0" presId="urn:microsoft.com/office/officeart/2005/8/layout/vList4"/>
    <dgm:cxn modelId="{F5FA3D95-12E1-4B3E-819A-51BA9E32650F}" srcId="{8DECB725-E9AA-4586-9ECC-98FD25CC949C}" destId="{AC2C7728-031F-4B89-9F6C-9A2C93926523}" srcOrd="0" destOrd="0" parTransId="{A9FE007E-9EC3-4576-9809-329CB3B777EB}" sibTransId="{CC7C0B33-A29F-4481-BCDB-F437A1CD00D9}"/>
    <dgm:cxn modelId="{E4F2EC97-89C1-4105-9B90-868291618542}" srcId="{8DECB725-E9AA-4586-9ECC-98FD25CC949C}" destId="{0B698063-D3F8-462C-8112-1C9BBCAD7870}" srcOrd="2" destOrd="0" parTransId="{1FF36235-8C70-4032-B8AD-12221F182A1D}" sibTransId="{C53E3130-189D-4712-ACD3-E0A85E21C929}"/>
    <dgm:cxn modelId="{F609179D-B131-4618-B8CA-F7E0D21EEE2D}" type="presOf" srcId="{42C56F81-1A32-48EB-ABB3-3B7CE571A449}" destId="{A3717ED9-B12C-4484-A23A-0132EE3F5C81}" srcOrd="1" destOrd="0" presId="urn:microsoft.com/office/officeart/2005/8/layout/vList4"/>
    <dgm:cxn modelId="{362E14A8-D6D9-441B-9D5E-60FAE90F2D7C}" type="presOf" srcId="{AC2C7728-031F-4B89-9F6C-9A2C93926523}" destId="{E1945D51-49A8-4EBB-AF2F-86E9BAE696F1}" srcOrd="1" destOrd="0" presId="urn:microsoft.com/office/officeart/2005/8/layout/vList4"/>
    <dgm:cxn modelId="{B0402BA8-B91D-4A77-B5A8-26DC23A0B828}" type="presOf" srcId="{0B698063-D3F8-462C-8112-1C9BBCAD7870}" destId="{0417A56A-DBDB-4F73-A1AE-D04958319C4A}" srcOrd="1" destOrd="0" presId="urn:microsoft.com/office/officeart/2005/8/layout/vList4"/>
    <dgm:cxn modelId="{9A0E4FAA-CCA7-4120-AE94-97FE339A2A55}" type="presOf" srcId="{0B698063-D3F8-462C-8112-1C9BBCAD7870}" destId="{CCBEB2BA-F31E-4618-B714-55648F4FD20A}" srcOrd="0" destOrd="0" presId="urn:microsoft.com/office/officeart/2005/8/layout/vList4"/>
    <dgm:cxn modelId="{7021CCD1-8F06-4F3A-897F-708902FBD1BB}" type="presOf" srcId="{AC2C7728-031F-4B89-9F6C-9A2C93926523}" destId="{C1CE7D8C-7171-43DB-9BD1-B067913F7434}" srcOrd="0" destOrd="0" presId="urn:microsoft.com/office/officeart/2005/8/layout/vList4"/>
    <dgm:cxn modelId="{85A473D2-1F52-47F0-8E64-D0AB9B06F0FD}" type="presOf" srcId="{42C56F81-1A32-48EB-ABB3-3B7CE571A449}" destId="{4B8734C9-6E01-410A-9154-B226086724F7}" srcOrd="0" destOrd="0" presId="urn:microsoft.com/office/officeart/2005/8/layout/vList4"/>
    <dgm:cxn modelId="{EB000B55-913B-4918-BD06-E88E759B34B8}" type="presParOf" srcId="{5DC259BC-6066-4935-87F6-1AAE5A4D99FD}" destId="{365FB337-1892-402E-94CE-38EC8723C927}" srcOrd="0" destOrd="0" presId="urn:microsoft.com/office/officeart/2005/8/layout/vList4"/>
    <dgm:cxn modelId="{63A5A624-2DD9-44A5-94D5-68951E41E9DD}" type="presParOf" srcId="{365FB337-1892-402E-94CE-38EC8723C927}" destId="{C1CE7D8C-7171-43DB-9BD1-B067913F7434}" srcOrd="0" destOrd="0" presId="urn:microsoft.com/office/officeart/2005/8/layout/vList4"/>
    <dgm:cxn modelId="{DFC59928-B200-49ED-BE83-4124E4D2FA50}" type="presParOf" srcId="{365FB337-1892-402E-94CE-38EC8723C927}" destId="{C37069BF-BF64-4909-BF5B-9B688DDF2A14}" srcOrd="1" destOrd="0" presId="urn:microsoft.com/office/officeart/2005/8/layout/vList4"/>
    <dgm:cxn modelId="{60EC275B-BC49-49E9-84DF-73BE15190612}" type="presParOf" srcId="{365FB337-1892-402E-94CE-38EC8723C927}" destId="{E1945D51-49A8-4EBB-AF2F-86E9BAE696F1}" srcOrd="2" destOrd="0" presId="urn:microsoft.com/office/officeart/2005/8/layout/vList4"/>
    <dgm:cxn modelId="{A78BF696-36AA-440A-A770-2AA95330CB55}" type="presParOf" srcId="{5DC259BC-6066-4935-87F6-1AAE5A4D99FD}" destId="{CB4975F0-691E-4AA8-A606-8D5B7FBCDB55}" srcOrd="1" destOrd="0" presId="urn:microsoft.com/office/officeart/2005/8/layout/vList4"/>
    <dgm:cxn modelId="{EBDFB018-C5AD-4013-A3B7-4B8849FDF147}" type="presParOf" srcId="{5DC259BC-6066-4935-87F6-1AAE5A4D99FD}" destId="{4A097149-7173-47E1-BBF2-3AFB0847429B}" srcOrd="2" destOrd="0" presId="urn:microsoft.com/office/officeart/2005/8/layout/vList4"/>
    <dgm:cxn modelId="{F68E69AD-3EF1-4B61-B8F0-A0301A818AD3}" type="presParOf" srcId="{4A097149-7173-47E1-BBF2-3AFB0847429B}" destId="{EBDD2983-5176-423B-A5E1-406D9A9011D1}" srcOrd="0" destOrd="0" presId="urn:microsoft.com/office/officeart/2005/8/layout/vList4"/>
    <dgm:cxn modelId="{5821B9CE-BE0B-417A-9E71-AF6E46CDDEC1}" type="presParOf" srcId="{4A097149-7173-47E1-BBF2-3AFB0847429B}" destId="{9BE9151D-5B9C-4D2E-83A9-5688C8D3E8C9}" srcOrd="1" destOrd="0" presId="urn:microsoft.com/office/officeart/2005/8/layout/vList4"/>
    <dgm:cxn modelId="{24F0EA76-337F-4049-A105-41AB45D29448}" type="presParOf" srcId="{4A097149-7173-47E1-BBF2-3AFB0847429B}" destId="{8B26B489-02F4-4E61-8A92-FF48B0D4BAFD}" srcOrd="2" destOrd="0" presId="urn:microsoft.com/office/officeart/2005/8/layout/vList4"/>
    <dgm:cxn modelId="{1A145D60-4343-4633-BD29-B32034AEF9CA}" type="presParOf" srcId="{5DC259BC-6066-4935-87F6-1AAE5A4D99FD}" destId="{D2CE9635-F467-4A8B-B9FD-93B11B2BEA7F}" srcOrd="3" destOrd="0" presId="urn:microsoft.com/office/officeart/2005/8/layout/vList4"/>
    <dgm:cxn modelId="{1DF09C79-57A8-4DD0-8FC0-F69C1257F85A}" type="presParOf" srcId="{5DC259BC-6066-4935-87F6-1AAE5A4D99FD}" destId="{326A81B6-1FB8-420B-8F9E-4FD73F634B74}" srcOrd="4" destOrd="0" presId="urn:microsoft.com/office/officeart/2005/8/layout/vList4"/>
    <dgm:cxn modelId="{4FBA2724-99D9-4F2F-A256-036F6F8D09E3}" type="presParOf" srcId="{326A81B6-1FB8-420B-8F9E-4FD73F634B74}" destId="{CCBEB2BA-F31E-4618-B714-55648F4FD20A}" srcOrd="0" destOrd="0" presId="urn:microsoft.com/office/officeart/2005/8/layout/vList4"/>
    <dgm:cxn modelId="{419B2965-C1B3-43C9-9500-96FECB3BF17A}" type="presParOf" srcId="{326A81B6-1FB8-420B-8F9E-4FD73F634B74}" destId="{739DA0FE-105E-4A13-878D-CB01AA00B177}" srcOrd="1" destOrd="0" presId="urn:microsoft.com/office/officeart/2005/8/layout/vList4"/>
    <dgm:cxn modelId="{C2F6F1E0-7D51-4417-9081-AF558CD60CA2}" type="presParOf" srcId="{326A81B6-1FB8-420B-8F9E-4FD73F634B74}" destId="{0417A56A-DBDB-4F73-A1AE-D04958319C4A}" srcOrd="2" destOrd="0" presId="urn:microsoft.com/office/officeart/2005/8/layout/vList4"/>
    <dgm:cxn modelId="{DEFBAEA4-8C4A-4BB7-BDE9-E811C453CE0C}" type="presParOf" srcId="{5DC259BC-6066-4935-87F6-1AAE5A4D99FD}" destId="{6A9B6CA2-A5DD-4126-8BB4-217FF8F31362}" srcOrd="5" destOrd="0" presId="urn:microsoft.com/office/officeart/2005/8/layout/vList4"/>
    <dgm:cxn modelId="{5610D0DD-CD62-4D0A-A128-9F84419E5DAB}" type="presParOf" srcId="{5DC259BC-6066-4935-87F6-1AAE5A4D99FD}" destId="{D2FA7D62-5F14-4E5E-82AB-723796F9EAEB}" srcOrd="6" destOrd="0" presId="urn:microsoft.com/office/officeart/2005/8/layout/vList4"/>
    <dgm:cxn modelId="{4C4F7856-D144-459A-894C-71B5BC588EB0}" type="presParOf" srcId="{D2FA7D62-5F14-4E5E-82AB-723796F9EAEB}" destId="{4B8734C9-6E01-410A-9154-B226086724F7}" srcOrd="0" destOrd="0" presId="urn:microsoft.com/office/officeart/2005/8/layout/vList4"/>
    <dgm:cxn modelId="{37475938-A6FA-45EC-9ABD-298F885682BE}" type="presParOf" srcId="{D2FA7D62-5F14-4E5E-82AB-723796F9EAEB}" destId="{71154C34-AE00-45DE-8041-EEBD7FA8BA46}" srcOrd="1" destOrd="0" presId="urn:microsoft.com/office/officeart/2005/8/layout/vList4"/>
    <dgm:cxn modelId="{4BC3E40B-0386-4C19-B2B1-1613650199BE}" type="presParOf" srcId="{D2FA7D62-5F14-4E5E-82AB-723796F9EAEB}" destId="{A3717ED9-B12C-4484-A23A-0132EE3F5C81}" srcOrd="2" destOrd="0" presId="urn:microsoft.com/office/officeart/2005/8/layout/vList4"/>
    <dgm:cxn modelId="{28E2C3F0-2F9E-4DE5-AC92-73F0A75717E4}" type="presParOf" srcId="{5DC259BC-6066-4935-87F6-1AAE5A4D99FD}" destId="{6165DCE6-EF4E-407C-BCA8-07DF35D06DC2}" srcOrd="7" destOrd="0" presId="urn:microsoft.com/office/officeart/2005/8/layout/vList4"/>
    <dgm:cxn modelId="{8C6C1F69-5FF0-41B8-9021-BC0101D54E3D}" type="presParOf" srcId="{5DC259BC-6066-4935-87F6-1AAE5A4D99FD}" destId="{A729B8BC-D3F5-4D70-A039-EE3C8FA2014D}" srcOrd="8" destOrd="0" presId="urn:microsoft.com/office/officeart/2005/8/layout/vList4"/>
    <dgm:cxn modelId="{72A91312-9442-4611-A4E9-FD3564F86ED2}" type="presParOf" srcId="{A729B8BC-D3F5-4D70-A039-EE3C8FA2014D}" destId="{18F6D2A9-FB81-40BD-8CEE-3CAE3938948E}" srcOrd="0" destOrd="0" presId="urn:microsoft.com/office/officeart/2005/8/layout/vList4"/>
    <dgm:cxn modelId="{DE241E1E-C5DD-4AAF-BD35-2143B58A9F72}" type="presParOf" srcId="{A729B8BC-D3F5-4D70-A039-EE3C8FA2014D}" destId="{6810233B-4670-44EF-8929-8F70B28F744F}" srcOrd="1" destOrd="0" presId="urn:microsoft.com/office/officeart/2005/8/layout/vList4"/>
    <dgm:cxn modelId="{F00C9384-7589-4002-852B-1C68992F2109}" type="presParOf" srcId="{A729B8BC-D3F5-4D70-A039-EE3C8FA2014D}" destId="{766BDFD7-7245-4C11-BBA6-659A27831430}" srcOrd="2" destOrd="0" presId="urn:microsoft.com/office/officeart/2005/8/layout/vList4"/>
    <dgm:cxn modelId="{056589B1-26D6-4924-8248-4B32AB2F57D1}" type="presParOf" srcId="{5DC259BC-6066-4935-87F6-1AAE5A4D99FD}" destId="{CEC3D60D-5704-45B2-A156-8DE9CD35E0E5}" srcOrd="9" destOrd="0" presId="urn:microsoft.com/office/officeart/2005/8/layout/vList4"/>
    <dgm:cxn modelId="{3433EA0C-B3B6-4B21-86B6-F286180B8F61}" type="presParOf" srcId="{5DC259BC-6066-4935-87F6-1AAE5A4D99FD}" destId="{844A2307-B05B-4230-81FD-7CDCA9E984E0}" srcOrd="10" destOrd="0" presId="urn:microsoft.com/office/officeart/2005/8/layout/vList4"/>
    <dgm:cxn modelId="{9BC0B424-C075-4948-BBB6-B4B9CD2FD9EA}" type="presParOf" srcId="{844A2307-B05B-4230-81FD-7CDCA9E984E0}" destId="{F364A4B9-66F9-41CF-B03A-1F7F236F33B7}" srcOrd="0" destOrd="0" presId="urn:microsoft.com/office/officeart/2005/8/layout/vList4"/>
    <dgm:cxn modelId="{9236E799-F316-4A7D-86D2-E5317CFB716A}" type="presParOf" srcId="{844A2307-B05B-4230-81FD-7CDCA9E984E0}" destId="{4F9DBDB3-0B36-4128-AA51-28080EBCA479}" srcOrd="1" destOrd="0" presId="urn:microsoft.com/office/officeart/2005/8/layout/vList4"/>
    <dgm:cxn modelId="{7249D958-6645-41B9-9A4C-2DBB45C97AB7}" type="presParOf" srcId="{844A2307-B05B-4230-81FD-7CDCA9E984E0}" destId="{375BFBA1-A701-4C91-BD6A-B9E0DB41CD1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59589B-7BC0-4A5B-A094-B1D19A66040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D5DEF0-7743-45A7-8CEF-A42CF4AE7F09}">
      <dgm:prSet/>
      <dgm:spPr/>
      <dgm:t>
        <a:bodyPr/>
        <a:lstStyle/>
        <a:p>
          <a:r>
            <a:rPr lang="en-GB" dirty="0"/>
            <a:t>A record on your time  as a student on Oral History Made Easy so you may reflect on the activities you have undertaken and the extent to which they have impacted on your personal, academic and professional development.</a:t>
          </a:r>
          <a:endParaRPr lang="en-US" dirty="0"/>
        </a:p>
      </dgm:t>
    </dgm:pt>
    <dgm:pt modelId="{C7189AF1-3966-414A-A077-7FF8516DCB74}" type="parTrans" cxnId="{3CDEE31B-F712-42C1-814A-E6A16EFA67C9}">
      <dgm:prSet/>
      <dgm:spPr/>
      <dgm:t>
        <a:bodyPr/>
        <a:lstStyle/>
        <a:p>
          <a:endParaRPr lang="en-US"/>
        </a:p>
      </dgm:t>
    </dgm:pt>
    <dgm:pt modelId="{058CE63D-3922-4A1A-857A-DC9A5779FB24}" type="sibTrans" cxnId="{3CDEE31B-F712-42C1-814A-E6A16EFA67C9}">
      <dgm:prSet/>
      <dgm:spPr/>
      <dgm:t>
        <a:bodyPr/>
        <a:lstStyle/>
        <a:p>
          <a:endParaRPr lang="en-US"/>
        </a:p>
      </dgm:t>
    </dgm:pt>
    <dgm:pt modelId="{6CEF8BB5-4F97-4CF5-843C-37D1506F9375}">
      <dgm:prSet/>
      <dgm:spPr/>
      <dgm:t>
        <a:bodyPr/>
        <a:lstStyle/>
        <a:p>
          <a:r>
            <a:rPr lang="en-GB" dirty="0"/>
            <a:t>An important evolving development tool as part of your on-going professional, personal and academic development. Share it with your professors, head of experiential learning and others at John Carroll, family and friends. </a:t>
          </a:r>
          <a:endParaRPr lang="en-US" dirty="0"/>
        </a:p>
      </dgm:t>
    </dgm:pt>
    <dgm:pt modelId="{124CA029-FBD5-4298-8F79-3200AC418344}" type="parTrans" cxnId="{A861AF13-6256-40C5-8E94-ABD5775A11C9}">
      <dgm:prSet/>
      <dgm:spPr/>
      <dgm:t>
        <a:bodyPr/>
        <a:lstStyle/>
        <a:p>
          <a:endParaRPr lang="en-US"/>
        </a:p>
      </dgm:t>
    </dgm:pt>
    <dgm:pt modelId="{8F3388BA-8E61-43D3-ABEE-F9288590517D}" type="sibTrans" cxnId="{A861AF13-6256-40C5-8E94-ABD5775A11C9}">
      <dgm:prSet/>
      <dgm:spPr/>
      <dgm:t>
        <a:bodyPr/>
        <a:lstStyle/>
        <a:p>
          <a:endParaRPr lang="en-US"/>
        </a:p>
      </dgm:t>
    </dgm:pt>
    <dgm:pt modelId="{101DDFCB-424B-42C2-82FF-CD84D571ACA7}" type="pres">
      <dgm:prSet presAssocID="{FF59589B-7BC0-4A5B-A094-B1D19A660408}" presName="root" presStyleCnt="0">
        <dgm:presLayoutVars>
          <dgm:dir/>
          <dgm:resizeHandles val="exact"/>
        </dgm:presLayoutVars>
      </dgm:prSet>
      <dgm:spPr/>
    </dgm:pt>
    <dgm:pt modelId="{D603817B-12B8-47D6-8CC2-66657A5D281A}" type="pres">
      <dgm:prSet presAssocID="{DFD5DEF0-7743-45A7-8CEF-A42CF4AE7F09}" presName="compNode" presStyleCnt="0"/>
      <dgm:spPr/>
    </dgm:pt>
    <dgm:pt modelId="{798DA9F0-5EF4-43FB-8128-2254A9E0C58F}" type="pres">
      <dgm:prSet presAssocID="{DFD5DEF0-7743-45A7-8CEF-A42CF4AE7F09}" presName="bgRect" presStyleLbl="bgShp" presStyleIdx="0" presStyleCnt="2"/>
      <dgm:spPr/>
    </dgm:pt>
    <dgm:pt modelId="{75497139-4842-4336-A583-0F83E7ABE41B}" type="pres">
      <dgm:prSet presAssocID="{DFD5DEF0-7743-45A7-8CEF-A42CF4AE7F0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house scene"/>
        </a:ext>
      </dgm:extLst>
    </dgm:pt>
    <dgm:pt modelId="{A0CF0ABD-D8CB-430A-972E-D40DAD7531EE}" type="pres">
      <dgm:prSet presAssocID="{DFD5DEF0-7743-45A7-8CEF-A42CF4AE7F09}" presName="spaceRect" presStyleCnt="0"/>
      <dgm:spPr/>
    </dgm:pt>
    <dgm:pt modelId="{B7F6E304-2AF4-4D37-AD30-6F1EE771FE21}" type="pres">
      <dgm:prSet presAssocID="{DFD5DEF0-7743-45A7-8CEF-A42CF4AE7F09}" presName="parTx" presStyleLbl="revTx" presStyleIdx="0" presStyleCnt="2">
        <dgm:presLayoutVars>
          <dgm:chMax val="0"/>
          <dgm:chPref val="0"/>
        </dgm:presLayoutVars>
      </dgm:prSet>
      <dgm:spPr/>
    </dgm:pt>
    <dgm:pt modelId="{0E7DDA1D-9D9C-4290-A504-93AB8B942B28}" type="pres">
      <dgm:prSet presAssocID="{058CE63D-3922-4A1A-857A-DC9A5779FB24}" presName="sibTrans" presStyleCnt="0"/>
      <dgm:spPr/>
    </dgm:pt>
    <dgm:pt modelId="{B0011521-E158-4007-A8C0-D49B9D35A23B}" type="pres">
      <dgm:prSet presAssocID="{6CEF8BB5-4F97-4CF5-843C-37D1506F9375}" presName="compNode" presStyleCnt="0"/>
      <dgm:spPr/>
    </dgm:pt>
    <dgm:pt modelId="{3BF634A2-3360-4838-90FE-9E2DFC32ABA9}" type="pres">
      <dgm:prSet presAssocID="{6CEF8BB5-4F97-4CF5-843C-37D1506F9375}" presName="bgRect" presStyleLbl="bgShp" presStyleIdx="1" presStyleCnt="2"/>
      <dgm:spPr/>
    </dgm:pt>
    <dgm:pt modelId="{E3143741-527C-41A0-BAA5-8200F0AE7D42}" type="pres">
      <dgm:prSet presAssocID="{6CEF8BB5-4F97-4CF5-843C-37D1506F93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D87DEF74-79C1-4854-AC68-C574253204F7}" type="pres">
      <dgm:prSet presAssocID="{6CEF8BB5-4F97-4CF5-843C-37D1506F9375}" presName="spaceRect" presStyleCnt="0"/>
      <dgm:spPr/>
    </dgm:pt>
    <dgm:pt modelId="{3FF6E1F2-E87F-440B-983C-3B0C95274A6E}" type="pres">
      <dgm:prSet presAssocID="{6CEF8BB5-4F97-4CF5-843C-37D1506F9375}" presName="parTx" presStyleLbl="revTx" presStyleIdx="1" presStyleCnt="2">
        <dgm:presLayoutVars>
          <dgm:chMax val="0"/>
          <dgm:chPref val="0"/>
        </dgm:presLayoutVars>
      </dgm:prSet>
      <dgm:spPr/>
    </dgm:pt>
  </dgm:ptLst>
  <dgm:cxnLst>
    <dgm:cxn modelId="{36FE6910-8AB2-40A0-A373-5CB1449F197E}" type="presOf" srcId="{6CEF8BB5-4F97-4CF5-843C-37D1506F9375}" destId="{3FF6E1F2-E87F-440B-983C-3B0C95274A6E}" srcOrd="0" destOrd="0" presId="urn:microsoft.com/office/officeart/2018/2/layout/IconVerticalSolidList"/>
    <dgm:cxn modelId="{A861AF13-6256-40C5-8E94-ABD5775A11C9}" srcId="{FF59589B-7BC0-4A5B-A094-B1D19A660408}" destId="{6CEF8BB5-4F97-4CF5-843C-37D1506F9375}" srcOrd="1" destOrd="0" parTransId="{124CA029-FBD5-4298-8F79-3200AC418344}" sibTransId="{8F3388BA-8E61-43D3-ABEE-F9288590517D}"/>
    <dgm:cxn modelId="{3CDEE31B-F712-42C1-814A-E6A16EFA67C9}" srcId="{FF59589B-7BC0-4A5B-A094-B1D19A660408}" destId="{DFD5DEF0-7743-45A7-8CEF-A42CF4AE7F09}" srcOrd="0" destOrd="0" parTransId="{C7189AF1-3966-414A-A077-7FF8516DCB74}" sibTransId="{058CE63D-3922-4A1A-857A-DC9A5779FB24}"/>
    <dgm:cxn modelId="{023AA31E-7EC5-4A6B-91E3-F8530DA4E3D7}" type="presOf" srcId="{FF59589B-7BC0-4A5B-A094-B1D19A660408}" destId="{101DDFCB-424B-42C2-82FF-CD84D571ACA7}" srcOrd="0" destOrd="0" presId="urn:microsoft.com/office/officeart/2018/2/layout/IconVerticalSolidList"/>
    <dgm:cxn modelId="{AB1F12D8-BC17-4939-9281-68701E1A215D}" type="presOf" srcId="{DFD5DEF0-7743-45A7-8CEF-A42CF4AE7F09}" destId="{B7F6E304-2AF4-4D37-AD30-6F1EE771FE21}" srcOrd="0" destOrd="0" presId="urn:microsoft.com/office/officeart/2018/2/layout/IconVerticalSolidList"/>
    <dgm:cxn modelId="{2DE12687-135E-457F-B103-C3BAFA9BB8F7}" type="presParOf" srcId="{101DDFCB-424B-42C2-82FF-CD84D571ACA7}" destId="{D603817B-12B8-47D6-8CC2-66657A5D281A}" srcOrd="0" destOrd="0" presId="urn:microsoft.com/office/officeart/2018/2/layout/IconVerticalSolidList"/>
    <dgm:cxn modelId="{CEA614FE-D86D-480E-9D1E-9977038F682B}" type="presParOf" srcId="{D603817B-12B8-47D6-8CC2-66657A5D281A}" destId="{798DA9F0-5EF4-43FB-8128-2254A9E0C58F}" srcOrd="0" destOrd="0" presId="urn:microsoft.com/office/officeart/2018/2/layout/IconVerticalSolidList"/>
    <dgm:cxn modelId="{BC01A37F-7CE2-42F5-8AC8-D9FCA2F3F853}" type="presParOf" srcId="{D603817B-12B8-47D6-8CC2-66657A5D281A}" destId="{75497139-4842-4336-A583-0F83E7ABE41B}" srcOrd="1" destOrd="0" presId="urn:microsoft.com/office/officeart/2018/2/layout/IconVerticalSolidList"/>
    <dgm:cxn modelId="{F7EF3A62-C50C-4AFD-859D-81D0A18978B4}" type="presParOf" srcId="{D603817B-12B8-47D6-8CC2-66657A5D281A}" destId="{A0CF0ABD-D8CB-430A-972E-D40DAD7531EE}" srcOrd="2" destOrd="0" presId="urn:microsoft.com/office/officeart/2018/2/layout/IconVerticalSolidList"/>
    <dgm:cxn modelId="{4DF5D56D-6D96-47B1-ADDD-B998DF2F77ED}" type="presParOf" srcId="{D603817B-12B8-47D6-8CC2-66657A5D281A}" destId="{B7F6E304-2AF4-4D37-AD30-6F1EE771FE21}" srcOrd="3" destOrd="0" presId="urn:microsoft.com/office/officeart/2018/2/layout/IconVerticalSolidList"/>
    <dgm:cxn modelId="{D9C49B11-7775-4265-93BF-2429FBFABE63}" type="presParOf" srcId="{101DDFCB-424B-42C2-82FF-CD84D571ACA7}" destId="{0E7DDA1D-9D9C-4290-A504-93AB8B942B28}" srcOrd="1" destOrd="0" presId="urn:microsoft.com/office/officeart/2018/2/layout/IconVerticalSolidList"/>
    <dgm:cxn modelId="{6258C44B-AAA8-4819-BA6F-4AE803752D3E}" type="presParOf" srcId="{101DDFCB-424B-42C2-82FF-CD84D571ACA7}" destId="{B0011521-E158-4007-A8C0-D49B9D35A23B}" srcOrd="2" destOrd="0" presId="urn:microsoft.com/office/officeart/2018/2/layout/IconVerticalSolidList"/>
    <dgm:cxn modelId="{44B3662E-6A42-4C9D-8B20-6311F2A9CBB5}" type="presParOf" srcId="{B0011521-E158-4007-A8C0-D49B9D35A23B}" destId="{3BF634A2-3360-4838-90FE-9E2DFC32ABA9}" srcOrd="0" destOrd="0" presId="urn:microsoft.com/office/officeart/2018/2/layout/IconVerticalSolidList"/>
    <dgm:cxn modelId="{207A778A-E431-4D6B-9BA9-AF1A8E62BDD8}" type="presParOf" srcId="{B0011521-E158-4007-A8C0-D49B9D35A23B}" destId="{E3143741-527C-41A0-BAA5-8200F0AE7D42}" srcOrd="1" destOrd="0" presId="urn:microsoft.com/office/officeart/2018/2/layout/IconVerticalSolidList"/>
    <dgm:cxn modelId="{01331940-9D2C-451F-BB6F-171ADB4DA1C7}" type="presParOf" srcId="{B0011521-E158-4007-A8C0-D49B9D35A23B}" destId="{D87DEF74-79C1-4854-AC68-C574253204F7}" srcOrd="2" destOrd="0" presId="urn:microsoft.com/office/officeart/2018/2/layout/IconVerticalSolidList"/>
    <dgm:cxn modelId="{8EA33DDA-A2A0-4CFB-8200-21F87BE406F7}" type="presParOf" srcId="{B0011521-E158-4007-A8C0-D49B9D35A23B}" destId="{3FF6E1F2-E87F-440B-983C-3B0C95274A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E625D-5AAA-4658-B15E-C8F2F52FD0A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19B6B92-7145-4BC8-8D2B-D9F5B4FF8999}">
      <dgm:prSet custT="1"/>
      <dgm:spPr/>
      <dgm:t>
        <a:bodyPr/>
        <a:lstStyle/>
        <a:p>
          <a:r>
            <a:rPr lang="en-GB" sz="2000" dirty="0"/>
            <a:t>Use the first person i.e. use ‘I’ and should not exceed 1000 words in total. </a:t>
          </a:r>
          <a:endParaRPr lang="en-US" sz="2000" dirty="0"/>
        </a:p>
      </dgm:t>
    </dgm:pt>
    <dgm:pt modelId="{9BF4BAEC-7A3C-4AD7-BF95-A7ABB51218B2}" type="parTrans" cxnId="{D99CC7ED-0956-4786-B035-2756CB8A6C3D}">
      <dgm:prSet/>
      <dgm:spPr/>
      <dgm:t>
        <a:bodyPr/>
        <a:lstStyle/>
        <a:p>
          <a:endParaRPr lang="en-US"/>
        </a:p>
      </dgm:t>
    </dgm:pt>
    <dgm:pt modelId="{B87B6461-3426-4585-8F65-973ED4192A86}" type="sibTrans" cxnId="{D99CC7ED-0956-4786-B035-2756CB8A6C3D}">
      <dgm:prSet/>
      <dgm:spPr/>
      <dgm:t>
        <a:bodyPr/>
        <a:lstStyle/>
        <a:p>
          <a:endParaRPr lang="en-US"/>
        </a:p>
      </dgm:t>
    </dgm:pt>
    <dgm:pt modelId="{C979DBE1-CEEE-4084-A5BA-E2B52117BF57}">
      <dgm:prSet/>
      <dgm:spPr/>
      <dgm:t>
        <a:bodyPr/>
        <a:lstStyle/>
        <a:p>
          <a:r>
            <a:rPr lang="en-GB" dirty="0"/>
            <a:t>In addition to text, you can include any media which shows your experiences during the internship: photos, videos or sound files. </a:t>
          </a:r>
          <a:endParaRPr lang="en-US" dirty="0"/>
        </a:p>
      </dgm:t>
    </dgm:pt>
    <dgm:pt modelId="{7C902081-70AD-41E6-99C8-B5D5EE81413D}" type="parTrans" cxnId="{8B42EED6-A170-4D77-861E-5C55F8246133}">
      <dgm:prSet/>
      <dgm:spPr/>
      <dgm:t>
        <a:bodyPr/>
        <a:lstStyle/>
        <a:p>
          <a:endParaRPr lang="en-US"/>
        </a:p>
      </dgm:t>
    </dgm:pt>
    <dgm:pt modelId="{E25DF905-9140-4C08-B346-F7D630AF3140}" type="sibTrans" cxnId="{8B42EED6-A170-4D77-861E-5C55F8246133}">
      <dgm:prSet/>
      <dgm:spPr/>
      <dgm:t>
        <a:bodyPr/>
        <a:lstStyle/>
        <a:p>
          <a:endParaRPr lang="en-US"/>
        </a:p>
      </dgm:t>
    </dgm:pt>
    <dgm:pt modelId="{DB8400F9-DE71-431E-AB20-AE1AD728BA51}">
      <dgm:prSet/>
      <dgm:spPr/>
      <dgm:t>
        <a:bodyPr/>
        <a:lstStyle/>
        <a:p>
          <a:r>
            <a:rPr lang="en-GB" dirty="0"/>
            <a:t>A reference list of any sources used would also be welcomed. </a:t>
          </a:r>
          <a:endParaRPr lang="en-US" dirty="0"/>
        </a:p>
      </dgm:t>
    </dgm:pt>
    <dgm:pt modelId="{84EE2F4B-A7D9-40E7-90FF-5AB9972ADC49}" type="parTrans" cxnId="{BD7DE529-B633-4318-A209-0EF9853947FD}">
      <dgm:prSet/>
      <dgm:spPr/>
      <dgm:t>
        <a:bodyPr/>
        <a:lstStyle/>
        <a:p>
          <a:endParaRPr lang="en-US"/>
        </a:p>
      </dgm:t>
    </dgm:pt>
    <dgm:pt modelId="{D395E205-7C57-4684-BC8C-3233BA9EC169}" type="sibTrans" cxnId="{BD7DE529-B633-4318-A209-0EF9853947FD}">
      <dgm:prSet/>
      <dgm:spPr/>
      <dgm:t>
        <a:bodyPr/>
        <a:lstStyle/>
        <a:p>
          <a:endParaRPr lang="en-US"/>
        </a:p>
      </dgm:t>
    </dgm:pt>
    <dgm:pt modelId="{A4A3E92A-CD77-492E-9EEF-1F4B7021B112}">
      <dgm:prSet/>
      <dgm:spPr/>
      <dgm:t>
        <a:bodyPr/>
        <a:lstStyle/>
        <a:p>
          <a:r>
            <a:rPr lang="en-GB" dirty="0"/>
            <a:t>Wide range of format options: web based, Canva, Google slides and/or docs, other. Needs to be accessible and downloadable.</a:t>
          </a:r>
          <a:endParaRPr lang="en-US" dirty="0"/>
        </a:p>
      </dgm:t>
    </dgm:pt>
    <dgm:pt modelId="{9CF6FC0C-B975-4762-B3C1-F0F5A9FDB7CB}" type="parTrans" cxnId="{F179A006-9B0B-47AB-BCB9-899BED01C667}">
      <dgm:prSet/>
      <dgm:spPr/>
      <dgm:t>
        <a:bodyPr/>
        <a:lstStyle/>
        <a:p>
          <a:endParaRPr lang="en-US"/>
        </a:p>
      </dgm:t>
    </dgm:pt>
    <dgm:pt modelId="{16ADA7FD-4232-4864-8421-5CDB2063213C}" type="sibTrans" cxnId="{F179A006-9B0B-47AB-BCB9-899BED01C667}">
      <dgm:prSet/>
      <dgm:spPr/>
      <dgm:t>
        <a:bodyPr/>
        <a:lstStyle/>
        <a:p>
          <a:endParaRPr lang="en-US"/>
        </a:p>
      </dgm:t>
    </dgm:pt>
    <dgm:pt modelId="{15326BFC-1246-4752-A879-51347CA34B49}">
      <dgm:prSet/>
      <dgm:spPr/>
      <dgm:t>
        <a:bodyPr/>
        <a:lstStyle/>
        <a:p>
          <a:pPr>
            <a:buNone/>
          </a:pPr>
          <a:r>
            <a:rPr lang="en-GB" dirty="0"/>
            <a:t>Around 750 words on your development journey and the remaining 250 on your future development action plan.</a:t>
          </a:r>
          <a:endParaRPr lang="en-IE" dirty="0"/>
        </a:p>
      </dgm:t>
    </dgm:pt>
    <dgm:pt modelId="{E55A51F6-82EC-479F-B26A-A52F5767E5C1}" type="parTrans" cxnId="{9747E166-EA70-47A9-AE0B-B8355134F53F}">
      <dgm:prSet/>
      <dgm:spPr/>
      <dgm:t>
        <a:bodyPr/>
        <a:lstStyle/>
        <a:p>
          <a:endParaRPr lang="en-IE"/>
        </a:p>
      </dgm:t>
    </dgm:pt>
    <dgm:pt modelId="{75BB3464-CE9E-4FEB-8492-9BE6B0D589C8}" type="sibTrans" cxnId="{9747E166-EA70-47A9-AE0B-B8355134F53F}">
      <dgm:prSet/>
      <dgm:spPr/>
      <dgm:t>
        <a:bodyPr/>
        <a:lstStyle/>
        <a:p>
          <a:endParaRPr lang="en-IE"/>
        </a:p>
      </dgm:t>
    </dgm:pt>
    <dgm:pt modelId="{4F04FD16-E568-4D71-B280-5330FAE81111}" type="pres">
      <dgm:prSet presAssocID="{ECAE625D-5AAA-4658-B15E-C8F2F52FD0A1}" presName="linear" presStyleCnt="0">
        <dgm:presLayoutVars>
          <dgm:animLvl val="lvl"/>
          <dgm:resizeHandles val="exact"/>
        </dgm:presLayoutVars>
      </dgm:prSet>
      <dgm:spPr/>
    </dgm:pt>
    <dgm:pt modelId="{034DF295-2768-4A8D-B774-F19BCBE160BC}" type="pres">
      <dgm:prSet presAssocID="{419B6B92-7145-4BC8-8D2B-D9F5B4FF8999}" presName="parentText" presStyleLbl="node1" presStyleIdx="0" presStyleCnt="5">
        <dgm:presLayoutVars>
          <dgm:chMax val="0"/>
          <dgm:bulletEnabled val="1"/>
        </dgm:presLayoutVars>
      </dgm:prSet>
      <dgm:spPr/>
    </dgm:pt>
    <dgm:pt modelId="{B3493B5C-5CEB-4DA7-B720-E966D986AF15}" type="pres">
      <dgm:prSet presAssocID="{B87B6461-3426-4585-8F65-973ED4192A86}" presName="spacer" presStyleCnt="0"/>
      <dgm:spPr/>
    </dgm:pt>
    <dgm:pt modelId="{5B11C753-E5AE-4253-BB76-42F2D66A2835}" type="pres">
      <dgm:prSet presAssocID="{15326BFC-1246-4752-A879-51347CA34B49}" presName="parentText" presStyleLbl="node1" presStyleIdx="1" presStyleCnt="5">
        <dgm:presLayoutVars>
          <dgm:chMax val="0"/>
          <dgm:bulletEnabled val="1"/>
        </dgm:presLayoutVars>
      </dgm:prSet>
      <dgm:spPr/>
    </dgm:pt>
    <dgm:pt modelId="{23577B0A-9FD5-439F-9B19-004A04FDECBA}" type="pres">
      <dgm:prSet presAssocID="{75BB3464-CE9E-4FEB-8492-9BE6B0D589C8}" presName="spacer" presStyleCnt="0"/>
      <dgm:spPr/>
    </dgm:pt>
    <dgm:pt modelId="{2E96E3CD-6655-42C8-995C-9593B49EEC37}" type="pres">
      <dgm:prSet presAssocID="{C979DBE1-CEEE-4084-A5BA-E2B52117BF57}" presName="parentText" presStyleLbl="node1" presStyleIdx="2" presStyleCnt="5">
        <dgm:presLayoutVars>
          <dgm:chMax val="0"/>
          <dgm:bulletEnabled val="1"/>
        </dgm:presLayoutVars>
      </dgm:prSet>
      <dgm:spPr/>
    </dgm:pt>
    <dgm:pt modelId="{1B451FEE-D0F0-4BA7-B0FE-B0F4A518812D}" type="pres">
      <dgm:prSet presAssocID="{E25DF905-9140-4C08-B346-F7D630AF3140}" presName="spacer" presStyleCnt="0"/>
      <dgm:spPr/>
    </dgm:pt>
    <dgm:pt modelId="{A5338D71-CF86-42F2-8B9F-3D67EF5FC14E}" type="pres">
      <dgm:prSet presAssocID="{DB8400F9-DE71-431E-AB20-AE1AD728BA51}" presName="parentText" presStyleLbl="node1" presStyleIdx="3" presStyleCnt="5">
        <dgm:presLayoutVars>
          <dgm:chMax val="0"/>
          <dgm:bulletEnabled val="1"/>
        </dgm:presLayoutVars>
      </dgm:prSet>
      <dgm:spPr/>
    </dgm:pt>
    <dgm:pt modelId="{2C7097E4-9CB8-4F89-A012-A5F3A5043175}" type="pres">
      <dgm:prSet presAssocID="{D395E205-7C57-4684-BC8C-3233BA9EC169}" presName="spacer" presStyleCnt="0"/>
      <dgm:spPr/>
    </dgm:pt>
    <dgm:pt modelId="{F62B9BE9-A753-47FB-BDD4-9CA97C2961E3}" type="pres">
      <dgm:prSet presAssocID="{A4A3E92A-CD77-492E-9EEF-1F4B7021B112}" presName="parentText" presStyleLbl="node1" presStyleIdx="4" presStyleCnt="5">
        <dgm:presLayoutVars>
          <dgm:chMax val="0"/>
          <dgm:bulletEnabled val="1"/>
        </dgm:presLayoutVars>
      </dgm:prSet>
      <dgm:spPr/>
    </dgm:pt>
  </dgm:ptLst>
  <dgm:cxnLst>
    <dgm:cxn modelId="{F179A006-9B0B-47AB-BCB9-899BED01C667}" srcId="{ECAE625D-5AAA-4658-B15E-C8F2F52FD0A1}" destId="{A4A3E92A-CD77-492E-9EEF-1F4B7021B112}" srcOrd="4" destOrd="0" parTransId="{9CF6FC0C-B975-4762-B3C1-F0F5A9FDB7CB}" sibTransId="{16ADA7FD-4232-4864-8421-5CDB2063213C}"/>
    <dgm:cxn modelId="{BD7DE529-B633-4318-A209-0EF9853947FD}" srcId="{ECAE625D-5AAA-4658-B15E-C8F2F52FD0A1}" destId="{DB8400F9-DE71-431E-AB20-AE1AD728BA51}" srcOrd="3" destOrd="0" parTransId="{84EE2F4B-A7D9-40E7-90FF-5AB9972ADC49}" sibTransId="{D395E205-7C57-4684-BC8C-3233BA9EC169}"/>
    <dgm:cxn modelId="{4EDD1F43-56A8-4AC4-9AEC-06CA7362CCA5}" type="presOf" srcId="{C979DBE1-CEEE-4084-A5BA-E2B52117BF57}" destId="{2E96E3CD-6655-42C8-995C-9593B49EEC37}" srcOrd="0" destOrd="0" presId="urn:microsoft.com/office/officeart/2005/8/layout/vList2"/>
    <dgm:cxn modelId="{9747E166-EA70-47A9-AE0B-B8355134F53F}" srcId="{ECAE625D-5AAA-4658-B15E-C8F2F52FD0A1}" destId="{15326BFC-1246-4752-A879-51347CA34B49}" srcOrd="1" destOrd="0" parTransId="{E55A51F6-82EC-479F-B26A-A52F5767E5C1}" sibTransId="{75BB3464-CE9E-4FEB-8492-9BE6B0D589C8}"/>
    <dgm:cxn modelId="{95D3D77B-871C-4F1E-8152-CE4988F64DA9}" type="presOf" srcId="{15326BFC-1246-4752-A879-51347CA34B49}" destId="{5B11C753-E5AE-4253-BB76-42F2D66A2835}" srcOrd="0" destOrd="0" presId="urn:microsoft.com/office/officeart/2005/8/layout/vList2"/>
    <dgm:cxn modelId="{28BCE093-A33D-40EB-B4D2-A31A5A80A04D}" type="presOf" srcId="{ECAE625D-5AAA-4658-B15E-C8F2F52FD0A1}" destId="{4F04FD16-E568-4D71-B280-5330FAE81111}" srcOrd="0" destOrd="0" presId="urn:microsoft.com/office/officeart/2005/8/layout/vList2"/>
    <dgm:cxn modelId="{C4E943A0-35CD-404B-86A3-EBA2765E3962}" type="presOf" srcId="{A4A3E92A-CD77-492E-9EEF-1F4B7021B112}" destId="{F62B9BE9-A753-47FB-BDD4-9CA97C2961E3}" srcOrd="0" destOrd="0" presId="urn:microsoft.com/office/officeart/2005/8/layout/vList2"/>
    <dgm:cxn modelId="{FFF75AA8-D901-4F88-A41B-D727425A8F49}" type="presOf" srcId="{419B6B92-7145-4BC8-8D2B-D9F5B4FF8999}" destId="{034DF295-2768-4A8D-B774-F19BCBE160BC}" srcOrd="0" destOrd="0" presId="urn:microsoft.com/office/officeart/2005/8/layout/vList2"/>
    <dgm:cxn modelId="{33E05DC3-0A8A-4F02-B2F0-DB1555965654}" type="presOf" srcId="{DB8400F9-DE71-431E-AB20-AE1AD728BA51}" destId="{A5338D71-CF86-42F2-8B9F-3D67EF5FC14E}" srcOrd="0" destOrd="0" presId="urn:microsoft.com/office/officeart/2005/8/layout/vList2"/>
    <dgm:cxn modelId="{8B42EED6-A170-4D77-861E-5C55F8246133}" srcId="{ECAE625D-5AAA-4658-B15E-C8F2F52FD0A1}" destId="{C979DBE1-CEEE-4084-A5BA-E2B52117BF57}" srcOrd="2" destOrd="0" parTransId="{7C902081-70AD-41E6-99C8-B5D5EE81413D}" sibTransId="{E25DF905-9140-4C08-B346-F7D630AF3140}"/>
    <dgm:cxn modelId="{D99CC7ED-0956-4786-B035-2756CB8A6C3D}" srcId="{ECAE625D-5AAA-4658-B15E-C8F2F52FD0A1}" destId="{419B6B92-7145-4BC8-8D2B-D9F5B4FF8999}" srcOrd="0" destOrd="0" parTransId="{9BF4BAEC-7A3C-4AD7-BF95-A7ABB51218B2}" sibTransId="{B87B6461-3426-4585-8F65-973ED4192A86}"/>
    <dgm:cxn modelId="{1EE76CF7-F8A5-47D0-8BCD-7C6EBE714110}" type="presParOf" srcId="{4F04FD16-E568-4D71-B280-5330FAE81111}" destId="{034DF295-2768-4A8D-B774-F19BCBE160BC}" srcOrd="0" destOrd="0" presId="urn:microsoft.com/office/officeart/2005/8/layout/vList2"/>
    <dgm:cxn modelId="{AF864B7A-8B62-451F-8817-283B69E78980}" type="presParOf" srcId="{4F04FD16-E568-4D71-B280-5330FAE81111}" destId="{B3493B5C-5CEB-4DA7-B720-E966D986AF15}" srcOrd="1" destOrd="0" presId="urn:microsoft.com/office/officeart/2005/8/layout/vList2"/>
    <dgm:cxn modelId="{9191348A-FC7F-4BD1-8811-E114C7A88A6D}" type="presParOf" srcId="{4F04FD16-E568-4D71-B280-5330FAE81111}" destId="{5B11C753-E5AE-4253-BB76-42F2D66A2835}" srcOrd="2" destOrd="0" presId="urn:microsoft.com/office/officeart/2005/8/layout/vList2"/>
    <dgm:cxn modelId="{B4A6E462-1B1A-4DCC-BB88-7DA8D2451F02}" type="presParOf" srcId="{4F04FD16-E568-4D71-B280-5330FAE81111}" destId="{23577B0A-9FD5-439F-9B19-004A04FDECBA}" srcOrd="3" destOrd="0" presId="urn:microsoft.com/office/officeart/2005/8/layout/vList2"/>
    <dgm:cxn modelId="{0685629F-8E5D-4E11-B0ED-12BAA869F799}" type="presParOf" srcId="{4F04FD16-E568-4D71-B280-5330FAE81111}" destId="{2E96E3CD-6655-42C8-995C-9593B49EEC37}" srcOrd="4" destOrd="0" presId="urn:microsoft.com/office/officeart/2005/8/layout/vList2"/>
    <dgm:cxn modelId="{425EE49B-2C87-42A2-85F4-863306EDF708}" type="presParOf" srcId="{4F04FD16-E568-4D71-B280-5330FAE81111}" destId="{1B451FEE-D0F0-4BA7-B0FE-B0F4A518812D}" srcOrd="5" destOrd="0" presId="urn:microsoft.com/office/officeart/2005/8/layout/vList2"/>
    <dgm:cxn modelId="{22FACE17-86C6-4970-BADF-0FD3724E22BE}" type="presParOf" srcId="{4F04FD16-E568-4D71-B280-5330FAE81111}" destId="{A5338D71-CF86-42F2-8B9F-3D67EF5FC14E}" srcOrd="6" destOrd="0" presId="urn:microsoft.com/office/officeart/2005/8/layout/vList2"/>
    <dgm:cxn modelId="{49C83236-6AD5-46F8-B77F-27D7DD458836}" type="presParOf" srcId="{4F04FD16-E568-4D71-B280-5330FAE81111}" destId="{2C7097E4-9CB8-4F89-A012-A5F3A5043175}" srcOrd="7" destOrd="0" presId="urn:microsoft.com/office/officeart/2005/8/layout/vList2"/>
    <dgm:cxn modelId="{EE57E9B8-F498-4F65-8589-9AADEA04BEDC}" type="presParOf" srcId="{4F04FD16-E568-4D71-B280-5330FAE81111}" destId="{F62B9BE9-A753-47FB-BDD4-9CA97C2961E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C75533-1653-4914-A58B-3811DAF14B7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DDCA620-4607-45BB-AFA8-69E199291668}">
      <dgm:prSet/>
      <dgm:spPr/>
      <dgm:t>
        <a:bodyPr/>
        <a:lstStyle/>
        <a:p>
          <a:r>
            <a:rPr lang="en-GB" dirty="0"/>
            <a:t>(</a:t>
          </a:r>
          <a:r>
            <a:rPr lang="en-GB" dirty="0" err="1"/>
            <a:t>i</a:t>
          </a:r>
          <a:r>
            <a:rPr lang="en-GB" dirty="0"/>
            <a:t>) A summary of your hopes and fears on beginning Oral History Made Easy. Please include a minimum of three hopes and three fears.</a:t>
          </a:r>
          <a:endParaRPr lang="en-US" dirty="0"/>
        </a:p>
      </dgm:t>
    </dgm:pt>
    <dgm:pt modelId="{1F69AF4A-C1B1-4887-A2A9-700FF092E028}" type="parTrans" cxnId="{D1AA8BAD-7A38-4D60-92C0-4FC1BBC74195}">
      <dgm:prSet/>
      <dgm:spPr/>
      <dgm:t>
        <a:bodyPr/>
        <a:lstStyle/>
        <a:p>
          <a:endParaRPr lang="en-US"/>
        </a:p>
      </dgm:t>
    </dgm:pt>
    <dgm:pt modelId="{53E6249F-9B6E-4273-80E2-B256F6262395}" type="sibTrans" cxnId="{D1AA8BAD-7A38-4D60-92C0-4FC1BBC74195}">
      <dgm:prSet/>
      <dgm:spPr/>
      <dgm:t>
        <a:bodyPr/>
        <a:lstStyle/>
        <a:p>
          <a:endParaRPr lang="en-US"/>
        </a:p>
      </dgm:t>
    </dgm:pt>
    <dgm:pt modelId="{4D17B0AD-0CA6-40CB-93AB-3753EF72AF66}">
      <dgm:prSet/>
      <dgm:spPr/>
      <dgm:t>
        <a:bodyPr/>
        <a:lstStyle/>
        <a:p>
          <a:r>
            <a:rPr lang="en-US" dirty="0"/>
            <a:t>(ii)What did you enjoy most and why? Any challenges you encountered? Anything surprise you along the way?</a:t>
          </a:r>
        </a:p>
      </dgm:t>
    </dgm:pt>
    <dgm:pt modelId="{25CB7175-DC56-466E-8B5E-E2E99469C748}" type="parTrans" cxnId="{A075ABE0-6D57-4BF2-841C-940E95A433C4}">
      <dgm:prSet/>
      <dgm:spPr/>
      <dgm:t>
        <a:bodyPr/>
        <a:lstStyle/>
        <a:p>
          <a:endParaRPr lang="en-US"/>
        </a:p>
      </dgm:t>
    </dgm:pt>
    <dgm:pt modelId="{94FB200C-0446-46AD-A73E-690F88425695}" type="sibTrans" cxnId="{A075ABE0-6D57-4BF2-841C-940E95A433C4}">
      <dgm:prSet/>
      <dgm:spPr/>
      <dgm:t>
        <a:bodyPr/>
        <a:lstStyle/>
        <a:p>
          <a:endParaRPr lang="en-US"/>
        </a:p>
      </dgm:t>
    </dgm:pt>
    <dgm:pt modelId="{B18CD7F6-6A72-408D-9A51-3176EB92A60E}">
      <dgm:prSet/>
      <dgm:spPr/>
      <dgm:t>
        <a:bodyPr/>
        <a:lstStyle/>
        <a:p>
          <a:r>
            <a:rPr lang="en-GB" dirty="0"/>
            <a:t>(iii)Your reflections following your pilot oral history interview, the listening exercise and other tasks undertaken as part of the course. </a:t>
          </a:r>
          <a:endParaRPr lang="en-US" dirty="0"/>
        </a:p>
      </dgm:t>
    </dgm:pt>
    <dgm:pt modelId="{368901CA-2B83-4DD9-8F2A-DE524274EE65}" type="parTrans" cxnId="{1CAC2BE6-4CC7-47BC-B5BC-A2CD2CDC9DF0}">
      <dgm:prSet/>
      <dgm:spPr/>
      <dgm:t>
        <a:bodyPr/>
        <a:lstStyle/>
        <a:p>
          <a:endParaRPr lang="en-US"/>
        </a:p>
      </dgm:t>
    </dgm:pt>
    <dgm:pt modelId="{97B28C07-4648-4EF5-930F-DD9637627D6A}" type="sibTrans" cxnId="{1CAC2BE6-4CC7-47BC-B5BC-A2CD2CDC9DF0}">
      <dgm:prSet/>
      <dgm:spPr/>
      <dgm:t>
        <a:bodyPr/>
        <a:lstStyle/>
        <a:p>
          <a:endParaRPr lang="en-US"/>
        </a:p>
      </dgm:t>
    </dgm:pt>
    <dgm:pt modelId="{2111DBBB-3233-4FC6-AD4D-5C5DF82E4C5D}" type="pres">
      <dgm:prSet presAssocID="{C3C75533-1653-4914-A58B-3811DAF14B7A}" presName="linear" presStyleCnt="0">
        <dgm:presLayoutVars>
          <dgm:animLvl val="lvl"/>
          <dgm:resizeHandles val="exact"/>
        </dgm:presLayoutVars>
      </dgm:prSet>
      <dgm:spPr/>
    </dgm:pt>
    <dgm:pt modelId="{F30DFF4A-CB62-4848-8549-3FBCC50E16F1}" type="pres">
      <dgm:prSet presAssocID="{5DDCA620-4607-45BB-AFA8-69E199291668}" presName="parentText" presStyleLbl="node1" presStyleIdx="0" presStyleCnt="3">
        <dgm:presLayoutVars>
          <dgm:chMax val="0"/>
          <dgm:bulletEnabled val="1"/>
        </dgm:presLayoutVars>
      </dgm:prSet>
      <dgm:spPr/>
    </dgm:pt>
    <dgm:pt modelId="{946A2B53-7894-48CE-8FCA-96FE0522D33F}" type="pres">
      <dgm:prSet presAssocID="{53E6249F-9B6E-4273-80E2-B256F6262395}" presName="spacer" presStyleCnt="0"/>
      <dgm:spPr/>
    </dgm:pt>
    <dgm:pt modelId="{AD6AF3B3-FF15-4DBE-8815-D6876813D502}" type="pres">
      <dgm:prSet presAssocID="{4D17B0AD-0CA6-40CB-93AB-3753EF72AF66}" presName="parentText" presStyleLbl="node1" presStyleIdx="1" presStyleCnt="3">
        <dgm:presLayoutVars>
          <dgm:chMax val="0"/>
          <dgm:bulletEnabled val="1"/>
        </dgm:presLayoutVars>
      </dgm:prSet>
      <dgm:spPr/>
    </dgm:pt>
    <dgm:pt modelId="{402AF370-7F2B-4170-B55E-6A58EC248926}" type="pres">
      <dgm:prSet presAssocID="{94FB200C-0446-46AD-A73E-690F88425695}" presName="spacer" presStyleCnt="0"/>
      <dgm:spPr/>
    </dgm:pt>
    <dgm:pt modelId="{9002DABC-5414-4EAD-BD19-8625191EC994}" type="pres">
      <dgm:prSet presAssocID="{B18CD7F6-6A72-408D-9A51-3176EB92A60E}" presName="parentText" presStyleLbl="node1" presStyleIdx="2" presStyleCnt="3">
        <dgm:presLayoutVars>
          <dgm:chMax val="0"/>
          <dgm:bulletEnabled val="1"/>
        </dgm:presLayoutVars>
      </dgm:prSet>
      <dgm:spPr/>
    </dgm:pt>
  </dgm:ptLst>
  <dgm:cxnLst>
    <dgm:cxn modelId="{D1AA8BAD-7A38-4D60-92C0-4FC1BBC74195}" srcId="{C3C75533-1653-4914-A58B-3811DAF14B7A}" destId="{5DDCA620-4607-45BB-AFA8-69E199291668}" srcOrd="0" destOrd="0" parTransId="{1F69AF4A-C1B1-4887-A2A9-700FF092E028}" sibTransId="{53E6249F-9B6E-4273-80E2-B256F6262395}"/>
    <dgm:cxn modelId="{BA3843B1-679A-43A1-A5C4-31468CA3DBDD}" type="presOf" srcId="{5DDCA620-4607-45BB-AFA8-69E199291668}" destId="{F30DFF4A-CB62-4848-8549-3FBCC50E16F1}" srcOrd="0" destOrd="0" presId="urn:microsoft.com/office/officeart/2005/8/layout/vList2"/>
    <dgm:cxn modelId="{02D39EB9-7F71-4CA4-A7D0-FA33F76D9736}" type="presOf" srcId="{4D17B0AD-0CA6-40CB-93AB-3753EF72AF66}" destId="{AD6AF3B3-FF15-4DBE-8815-D6876813D502}" srcOrd="0" destOrd="0" presId="urn:microsoft.com/office/officeart/2005/8/layout/vList2"/>
    <dgm:cxn modelId="{9DE473C0-C9BF-48CD-B49D-7F36AE1CF9F5}" type="presOf" srcId="{B18CD7F6-6A72-408D-9A51-3176EB92A60E}" destId="{9002DABC-5414-4EAD-BD19-8625191EC994}" srcOrd="0" destOrd="0" presId="urn:microsoft.com/office/officeart/2005/8/layout/vList2"/>
    <dgm:cxn modelId="{FBF90FD4-9445-4FB6-A002-80A56C5A78DE}" type="presOf" srcId="{C3C75533-1653-4914-A58B-3811DAF14B7A}" destId="{2111DBBB-3233-4FC6-AD4D-5C5DF82E4C5D}" srcOrd="0" destOrd="0" presId="urn:microsoft.com/office/officeart/2005/8/layout/vList2"/>
    <dgm:cxn modelId="{A075ABE0-6D57-4BF2-841C-940E95A433C4}" srcId="{C3C75533-1653-4914-A58B-3811DAF14B7A}" destId="{4D17B0AD-0CA6-40CB-93AB-3753EF72AF66}" srcOrd="1" destOrd="0" parTransId="{25CB7175-DC56-466E-8B5E-E2E99469C748}" sibTransId="{94FB200C-0446-46AD-A73E-690F88425695}"/>
    <dgm:cxn modelId="{1CAC2BE6-4CC7-47BC-B5BC-A2CD2CDC9DF0}" srcId="{C3C75533-1653-4914-A58B-3811DAF14B7A}" destId="{B18CD7F6-6A72-408D-9A51-3176EB92A60E}" srcOrd="2" destOrd="0" parTransId="{368901CA-2B83-4DD9-8F2A-DE524274EE65}" sibTransId="{97B28C07-4648-4EF5-930F-DD9637627D6A}"/>
    <dgm:cxn modelId="{39F7B7D4-9948-41CB-A955-38321DCAD4E3}" type="presParOf" srcId="{2111DBBB-3233-4FC6-AD4D-5C5DF82E4C5D}" destId="{F30DFF4A-CB62-4848-8549-3FBCC50E16F1}" srcOrd="0" destOrd="0" presId="urn:microsoft.com/office/officeart/2005/8/layout/vList2"/>
    <dgm:cxn modelId="{FBEEE4FB-04DB-420D-BE21-C91126110871}" type="presParOf" srcId="{2111DBBB-3233-4FC6-AD4D-5C5DF82E4C5D}" destId="{946A2B53-7894-48CE-8FCA-96FE0522D33F}" srcOrd="1" destOrd="0" presId="urn:microsoft.com/office/officeart/2005/8/layout/vList2"/>
    <dgm:cxn modelId="{A76BF955-611E-44A2-B5F1-57F23E26E8D6}" type="presParOf" srcId="{2111DBBB-3233-4FC6-AD4D-5C5DF82E4C5D}" destId="{AD6AF3B3-FF15-4DBE-8815-D6876813D502}" srcOrd="2" destOrd="0" presId="urn:microsoft.com/office/officeart/2005/8/layout/vList2"/>
    <dgm:cxn modelId="{966AAC5C-B372-4C17-AE60-0AC8AB019619}" type="presParOf" srcId="{2111DBBB-3233-4FC6-AD4D-5C5DF82E4C5D}" destId="{402AF370-7F2B-4170-B55E-6A58EC248926}" srcOrd="3" destOrd="0" presId="urn:microsoft.com/office/officeart/2005/8/layout/vList2"/>
    <dgm:cxn modelId="{833B99E3-FF35-4C3A-9FEA-577054DE29FB}" type="presParOf" srcId="{2111DBBB-3233-4FC6-AD4D-5C5DF82E4C5D}" destId="{9002DABC-5414-4EAD-BD19-8625191EC9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C75533-1653-4914-A58B-3811DAF14B7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AE59A75-F4C8-4F31-82A7-5A1DD4ADBF04}">
      <dgm:prSet/>
      <dgm:spPr/>
      <dgm:t>
        <a:bodyPr/>
        <a:lstStyle/>
        <a:p>
          <a:r>
            <a:rPr lang="en-GB" dirty="0"/>
            <a:t>(iv) A summary of how the knowledge, skills and attributes you acquired during your time on Oral History Made Easy  and how you hope these may help you in the future</a:t>
          </a:r>
          <a:endParaRPr lang="en-IE" dirty="0"/>
        </a:p>
      </dgm:t>
    </dgm:pt>
    <dgm:pt modelId="{EC6DF815-3812-479F-8857-B47C9DAB4FD3}" type="parTrans" cxnId="{D828DBA7-BEC2-489B-BE5A-AF53F971B6E8}">
      <dgm:prSet/>
      <dgm:spPr/>
      <dgm:t>
        <a:bodyPr/>
        <a:lstStyle/>
        <a:p>
          <a:endParaRPr lang="en-IE"/>
        </a:p>
      </dgm:t>
    </dgm:pt>
    <dgm:pt modelId="{BBE89ABB-ABDE-4D54-AD83-64F1DAAC74BE}" type="sibTrans" cxnId="{D828DBA7-BEC2-489B-BE5A-AF53F971B6E8}">
      <dgm:prSet/>
      <dgm:spPr/>
      <dgm:t>
        <a:bodyPr/>
        <a:lstStyle/>
        <a:p>
          <a:endParaRPr lang="en-IE"/>
        </a:p>
      </dgm:t>
    </dgm:pt>
    <dgm:pt modelId="{66392E84-841D-44BD-BC4F-174AF65C9710}">
      <dgm:prSet/>
      <dgm:spPr/>
      <dgm:t>
        <a:bodyPr/>
        <a:lstStyle/>
        <a:p>
          <a:r>
            <a:rPr lang="en-GB" dirty="0"/>
            <a:t>(v) A brief personal and professional development action plan which shows the next steps in your own development journey. </a:t>
          </a:r>
          <a:endParaRPr lang="en-IE" dirty="0"/>
        </a:p>
      </dgm:t>
    </dgm:pt>
    <dgm:pt modelId="{3F07D206-24B9-4656-8B04-0AA07946FAB2}" type="parTrans" cxnId="{4037691F-4DBE-4C45-9AAC-2D0EE9057581}">
      <dgm:prSet/>
      <dgm:spPr/>
      <dgm:t>
        <a:bodyPr/>
        <a:lstStyle/>
        <a:p>
          <a:endParaRPr lang="en-IE"/>
        </a:p>
      </dgm:t>
    </dgm:pt>
    <dgm:pt modelId="{FA5E3D37-D819-4559-9DB2-2946AE64CBA0}" type="sibTrans" cxnId="{4037691F-4DBE-4C45-9AAC-2D0EE9057581}">
      <dgm:prSet/>
      <dgm:spPr/>
      <dgm:t>
        <a:bodyPr/>
        <a:lstStyle/>
        <a:p>
          <a:endParaRPr lang="en-IE"/>
        </a:p>
      </dgm:t>
    </dgm:pt>
    <dgm:pt modelId="{2111DBBB-3233-4FC6-AD4D-5C5DF82E4C5D}" type="pres">
      <dgm:prSet presAssocID="{C3C75533-1653-4914-A58B-3811DAF14B7A}" presName="linear" presStyleCnt="0">
        <dgm:presLayoutVars>
          <dgm:animLvl val="lvl"/>
          <dgm:resizeHandles val="exact"/>
        </dgm:presLayoutVars>
      </dgm:prSet>
      <dgm:spPr/>
    </dgm:pt>
    <dgm:pt modelId="{C031B66F-A49A-45CB-9EFB-75F7D92C4E72}" type="pres">
      <dgm:prSet presAssocID="{6AE59A75-F4C8-4F31-82A7-5A1DD4ADBF04}" presName="parentText" presStyleLbl="node1" presStyleIdx="0" presStyleCnt="2">
        <dgm:presLayoutVars>
          <dgm:chMax val="0"/>
          <dgm:bulletEnabled val="1"/>
        </dgm:presLayoutVars>
      </dgm:prSet>
      <dgm:spPr/>
    </dgm:pt>
    <dgm:pt modelId="{72507E6E-527D-48FB-98AD-7AF99B10A07E}" type="pres">
      <dgm:prSet presAssocID="{BBE89ABB-ABDE-4D54-AD83-64F1DAAC74BE}" presName="spacer" presStyleCnt="0"/>
      <dgm:spPr/>
    </dgm:pt>
    <dgm:pt modelId="{95665FBE-3BD4-49F1-B452-23AF4F4706DA}" type="pres">
      <dgm:prSet presAssocID="{66392E84-841D-44BD-BC4F-174AF65C9710}" presName="parentText" presStyleLbl="node1" presStyleIdx="1" presStyleCnt="2">
        <dgm:presLayoutVars>
          <dgm:chMax val="0"/>
          <dgm:bulletEnabled val="1"/>
        </dgm:presLayoutVars>
      </dgm:prSet>
      <dgm:spPr/>
    </dgm:pt>
  </dgm:ptLst>
  <dgm:cxnLst>
    <dgm:cxn modelId="{4037691F-4DBE-4C45-9AAC-2D0EE9057581}" srcId="{C3C75533-1653-4914-A58B-3811DAF14B7A}" destId="{66392E84-841D-44BD-BC4F-174AF65C9710}" srcOrd="1" destOrd="0" parTransId="{3F07D206-24B9-4656-8B04-0AA07946FAB2}" sibTransId="{FA5E3D37-D819-4559-9DB2-2946AE64CBA0}"/>
    <dgm:cxn modelId="{A42B447D-9F48-4A82-82CD-223AE0EEAAB3}" type="presOf" srcId="{6AE59A75-F4C8-4F31-82A7-5A1DD4ADBF04}" destId="{C031B66F-A49A-45CB-9EFB-75F7D92C4E72}" srcOrd="0" destOrd="0" presId="urn:microsoft.com/office/officeart/2005/8/layout/vList2"/>
    <dgm:cxn modelId="{D373CE7F-5E5E-43A6-B0A8-54A44ECF71A7}" type="presOf" srcId="{66392E84-841D-44BD-BC4F-174AF65C9710}" destId="{95665FBE-3BD4-49F1-B452-23AF4F4706DA}" srcOrd="0" destOrd="0" presId="urn:microsoft.com/office/officeart/2005/8/layout/vList2"/>
    <dgm:cxn modelId="{D828DBA7-BEC2-489B-BE5A-AF53F971B6E8}" srcId="{C3C75533-1653-4914-A58B-3811DAF14B7A}" destId="{6AE59A75-F4C8-4F31-82A7-5A1DD4ADBF04}" srcOrd="0" destOrd="0" parTransId="{EC6DF815-3812-479F-8857-B47C9DAB4FD3}" sibTransId="{BBE89ABB-ABDE-4D54-AD83-64F1DAAC74BE}"/>
    <dgm:cxn modelId="{FBF90FD4-9445-4FB6-A002-80A56C5A78DE}" type="presOf" srcId="{C3C75533-1653-4914-A58B-3811DAF14B7A}" destId="{2111DBBB-3233-4FC6-AD4D-5C5DF82E4C5D}" srcOrd="0" destOrd="0" presId="urn:microsoft.com/office/officeart/2005/8/layout/vList2"/>
    <dgm:cxn modelId="{81E02BC6-E3B9-4874-A985-A4B827E22294}" type="presParOf" srcId="{2111DBBB-3233-4FC6-AD4D-5C5DF82E4C5D}" destId="{C031B66F-A49A-45CB-9EFB-75F7D92C4E72}" srcOrd="0" destOrd="0" presId="urn:microsoft.com/office/officeart/2005/8/layout/vList2"/>
    <dgm:cxn modelId="{91386C43-2F12-489B-BAB8-FC20CE1B2CDA}" type="presParOf" srcId="{2111DBBB-3233-4FC6-AD4D-5C5DF82E4C5D}" destId="{72507E6E-527D-48FB-98AD-7AF99B10A07E}" srcOrd="1" destOrd="0" presId="urn:microsoft.com/office/officeart/2005/8/layout/vList2"/>
    <dgm:cxn modelId="{52F1D313-0C18-4D72-8F31-E03A8D647720}" type="presParOf" srcId="{2111DBBB-3233-4FC6-AD4D-5C5DF82E4C5D}" destId="{95665FBE-3BD4-49F1-B452-23AF4F4706D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E7D8C-7171-43DB-9BD1-B067913F7434}">
      <dsp:nvSpPr>
        <dsp:cNvPr id="0" name=""/>
        <dsp:cNvSpPr/>
      </dsp:nvSpPr>
      <dsp:spPr>
        <a:xfrm>
          <a:off x="0" y="0"/>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1.Does this interview contain personal information such as physical address, phone number, or social security number?</a:t>
          </a:r>
        </a:p>
      </dsp:txBody>
      <dsp:txXfrm>
        <a:off x="2400524" y="0"/>
        <a:ext cx="9158095" cy="888005"/>
      </dsp:txXfrm>
    </dsp:sp>
    <dsp:sp modelId="{C37069BF-BF64-4909-BF5B-9B688DDF2A14}">
      <dsp:nvSpPr>
        <dsp:cNvPr id="0" name=""/>
        <dsp:cNvSpPr/>
      </dsp:nvSpPr>
      <dsp:spPr>
        <a:xfrm>
          <a:off x="88800" y="88800"/>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3000" b="-11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DD2983-5176-423B-A5E1-406D9A9011D1}">
      <dsp:nvSpPr>
        <dsp:cNvPr id="0" name=""/>
        <dsp:cNvSpPr/>
      </dsp:nvSpPr>
      <dsp:spPr>
        <a:xfrm>
          <a:off x="0" y="976806"/>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2.Does this interview make criminal allegations against another party?</a:t>
          </a:r>
        </a:p>
      </dsp:txBody>
      <dsp:txXfrm>
        <a:off x="2400524" y="976806"/>
        <a:ext cx="9158095" cy="888005"/>
      </dsp:txXfrm>
    </dsp:sp>
    <dsp:sp modelId="{9BE9151D-5B9C-4D2E-83A9-5688C8D3E8C9}">
      <dsp:nvSpPr>
        <dsp:cNvPr id="0" name=""/>
        <dsp:cNvSpPr/>
      </dsp:nvSpPr>
      <dsp:spPr>
        <a:xfrm>
          <a:off x="88800" y="1065606"/>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BEB2BA-F31E-4618-B714-55648F4FD20A}">
      <dsp:nvSpPr>
        <dsp:cNvPr id="0" name=""/>
        <dsp:cNvSpPr/>
      </dsp:nvSpPr>
      <dsp:spPr>
        <a:xfrm>
          <a:off x="0" y="1953612"/>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3.Does this interview contain slanderous or liable language?</a:t>
          </a:r>
        </a:p>
      </dsp:txBody>
      <dsp:txXfrm>
        <a:off x="2400524" y="1953612"/>
        <a:ext cx="9158095" cy="888005"/>
      </dsp:txXfrm>
    </dsp:sp>
    <dsp:sp modelId="{739DA0FE-105E-4A13-878D-CB01AA00B177}">
      <dsp:nvSpPr>
        <dsp:cNvPr id="0" name=""/>
        <dsp:cNvSpPr/>
      </dsp:nvSpPr>
      <dsp:spPr>
        <a:xfrm>
          <a:off x="88800" y="2042413"/>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8734C9-6E01-410A-9154-B226086724F7}">
      <dsp:nvSpPr>
        <dsp:cNvPr id="0" name=""/>
        <dsp:cNvSpPr/>
      </dsp:nvSpPr>
      <dsp:spPr>
        <a:xfrm>
          <a:off x="0" y="2930419"/>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4.Does this interview reveal trade or corporate secrets?</a:t>
          </a:r>
        </a:p>
      </dsp:txBody>
      <dsp:txXfrm>
        <a:off x="2400524" y="2930419"/>
        <a:ext cx="9158095" cy="888005"/>
      </dsp:txXfrm>
    </dsp:sp>
    <dsp:sp modelId="{71154C34-AE00-45DE-8041-EEBD7FA8BA46}">
      <dsp:nvSpPr>
        <dsp:cNvPr id="0" name=""/>
        <dsp:cNvSpPr/>
      </dsp:nvSpPr>
      <dsp:spPr>
        <a:xfrm>
          <a:off x="88800" y="3019219"/>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F6D2A9-FB81-40BD-8CEE-3CAE3938948E}">
      <dsp:nvSpPr>
        <dsp:cNvPr id="0" name=""/>
        <dsp:cNvSpPr/>
      </dsp:nvSpPr>
      <dsp:spPr>
        <a:xfrm>
          <a:off x="0" y="3907225"/>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5.Does this interview use culturally insensitive language?</a:t>
          </a:r>
        </a:p>
      </dsp:txBody>
      <dsp:txXfrm>
        <a:off x="2400524" y="3907225"/>
        <a:ext cx="9158095" cy="888005"/>
      </dsp:txXfrm>
    </dsp:sp>
    <dsp:sp modelId="{6810233B-4670-44EF-8929-8F70B28F744F}">
      <dsp:nvSpPr>
        <dsp:cNvPr id="0" name=""/>
        <dsp:cNvSpPr/>
      </dsp:nvSpPr>
      <dsp:spPr>
        <a:xfrm>
          <a:off x="88800" y="3996025"/>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4A4B9-66F9-41CF-B03A-1F7F236F33B7}">
      <dsp:nvSpPr>
        <dsp:cNvPr id="0" name=""/>
        <dsp:cNvSpPr/>
      </dsp:nvSpPr>
      <dsp:spPr>
        <a:xfrm>
          <a:off x="0" y="4884031"/>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6.Does this interview reveal sensitive, private information, that could be potentially harmful, about a third party discussed in the interview?</a:t>
          </a:r>
        </a:p>
      </dsp:txBody>
      <dsp:txXfrm>
        <a:off x="2400524" y="4884031"/>
        <a:ext cx="9158095" cy="888005"/>
      </dsp:txXfrm>
    </dsp:sp>
    <dsp:sp modelId="{4F9DBDB3-0B36-4128-AA51-28080EBCA479}">
      <dsp:nvSpPr>
        <dsp:cNvPr id="0" name=""/>
        <dsp:cNvSpPr/>
      </dsp:nvSpPr>
      <dsp:spPr>
        <a:xfrm>
          <a:off x="88800" y="4972832"/>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DA9F0-5EF4-43FB-8128-2254A9E0C58F}">
      <dsp:nvSpPr>
        <dsp:cNvPr id="0" name=""/>
        <dsp:cNvSpPr/>
      </dsp:nvSpPr>
      <dsp:spPr>
        <a:xfrm>
          <a:off x="0" y="789368"/>
          <a:ext cx="10515600" cy="14572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97139-4842-4336-A583-0F83E7ABE41B}">
      <dsp:nvSpPr>
        <dsp:cNvPr id="0" name=""/>
        <dsp:cNvSpPr/>
      </dsp:nvSpPr>
      <dsp:spPr>
        <a:xfrm>
          <a:off x="440831" y="1117259"/>
          <a:ext cx="801512" cy="8015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6E304-2AF4-4D37-AD30-6F1EE771FE21}">
      <dsp:nvSpPr>
        <dsp:cNvPr id="0" name=""/>
        <dsp:cNvSpPr/>
      </dsp:nvSpPr>
      <dsp:spPr>
        <a:xfrm>
          <a:off x="1683176" y="789368"/>
          <a:ext cx="8832423" cy="145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30" tIns="154230" rIns="154230" bIns="154230" numCol="1" spcCol="1270" anchor="ctr" anchorCtr="0">
          <a:noAutofit/>
        </a:bodyPr>
        <a:lstStyle/>
        <a:p>
          <a:pPr marL="0" lvl="0" indent="0" algn="l" defTabSz="933450">
            <a:lnSpc>
              <a:spcPct val="90000"/>
            </a:lnSpc>
            <a:spcBef>
              <a:spcPct val="0"/>
            </a:spcBef>
            <a:spcAft>
              <a:spcPct val="35000"/>
            </a:spcAft>
            <a:buNone/>
          </a:pPr>
          <a:r>
            <a:rPr lang="en-GB" sz="2100" kern="1200" dirty="0"/>
            <a:t>A record on your time  as a student on Oral History Made Easy so you may reflect on the activities you have undertaken and the extent to which they have impacted on your personal, academic and professional development.</a:t>
          </a:r>
          <a:endParaRPr lang="en-US" sz="2100" kern="1200" dirty="0"/>
        </a:p>
      </dsp:txBody>
      <dsp:txXfrm>
        <a:off x="1683176" y="789368"/>
        <a:ext cx="8832423" cy="1457295"/>
      </dsp:txXfrm>
    </dsp:sp>
    <dsp:sp modelId="{3BF634A2-3360-4838-90FE-9E2DFC32ABA9}">
      <dsp:nvSpPr>
        <dsp:cNvPr id="0" name=""/>
        <dsp:cNvSpPr/>
      </dsp:nvSpPr>
      <dsp:spPr>
        <a:xfrm>
          <a:off x="0" y="2610987"/>
          <a:ext cx="10515600" cy="145729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43741-527C-41A0-BAA5-8200F0AE7D42}">
      <dsp:nvSpPr>
        <dsp:cNvPr id="0" name=""/>
        <dsp:cNvSpPr/>
      </dsp:nvSpPr>
      <dsp:spPr>
        <a:xfrm>
          <a:off x="440831" y="2938879"/>
          <a:ext cx="801512" cy="8015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F6E1F2-E87F-440B-983C-3B0C95274A6E}">
      <dsp:nvSpPr>
        <dsp:cNvPr id="0" name=""/>
        <dsp:cNvSpPr/>
      </dsp:nvSpPr>
      <dsp:spPr>
        <a:xfrm>
          <a:off x="1683176" y="2610987"/>
          <a:ext cx="8832423" cy="145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30" tIns="154230" rIns="154230" bIns="154230" numCol="1" spcCol="1270" anchor="ctr" anchorCtr="0">
          <a:noAutofit/>
        </a:bodyPr>
        <a:lstStyle/>
        <a:p>
          <a:pPr marL="0" lvl="0" indent="0" algn="l" defTabSz="933450">
            <a:lnSpc>
              <a:spcPct val="90000"/>
            </a:lnSpc>
            <a:spcBef>
              <a:spcPct val="0"/>
            </a:spcBef>
            <a:spcAft>
              <a:spcPct val="35000"/>
            </a:spcAft>
            <a:buNone/>
          </a:pPr>
          <a:r>
            <a:rPr lang="en-GB" sz="2100" kern="1200" dirty="0"/>
            <a:t>An important evolving development tool as part of your on-going professional, personal and academic development. Share it with your professors, head of experiential learning and others at John Carroll, family and friends. </a:t>
          </a:r>
          <a:endParaRPr lang="en-US" sz="2100" kern="1200" dirty="0"/>
        </a:p>
      </dsp:txBody>
      <dsp:txXfrm>
        <a:off x="1683176" y="2610987"/>
        <a:ext cx="8832423" cy="1457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DF295-2768-4A8D-B774-F19BCBE160BC}">
      <dsp:nvSpPr>
        <dsp:cNvPr id="0" name=""/>
        <dsp:cNvSpPr/>
      </dsp:nvSpPr>
      <dsp:spPr>
        <a:xfrm>
          <a:off x="0" y="40952"/>
          <a:ext cx="7803715" cy="127717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Use the first person i.e. use ‘I’ and should not exceed 1000 words in total. </a:t>
          </a:r>
          <a:endParaRPr lang="en-US" sz="2000" kern="1200" dirty="0"/>
        </a:p>
      </dsp:txBody>
      <dsp:txXfrm>
        <a:off x="62346" y="103298"/>
        <a:ext cx="7679023" cy="1152481"/>
      </dsp:txXfrm>
    </dsp:sp>
    <dsp:sp modelId="{5B11C753-E5AE-4253-BB76-42F2D66A2835}">
      <dsp:nvSpPr>
        <dsp:cNvPr id="0" name=""/>
        <dsp:cNvSpPr/>
      </dsp:nvSpPr>
      <dsp:spPr>
        <a:xfrm>
          <a:off x="0" y="1384366"/>
          <a:ext cx="7803715" cy="1277173"/>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Around 750 words on your development journey and the remaining 250 on your future development action plan.</a:t>
          </a:r>
          <a:endParaRPr lang="en-IE" sz="2300" kern="1200" dirty="0"/>
        </a:p>
      </dsp:txBody>
      <dsp:txXfrm>
        <a:off x="62346" y="1446712"/>
        <a:ext cx="7679023" cy="1152481"/>
      </dsp:txXfrm>
    </dsp:sp>
    <dsp:sp modelId="{2E96E3CD-6655-42C8-995C-9593B49EEC37}">
      <dsp:nvSpPr>
        <dsp:cNvPr id="0" name=""/>
        <dsp:cNvSpPr/>
      </dsp:nvSpPr>
      <dsp:spPr>
        <a:xfrm>
          <a:off x="0" y="2727780"/>
          <a:ext cx="7803715" cy="1277173"/>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In addition to text, you can include any media which shows your experiences during the internship: photos, videos or sound files. </a:t>
          </a:r>
          <a:endParaRPr lang="en-US" sz="2300" kern="1200" dirty="0"/>
        </a:p>
      </dsp:txBody>
      <dsp:txXfrm>
        <a:off x="62346" y="2790126"/>
        <a:ext cx="7679023" cy="1152481"/>
      </dsp:txXfrm>
    </dsp:sp>
    <dsp:sp modelId="{A5338D71-CF86-42F2-8B9F-3D67EF5FC14E}">
      <dsp:nvSpPr>
        <dsp:cNvPr id="0" name=""/>
        <dsp:cNvSpPr/>
      </dsp:nvSpPr>
      <dsp:spPr>
        <a:xfrm>
          <a:off x="0" y="4071193"/>
          <a:ext cx="7803715" cy="1277173"/>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A reference list of any sources used would also be welcomed. </a:t>
          </a:r>
          <a:endParaRPr lang="en-US" sz="2300" kern="1200" dirty="0"/>
        </a:p>
      </dsp:txBody>
      <dsp:txXfrm>
        <a:off x="62346" y="4133539"/>
        <a:ext cx="7679023" cy="1152481"/>
      </dsp:txXfrm>
    </dsp:sp>
    <dsp:sp modelId="{F62B9BE9-A753-47FB-BDD4-9CA97C2961E3}">
      <dsp:nvSpPr>
        <dsp:cNvPr id="0" name=""/>
        <dsp:cNvSpPr/>
      </dsp:nvSpPr>
      <dsp:spPr>
        <a:xfrm>
          <a:off x="0" y="5414607"/>
          <a:ext cx="7803715" cy="1277173"/>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Wide range of format options: web based, Canva, Google slides and/or docs, other. Needs to be accessible and downloadable.</a:t>
          </a:r>
          <a:endParaRPr lang="en-US" sz="2300" kern="1200" dirty="0"/>
        </a:p>
      </dsp:txBody>
      <dsp:txXfrm>
        <a:off x="62346" y="5476953"/>
        <a:ext cx="7679023" cy="1152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DFF4A-CB62-4848-8549-3FBCC50E16F1}">
      <dsp:nvSpPr>
        <dsp:cNvPr id="0" name=""/>
        <dsp:cNvSpPr/>
      </dsp:nvSpPr>
      <dsp:spPr>
        <a:xfrm>
          <a:off x="0" y="437276"/>
          <a:ext cx="7749290" cy="15947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a:t>
          </a:r>
          <a:r>
            <a:rPr lang="en-GB" sz="2900" kern="1200" dirty="0" err="1"/>
            <a:t>i</a:t>
          </a:r>
          <a:r>
            <a:rPr lang="en-GB" sz="2900" kern="1200" dirty="0"/>
            <a:t>) A summary of your hopes and fears on beginning Oral History Made Easy. Please include a minimum of three hopes and three fears.</a:t>
          </a:r>
          <a:endParaRPr lang="en-US" sz="2900" kern="1200" dirty="0"/>
        </a:p>
      </dsp:txBody>
      <dsp:txXfrm>
        <a:off x="77847" y="515123"/>
        <a:ext cx="7593596" cy="1439016"/>
      </dsp:txXfrm>
    </dsp:sp>
    <dsp:sp modelId="{AD6AF3B3-FF15-4DBE-8815-D6876813D502}">
      <dsp:nvSpPr>
        <dsp:cNvPr id="0" name=""/>
        <dsp:cNvSpPr/>
      </dsp:nvSpPr>
      <dsp:spPr>
        <a:xfrm>
          <a:off x="0" y="2115507"/>
          <a:ext cx="7749290" cy="159471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(ii)What did you enjoy most and why? Any challenges you encountered? Anything surprise you along the way?</a:t>
          </a:r>
        </a:p>
      </dsp:txBody>
      <dsp:txXfrm>
        <a:off x="77847" y="2193354"/>
        <a:ext cx="7593596" cy="1439016"/>
      </dsp:txXfrm>
    </dsp:sp>
    <dsp:sp modelId="{9002DABC-5414-4EAD-BD19-8625191EC994}">
      <dsp:nvSpPr>
        <dsp:cNvPr id="0" name=""/>
        <dsp:cNvSpPr/>
      </dsp:nvSpPr>
      <dsp:spPr>
        <a:xfrm>
          <a:off x="0" y="3793737"/>
          <a:ext cx="7749290" cy="159471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(iii)Your reflections following your pilot oral history interview, the listening exercise and other tasks undertaken as part of the course. </a:t>
          </a:r>
          <a:endParaRPr lang="en-US" sz="2900" kern="1200" dirty="0"/>
        </a:p>
      </dsp:txBody>
      <dsp:txXfrm>
        <a:off x="77847" y="3871584"/>
        <a:ext cx="7593596" cy="1439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1B66F-A49A-45CB-9EFB-75F7D92C4E72}">
      <dsp:nvSpPr>
        <dsp:cNvPr id="0" name=""/>
        <dsp:cNvSpPr/>
      </dsp:nvSpPr>
      <dsp:spPr>
        <a:xfrm>
          <a:off x="0" y="8201"/>
          <a:ext cx="7749290" cy="28571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(iv) A summary of how the knowledge, skills and attributes you acquired during your time on Oral History Made Easy  and how you hope these may help you in the future</a:t>
          </a:r>
          <a:endParaRPr lang="en-IE" sz="3300" kern="1200" dirty="0"/>
        </a:p>
      </dsp:txBody>
      <dsp:txXfrm>
        <a:off x="139474" y="147675"/>
        <a:ext cx="7470342" cy="2578192"/>
      </dsp:txXfrm>
    </dsp:sp>
    <dsp:sp modelId="{95665FBE-3BD4-49F1-B452-23AF4F4706DA}">
      <dsp:nvSpPr>
        <dsp:cNvPr id="0" name=""/>
        <dsp:cNvSpPr/>
      </dsp:nvSpPr>
      <dsp:spPr>
        <a:xfrm>
          <a:off x="0" y="2960382"/>
          <a:ext cx="7749290" cy="285714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(v) A brief personal and professional development action plan which shows the next steps in your own development journey. </a:t>
          </a:r>
          <a:endParaRPr lang="en-IE" sz="3300" kern="1200" dirty="0"/>
        </a:p>
      </dsp:txBody>
      <dsp:txXfrm>
        <a:off x="139474" y="3099856"/>
        <a:ext cx="7470342" cy="257819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59FA3-4543-42A0-A3A1-88D8B23CC94E}" type="datetimeFigureOut">
              <a:rPr lang="en-GB" smtClean="0"/>
              <a:t>24/01/2026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4C41B-B53F-44AA-95F5-88D962FD95DF}" type="slidenum">
              <a:rPr lang="en-GB" smtClean="0"/>
              <a:t>‹#›</a:t>
            </a:fld>
            <a:endParaRPr lang="en-GB"/>
          </a:p>
        </p:txBody>
      </p:sp>
    </p:spTree>
    <p:extLst>
      <p:ext uri="{BB962C8B-B14F-4D97-AF65-F5344CB8AC3E}">
        <p14:creationId xmlns:p14="http://schemas.microsoft.com/office/powerpoint/2010/main" val="181156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18</a:t>
            </a:fld>
            <a:endParaRPr lang="en-GB"/>
          </a:p>
        </p:txBody>
      </p:sp>
    </p:spTree>
    <p:extLst>
      <p:ext uri="{BB962C8B-B14F-4D97-AF65-F5344CB8AC3E}">
        <p14:creationId xmlns:p14="http://schemas.microsoft.com/office/powerpoint/2010/main" val="317290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26</a:t>
            </a:fld>
            <a:endParaRPr lang="en-GB"/>
          </a:p>
        </p:txBody>
      </p:sp>
    </p:spTree>
    <p:extLst>
      <p:ext uri="{BB962C8B-B14F-4D97-AF65-F5344CB8AC3E}">
        <p14:creationId xmlns:p14="http://schemas.microsoft.com/office/powerpoint/2010/main" val="389133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35</a:t>
            </a:fld>
            <a:endParaRPr lang="en-GB"/>
          </a:p>
        </p:txBody>
      </p:sp>
    </p:spTree>
    <p:extLst>
      <p:ext uri="{BB962C8B-B14F-4D97-AF65-F5344CB8AC3E}">
        <p14:creationId xmlns:p14="http://schemas.microsoft.com/office/powerpoint/2010/main" val="379837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4D2B-C529-F6D8-415E-3C43C0FFF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19A202-0B1E-E63E-6E1C-3E75F9518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FFE764-A288-7981-F17E-74454472B5E1}"/>
              </a:ext>
            </a:extLst>
          </p:cNvPr>
          <p:cNvSpPr>
            <a:spLocks noGrp="1"/>
          </p:cNvSpPr>
          <p:nvPr>
            <p:ph type="dt" sz="half" idx="10"/>
          </p:nvPr>
        </p:nvSpPr>
        <p:spPr/>
        <p:txBody>
          <a:bodyPr/>
          <a:lstStyle/>
          <a:p>
            <a:fld id="{714AC399-2440-4ECE-A72A-4250C6A1D519}" type="datetimeFigureOut">
              <a:rPr lang="en-GB" smtClean="0"/>
              <a:t>24/01/2026</a:t>
            </a:fld>
            <a:endParaRPr lang="en-GB"/>
          </a:p>
        </p:txBody>
      </p:sp>
      <p:sp>
        <p:nvSpPr>
          <p:cNvPr id="5" name="Footer Placeholder 4">
            <a:extLst>
              <a:ext uri="{FF2B5EF4-FFF2-40B4-BE49-F238E27FC236}">
                <a16:creationId xmlns:a16="http://schemas.microsoft.com/office/drawing/2014/main" id="{A32BECCF-601D-982F-731D-E11F1835F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51C47-7E73-2558-9BDD-1C6EFEBF52A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25744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C2B7-9416-D541-0ECA-3F9AF48FF2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63BEE2-C7BF-4E44-A3F6-52E6AE10F4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7C9E7F-5F97-8130-A6CC-676B89680600}"/>
              </a:ext>
            </a:extLst>
          </p:cNvPr>
          <p:cNvSpPr>
            <a:spLocks noGrp="1"/>
          </p:cNvSpPr>
          <p:nvPr>
            <p:ph type="dt" sz="half" idx="10"/>
          </p:nvPr>
        </p:nvSpPr>
        <p:spPr/>
        <p:txBody>
          <a:bodyPr/>
          <a:lstStyle/>
          <a:p>
            <a:fld id="{714AC399-2440-4ECE-A72A-4250C6A1D519}" type="datetimeFigureOut">
              <a:rPr lang="en-GB" smtClean="0"/>
              <a:t>24/01/2026</a:t>
            </a:fld>
            <a:endParaRPr lang="en-GB"/>
          </a:p>
        </p:txBody>
      </p:sp>
      <p:sp>
        <p:nvSpPr>
          <p:cNvPr id="5" name="Footer Placeholder 4">
            <a:extLst>
              <a:ext uri="{FF2B5EF4-FFF2-40B4-BE49-F238E27FC236}">
                <a16:creationId xmlns:a16="http://schemas.microsoft.com/office/drawing/2014/main" id="{FEAAB730-59F8-B7DA-7B97-063ADEEBD5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3C1B0-9202-E5B2-C952-02B4E9613CE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78764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95C7DF-45A7-87E8-274C-3FBD907D2B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9DC62D-46D2-7DC8-A042-C4D7BD002E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E20D22-1D9E-F6DA-6F37-47B1116739EF}"/>
              </a:ext>
            </a:extLst>
          </p:cNvPr>
          <p:cNvSpPr>
            <a:spLocks noGrp="1"/>
          </p:cNvSpPr>
          <p:nvPr>
            <p:ph type="dt" sz="half" idx="10"/>
          </p:nvPr>
        </p:nvSpPr>
        <p:spPr/>
        <p:txBody>
          <a:bodyPr/>
          <a:lstStyle/>
          <a:p>
            <a:fld id="{714AC399-2440-4ECE-A72A-4250C6A1D519}" type="datetimeFigureOut">
              <a:rPr lang="en-GB" smtClean="0"/>
              <a:t>24/01/2026</a:t>
            </a:fld>
            <a:endParaRPr lang="en-GB"/>
          </a:p>
        </p:txBody>
      </p:sp>
      <p:sp>
        <p:nvSpPr>
          <p:cNvPr id="5" name="Footer Placeholder 4">
            <a:extLst>
              <a:ext uri="{FF2B5EF4-FFF2-40B4-BE49-F238E27FC236}">
                <a16:creationId xmlns:a16="http://schemas.microsoft.com/office/drawing/2014/main" id="{CEE63574-C807-BCCD-1ED7-BC3458407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DA830-6067-52B2-CF5D-02898B4949CB}"/>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131016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D029-4586-262E-4CC7-3AA91F84BF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1B5B81-6511-51EA-2E94-696F8CA35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9238F7-FCD2-90B8-4B07-4E0C582D7FC2}"/>
              </a:ext>
            </a:extLst>
          </p:cNvPr>
          <p:cNvSpPr>
            <a:spLocks noGrp="1"/>
          </p:cNvSpPr>
          <p:nvPr>
            <p:ph type="dt" sz="half" idx="10"/>
          </p:nvPr>
        </p:nvSpPr>
        <p:spPr/>
        <p:txBody>
          <a:bodyPr/>
          <a:lstStyle/>
          <a:p>
            <a:fld id="{4157F7D5-72AC-476D-9E5F-F510CC10A003}" type="datetimeFigureOut">
              <a:rPr lang="en-GB" smtClean="0"/>
              <a:t>24/01/2026</a:t>
            </a:fld>
            <a:endParaRPr lang="en-GB"/>
          </a:p>
        </p:txBody>
      </p:sp>
      <p:sp>
        <p:nvSpPr>
          <p:cNvPr id="5" name="Footer Placeholder 4">
            <a:extLst>
              <a:ext uri="{FF2B5EF4-FFF2-40B4-BE49-F238E27FC236}">
                <a16:creationId xmlns:a16="http://schemas.microsoft.com/office/drawing/2014/main" id="{E3A0AE86-C2C5-5DE4-C99E-F778BE1DC0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A40EB-F7B9-2EF8-1DA8-A207FF35683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993660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14EA-7164-358F-2F21-73F63C310D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1EC4BB-CFFC-7691-C1CD-27517487DB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6F2E83-CEC4-CCFE-3F26-AFE77E451097}"/>
              </a:ext>
            </a:extLst>
          </p:cNvPr>
          <p:cNvSpPr>
            <a:spLocks noGrp="1"/>
          </p:cNvSpPr>
          <p:nvPr>
            <p:ph type="dt" sz="half" idx="10"/>
          </p:nvPr>
        </p:nvSpPr>
        <p:spPr/>
        <p:txBody>
          <a:bodyPr/>
          <a:lstStyle/>
          <a:p>
            <a:fld id="{4157F7D5-72AC-476D-9E5F-F510CC10A003}" type="datetimeFigureOut">
              <a:rPr lang="en-GB" smtClean="0"/>
              <a:t>24/01/2026</a:t>
            </a:fld>
            <a:endParaRPr lang="en-GB"/>
          </a:p>
        </p:txBody>
      </p:sp>
      <p:sp>
        <p:nvSpPr>
          <p:cNvPr id="5" name="Footer Placeholder 4">
            <a:extLst>
              <a:ext uri="{FF2B5EF4-FFF2-40B4-BE49-F238E27FC236}">
                <a16:creationId xmlns:a16="http://schemas.microsoft.com/office/drawing/2014/main" id="{A10AEA2B-BFD2-5885-8339-4A69F76144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2F70F-7E21-3316-0D90-29B8AB53252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373827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F861-3696-BB19-11E9-AAD5BAC17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E325DF-A4E2-0153-D8B7-B850A4092A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1E6F1-7682-EFC4-B6FE-017616527D57}"/>
              </a:ext>
            </a:extLst>
          </p:cNvPr>
          <p:cNvSpPr>
            <a:spLocks noGrp="1"/>
          </p:cNvSpPr>
          <p:nvPr>
            <p:ph type="dt" sz="half" idx="10"/>
          </p:nvPr>
        </p:nvSpPr>
        <p:spPr/>
        <p:txBody>
          <a:bodyPr/>
          <a:lstStyle/>
          <a:p>
            <a:fld id="{4157F7D5-72AC-476D-9E5F-F510CC10A003}" type="datetimeFigureOut">
              <a:rPr lang="en-GB" smtClean="0"/>
              <a:t>24/01/2026</a:t>
            </a:fld>
            <a:endParaRPr lang="en-GB"/>
          </a:p>
        </p:txBody>
      </p:sp>
      <p:sp>
        <p:nvSpPr>
          <p:cNvPr id="5" name="Footer Placeholder 4">
            <a:extLst>
              <a:ext uri="{FF2B5EF4-FFF2-40B4-BE49-F238E27FC236}">
                <a16:creationId xmlns:a16="http://schemas.microsoft.com/office/drawing/2014/main" id="{6BE73AC4-E0D8-C764-F69A-BD54C75C4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6EC8D-D9DB-4656-3A4E-DFAD2EF080AB}"/>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828143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50D7-69DF-4A03-1A07-C96716C2F2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44BD3-CF68-7419-F188-FCF074A88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795FB4-BB85-70B3-BF1F-8F565F350D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A8799F-92F9-47FB-BB06-A4812FF4CF4F}"/>
              </a:ext>
            </a:extLst>
          </p:cNvPr>
          <p:cNvSpPr>
            <a:spLocks noGrp="1"/>
          </p:cNvSpPr>
          <p:nvPr>
            <p:ph type="dt" sz="half" idx="10"/>
          </p:nvPr>
        </p:nvSpPr>
        <p:spPr/>
        <p:txBody>
          <a:bodyPr/>
          <a:lstStyle/>
          <a:p>
            <a:fld id="{4157F7D5-72AC-476D-9E5F-F510CC10A003}" type="datetimeFigureOut">
              <a:rPr lang="en-GB" smtClean="0"/>
              <a:t>24/01/2026</a:t>
            </a:fld>
            <a:endParaRPr lang="en-GB"/>
          </a:p>
        </p:txBody>
      </p:sp>
      <p:sp>
        <p:nvSpPr>
          <p:cNvPr id="6" name="Footer Placeholder 5">
            <a:extLst>
              <a:ext uri="{FF2B5EF4-FFF2-40B4-BE49-F238E27FC236}">
                <a16:creationId xmlns:a16="http://schemas.microsoft.com/office/drawing/2014/main" id="{D7B73161-39DC-63B4-EB8D-AA8D2FB204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FF60B5-D0E9-866C-F837-6BDDD922A4E0}"/>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58386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B87E-E864-1966-D3DD-BA81BC24E9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4A861E-8B88-F562-6684-450325374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57303-9DAF-15C3-2A70-48196E5882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F6CA16-F194-0023-8A19-DF2C789FA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C5941-36B3-F3E5-91BD-C6966E7CC9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FF9580-F4C9-B981-DD11-A07959C5E7CB}"/>
              </a:ext>
            </a:extLst>
          </p:cNvPr>
          <p:cNvSpPr>
            <a:spLocks noGrp="1"/>
          </p:cNvSpPr>
          <p:nvPr>
            <p:ph type="dt" sz="half" idx="10"/>
          </p:nvPr>
        </p:nvSpPr>
        <p:spPr/>
        <p:txBody>
          <a:bodyPr/>
          <a:lstStyle/>
          <a:p>
            <a:fld id="{4157F7D5-72AC-476D-9E5F-F510CC10A003}" type="datetimeFigureOut">
              <a:rPr lang="en-GB" smtClean="0"/>
              <a:t>24/01/2026</a:t>
            </a:fld>
            <a:endParaRPr lang="en-GB"/>
          </a:p>
        </p:txBody>
      </p:sp>
      <p:sp>
        <p:nvSpPr>
          <p:cNvPr id="8" name="Footer Placeholder 7">
            <a:extLst>
              <a:ext uri="{FF2B5EF4-FFF2-40B4-BE49-F238E27FC236}">
                <a16:creationId xmlns:a16="http://schemas.microsoft.com/office/drawing/2014/main" id="{8C1B2DC7-7519-9C6F-7FA6-4578685085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79AAA2-8588-B746-9A05-188212256660}"/>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2142947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912B-BDA3-702F-FD5E-E3258B2A26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AE469B-02F6-D4B5-D20C-6D0FFFA46455}"/>
              </a:ext>
            </a:extLst>
          </p:cNvPr>
          <p:cNvSpPr>
            <a:spLocks noGrp="1"/>
          </p:cNvSpPr>
          <p:nvPr>
            <p:ph type="dt" sz="half" idx="10"/>
          </p:nvPr>
        </p:nvSpPr>
        <p:spPr/>
        <p:txBody>
          <a:bodyPr/>
          <a:lstStyle/>
          <a:p>
            <a:fld id="{4157F7D5-72AC-476D-9E5F-F510CC10A003}" type="datetimeFigureOut">
              <a:rPr lang="en-GB" smtClean="0"/>
              <a:t>24/01/2026</a:t>
            </a:fld>
            <a:endParaRPr lang="en-GB"/>
          </a:p>
        </p:txBody>
      </p:sp>
      <p:sp>
        <p:nvSpPr>
          <p:cNvPr id="4" name="Footer Placeholder 3">
            <a:extLst>
              <a:ext uri="{FF2B5EF4-FFF2-40B4-BE49-F238E27FC236}">
                <a16:creationId xmlns:a16="http://schemas.microsoft.com/office/drawing/2014/main" id="{B174FC25-F084-30FB-990E-79805FED13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973AED-B689-A55E-E6C8-C7508F599FD5}"/>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128123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25B71-64D0-325D-280C-1C69476EE593}"/>
              </a:ext>
            </a:extLst>
          </p:cNvPr>
          <p:cNvSpPr>
            <a:spLocks noGrp="1"/>
          </p:cNvSpPr>
          <p:nvPr>
            <p:ph type="dt" sz="half" idx="10"/>
          </p:nvPr>
        </p:nvSpPr>
        <p:spPr/>
        <p:txBody>
          <a:bodyPr/>
          <a:lstStyle/>
          <a:p>
            <a:fld id="{4157F7D5-72AC-476D-9E5F-F510CC10A003}" type="datetimeFigureOut">
              <a:rPr lang="en-GB" smtClean="0"/>
              <a:t>24/01/2026</a:t>
            </a:fld>
            <a:endParaRPr lang="en-GB"/>
          </a:p>
        </p:txBody>
      </p:sp>
      <p:sp>
        <p:nvSpPr>
          <p:cNvPr id="3" name="Footer Placeholder 2">
            <a:extLst>
              <a:ext uri="{FF2B5EF4-FFF2-40B4-BE49-F238E27FC236}">
                <a16:creationId xmlns:a16="http://schemas.microsoft.com/office/drawing/2014/main" id="{80C2F522-998D-0A58-D835-DF36702D5F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7D9BAD-AE56-7B57-BAB0-CBCD7CA9E3EB}"/>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2529108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B054-A4AF-CC9B-95D5-076AF78FC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E27467-E716-3532-683F-29A8BE8B3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B89E1C-F331-FDE1-11C7-AB4F831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B8E4B-BFCF-0A56-15C6-6446F11DD42B}"/>
              </a:ext>
            </a:extLst>
          </p:cNvPr>
          <p:cNvSpPr>
            <a:spLocks noGrp="1"/>
          </p:cNvSpPr>
          <p:nvPr>
            <p:ph type="dt" sz="half" idx="10"/>
          </p:nvPr>
        </p:nvSpPr>
        <p:spPr/>
        <p:txBody>
          <a:bodyPr/>
          <a:lstStyle/>
          <a:p>
            <a:fld id="{4157F7D5-72AC-476D-9E5F-F510CC10A003}" type="datetimeFigureOut">
              <a:rPr lang="en-GB" smtClean="0"/>
              <a:t>24/01/2026</a:t>
            </a:fld>
            <a:endParaRPr lang="en-GB"/>
          </a:p>
        </p:txBody>
      </p:sp>
      <p:sp>
        <p:nvSpPr>
          <p:cNvPr id="6" name="Footer Placeholder 5">
            <a:extLst>
              <a:ext uri="{FF2B5EF4-FFF2-40B4-BE49-F238E27FC236}">
                <a16:creationId xmlns:a16="http://schemas.microsoft.com/office/drawing/2014/main" id="{BCB40D77-E4E0-339C-33BF-DECDC836E4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03E8DB-4C1B-740E-92D0-00ADF6AF4878}"/>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28039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3944-D011-8517-3B82-EB5F839CF6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F8868-5513-AA6F-1DA4-651C83BF2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A5032F-0C9B-4FC6-F05E-93B050D82BC4}"/>
              </a:ext>
            </a:extLst>
          </p:cNvPr>
          <p:cNvSpPr>
            <a:spLocks noGrp="1"/>
          </p:cNvSpPr>
          <p:nvPr>
            <p:ph type="dt" sz="half" idx="10"/>
          </p:nvPr>
        </p:nvSpPr>
        <p:spPr/>
        <p:txBody>
          <a:bodyPr/>
          <a:lstStyle/>
          <a:p>
            <a:fld id="{714AC399-2440-4ECE-A72A-4250C6A1D519}" type="datetimeFigureOut">
              <a:rPr lang="en-GB" smtClean="0"/>
              <a:t>24/01/2026</a:t>
            </a:fld>
            <a:endParaRPr lang="en-GB"/>
          </a:p>
        </p:txBody>
      </p:sp>
      <p:sp>
        <p:nvSpPr>
          <p:cNvPr id="5" name="Footer Placeholder 4">
            <a:extLst>
              <a:ext uri="{FF2B5EF4-FFF2-40B4-BE49-F238E27FC236}">
                <a16:creationId xmlns:a16="http://schemas.microsoft.com/office/drawing/2014/main" id="{18ECD757-DF1D-F0FE-24E4-7EC6757FE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F06A0B-CB51-5C68-8C46-905A83CE0B57}"/>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00500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3B5F-0B43-7752-A3ED-7B0AB59A6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1A4E8F-C918-EAA3-019C-98CCBE193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A2B1CE-8466-7491-7CED-DCFECCFAB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02A11-453F-CC45-B828-C520793B54D4}"/>
              </a:ext>
            </a:extLst>
          </p:cNvPr>
          <p:cNvSpPr>
            <a:spLocks noGrp="1"/>
          </p:cNvSpPr>
          <p:nvPr>
            <p:ph type="dt" sz="half" idx="10"/>
          </p:nvPr>
        </p:nvSpPr>
        <p:spPr/>
        <p:txBody>
          <a:bodyPr/>
          <a:lstStyle/>
          <a:p>
            <a:fld id="{4157F7D5-72AC-476D-9E5F-F510CC10A003}" type="datetimeFigureOut">
              <a:rPr lang="en-GB" smtClean="0"/>
              <a:t>24/01/2026</a:t>
            </a:fld>
            <a:endParaRPr lang="en-GB"/>
          </a:p>
        </p:txBody>
      </p:sp>
      <p:sp>
        <p:nvSpPr>
          <p:cNvPr id="6" name="Footer Placeholder 5">
            <a:extLst>
              <a:ext uri="{FF2B5EF4-FFF2-40B4-BE49-F238E27FC236}">
                <a16:creationId xmlns:a16="http://schemas.microsoft.com/office/drawing/2014/main" id="{AF0A5257-24BE-6B5E-0541-90FCAA5EDC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81E397-2179-7A7F-E459-AB5D4D6FCD7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102201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34A8-A51D-1D49-0E2E-CE6C04F3CB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B5B1C1-32C6-E439-F69A-C4C280EA82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39D1F-E78B-A1E1-52D3-F4DEA59DA16C}"/>
              </a:ext>
            </a:extLst>
          </p:cNvPr>
          <p:cNvSpPr>
            <a:spLocks noGrp="1"/>
          </p:cNvSpPr>
          <p:nvPr>
            <p:ph type="dt" sz="half" idx="10"/>
          </p:nvPr>
        </p:nvSpPr>
        <p:spPr/>
        <p:txBody>
          <a:bodyPr/>
          <a:lstStyle/>
          <a:p>
            <a:fld id="{4157F7D5-72AC-476D-9E5F-F510CC10A003}" type="datetimeFigureOut">
              <a:rPr lang="en-GB" smtClean="0"/>
              <a:t>24/01/2026</a:t>
            </a:fld>
            <a:endParaRPr lang="en-GB"/>
          </a:p>
        </p:txBody>
      </p:sp>
      <p:sp>
        <p:nvSpPr>
          <p:cNvPr id="5" name="Footer Placeholder 4">
            <a:extLst>
              <a:ext uri="{FF2B5EF4-FFF2-40B4-BE49-F238E27FC236}">
                <a16:creationId xmlns:a16="http://schemas.microsoft.com/office/drawing/2014/main" id="{3334D6B8-3282-6852-7EBC-C92229B24E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6DE371-CC67-6EFC-5656-35CA46FBE81E}"/>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185618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428BC-5271-B211-D1F9-DCAD17776E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EDD950-719A-61F3-CABA-B527852A89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79BC2-4E76-360D-1D3E-8336BF544721}"/>
              </a:ext>
            </a:extLst>
          </p:cNvPr>
          <p:cNvSpPr>
            <a:spLocks noGrp="1"/>
          </p:cNvSpPr>
          <p:nvPr>
            <p:ph type="dt" sz="half" idx="10"/>
          </p:nvPr>
        </p:nvSpPr>
        <p:spPr/>
        <p:txBody>
          <a:bodyPr/>
          <a:lstStyle/>
          <a:p>
            <a:fld id="{4157F7D5-72AC-476D-9E5F-F510CC10A003}" type="datetimeFigureOut">
              <a:rPr lang="en-GB" smtClean="0"/>
              <a:t>24/01/2026</a:t>
            </a:fld>
            <a:endParaRPr lang="en-GB"/>
          </a:p>
        </p:txBody>
      </p:sp>
      <p:sp>
        <p:nvSpPr>
          <p:cNvPr id="5" name="Footer Placeholder 4">
            <a:extLst>
              <a:ext uri="{FF2B5EF4-FFF2-40B4-BE49-F238E27FC236}">
                <a16:creationId xmlns:a16="http://schemas.microsoft.com/office/drawing/2014/main" id="{49B05D2F-C3BC-976A-67C2-7C33D1192E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875E3-9597-9F6A-B51C-51C00F9B4397}"/>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869094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C142-C4A4-F08F-A542-C81B5D5CD0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CD9690-AD38-A3BA-511F-24954E27A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B477A6-5083-A8F5-228D-AD4C080C9780}"/>
              </a:ext>
            </a:extLst>
          </p:cNvPr>
          <p:cNvSpPr>
            <a:spLocks noGrp="1"/>
          </p:cNvSpPr>
          <p:nvPr>
            <p:ph type="dt" sz="half" idx="10"/>
          </p:nvPr>
        </p:nvSpPr>
        <p:spPr/>
        <p:txBody>
          <a:bodyPr/>
          <a:lstStyle/>
          <a:p>
            <a:fld id="{2B185EF8-68D3-415E-A356-68B11D139E35}" type="datetimeFigureOut">
              <a:rPr lang="en-GB" smtClean="0"/>
              <a:t>24/01/2026</a:t>
            </a:fld>
            <a:endParaRPr lang="en-GB"/>
          </a:p>
        </p:txBody>
      </p:sp>
      <p:sp>
        <p:nvSpPr>
          <p:cNvPr id="5" name="Footer Placeholder 4">
            <a:extLst>
              <a:ext uri="{FF2B5EF4-FFF2-40B4-BE49-F238E27FC236}">
                <a16:creationId xmlns:a16="http://schemas.microsoft.com/office/drawing/2014/main" id="{6B57F9B2-6883-6F33-116C-5AF595726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A3282-916C-D240-4CB1-E159BBA81989}"/>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1218775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1CCF-F8DB-28C8-14BB-31917E799E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A210E4-6524-7B33-E0E7-D6FD159E5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30FFB0-420A-7C80-6073-D8BEA8D358D5}"/>
              </a:ext>
            </a:extLst>
          </p:cNvPr>
          <p:cNvSpPr>
            <a:spLocks noGrp="1"/>
          </p:cNvSpPr>
          <p:nvPr>
            <p:ph type="dt" sz="half" idx="10"/>
          </p:nvPr>
        </p:nvSpPr>
        <p:spPr/>
        <p:txBody>
          <a:bodyPr/>
          <a:lstStyle/>
          <a:p>
            <a:fld id="{2B185EF8-68D3-415E-A356-68B11D139E35}" type="datetimeFigureOut">
              <a:rPr lang="en-GB" smtClean="0"/>
              <a:t>24/01/2026</a:t>
            </a:fld>
            <a:endParaRPr lang="en-GB"/>
          </a:p>
        </p:txBody>
      </p:sp>
      <p:sp>
        <p:nvSpPr>
          <p:cNvPr id="5" name="Footer Placeholder 4">
            <a:extLst>
              <a:ext uri="{FF2B5EF4-FFF2-40B4-BE49-F238E27FC236}">
                <a16:creationId xmlns:a16="http://schemas.microsoft.com/office/drawing/2014/main" id="{784EB0F8-4E28-94C7-7EDD-39B1DC5A4B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B93A3A-7F84-72DF-F732-3C600994367F}"/>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2581220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C7FC-073E-8C8D-7EBA-3760AFC7BF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F7683B-2A48-45E2-D33F-35DE7AF334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B0A8FB-8C64-1C28-50ED-91A7F9B59670}"/>
              </a:ext>
            </a:extLst>
          </p:cNvPr>
          <p:cNvSpPr>
            <a:spLocks noGrp="1"/>
          </p:cNvSpPr>
          <p:nvPr>
            <p:ph type="dt" sz="half" idx="10"/>
          </p:nvPr>
        </p:nvSpPr>
        <p:spPr/>
        <p:txBody>
          <a:bodyPr/>
          <a:lstStyle/>
          <a:p>
            <a:fld id="{2B185EF8-68D3-415E-A356-68B11D139E35}" type="datetimeFigureOut">
              <a:rPr lang="en-GB" smtClean="0"/>
              <a:t>24/01/2026</a:t>
            </a:fld>
            <a:endParaRPr lang="en-GB"/>
          </a:p>
        </p:txBody>
      </p:sp>
      <p:sp>
        <p:nvSpPr>
          <p:cNvPr id="5" name="Footer Placeholder 4">
            <a:extLst>
              <a:ext uri="{FF2B5EF4-FFF2-40B4-BE49-F238E27FC236}">
                <a16:creationId xmlns:a16="http://schemas.microsoft.com/office/drawing/2014/main" id="{A0FD0A4A-2374-046C-D615-EA9DFBC981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EF1F42-322A-53F3-A123-3EC350DFC086}"/>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1161941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D89A-72EA-84E2-E3E6-732CE32BA1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7F4286-7F65-CF07-EFB5-07FE0A8689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9898EE-3DDE-BDB1-7307-869E7185FE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0D7EB5-22D2-CFF7-092D-6FA6FCA3F591}"/>
              </a:ext>
            </a:extLst>
          </p:cNvPr>
          <p:cNvSpPr>
            <a:spLocks noGrp="1"/>
          </p:cNvSpPr>
          <p:nvPr>
            <p:ph type="dt" sz="half" idx="10"/>
          </p:nvPr>
        </p:nvSpPr>
        <p:spPr/>
        <p:txBody>
          <a:bodyPr/>
          <a:lstStyle/>
          <a:p>
            <a:fld id="{2B185EF8-68D3-415E-A356-68B11D139E35}" type="datetimeFigureOut">
              <a:rPr lang="en-GB" smtClean="0"/>
              <a:t>24/01/2026</a:t>
            </a:fld>
            <a:endParaRPr lang="en-GB"/>
          </a:p>
        </p:txBody>
      </p:sp>
      <p:sp>
        <p:nvSpPr>
          <p:cNvPr id="6" name="Footer Placeholder 5">
            <a:extLst>
              <a:ext uri="{FF2B5EF4-FFF2-40B4-BE49-F238E27FC236}">
                <a16:creationId xmlns:a16="http://schemas.microsoft.com/office/drawing/2014/main" id="{D1216725-4611-22DF-2E6A-3A9881189C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060DAF-4C71-999B-3F03-4770903E0D0E}"/>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2698537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1A1F-9B44-D06D-840C-AB48B0CAE4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8D71CA-D959-1313-96E2-9CC76C4EF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647557-8944-FC0B-D217-1FE2D8A8A9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B26CC3-4880-6B82-5A71-71EBEF7D1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EFDF87-A7E7-D551-B236-8418203586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BD7F58-AA3A-6CB1-A57B-2C089A87B4EB}"/>
              </a:ext>
            </a:extLst>
          </p:cNvPr>
          <p:cNvSpPr>
            <a:spLocks noGrp="1"/>
          </p:cNvSpPr>
          <p:nvPr>
            <p:ph type="dt" sz="half" idx="10"/>
          </p:nvPr>
        </p:nvSpPr>
        <p:spPr/>
        <p:txBody>
          <a:bodyPr/>
          <a:lstStyle/>
          <a:p>
            <a:fld id="{2B185EF8-68D3-415E-A356-68B11D139E35}" type="datetimeFigureOut">
              <a:rPr lang="en-GB" smtClean="0"/>
              <a:t>24/01/2026</a:t>
            </a:fld>
            <a:endParaRPr lang="en-GB"/>
          </a:p>
        </p:txBody>
      </p:sp>
      <p:sp>
        <p:nvSpPr>
          <p:cNvPr id="8" name="Footer Placeholder 7">
            <a:extLst>
              <a:ext uri="{FF2B5EF4-FFF2-40B4-BE49-F238E27FC236}">
                <a16:creationId xmlns:a16="http://schemas.microsoft.com/office/drawing/2014/main" id="{0A2E76D8-EBDC-D8F7-5ED9-725A6F4039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E8BEAF-7DD7-7CB8-EF3C-E4E5FD80E111}"/>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162195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77D1-4F01-C7AA-B9C8-D66166262F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BFF5-0F6C-900E-1A3C-09C064486981}"/>
              </a:ext>
            </a:extLst>
          </p:cNvPr>
          <p:cNvSpPr>
            <a:spLocks noGrp="1"/>
          </p:cNvSpPr>
          <p:nvPr>
            <p:ph type="dt" sz="half" idx="10"/>
          </p:nvPr>
        </p:nvSpPr>
        <p:spPr/>
        <p:txBody>
          <a:bodyPr/>
          <a:lstStyle/>
          <a:p>
            <a:fld id="{2B185EF8-68D3-415E-A356-68B11D139E35}" type="datetimeFigureOut">
              <a:rPr lang="en-GB" smtClean="0"/>
              <a:t>24/01/2026</a:t>
            </a:fld>
            <a:endParaRPr lang="en-GB"/>
          </a:p>
        </p:txBody>
      </p:sp>
      <p:sp>
        <p:nvSpPr>
          <p:cNvPr id="4" name="Footer Placeholder 3">
            <a:extLst>
              <a:ext uri="{FF2B5EF4-FFF2-40B4-BE49-F238E27FC236}">
                <a16:creationId xmlns:a16="http://schemas.microsoft.com/office/drawing/2014/main" id="{19665399-36B1-5951-B1CE-41349F218E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5E7AF5-981D-9A40-C5B0-59321709E1E9}"/>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3489434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31287-3E10-1A45-8609-5B6C02F66B1B}"/>
              </a:ext>
            </a:extLst>
          </p:cNvPr>
          <p:cNvSpPr>
            <a:spLocks noGrp="1"/>
          </p:cNvSpPr>
          <p:nvPr>
            <p:ph type="dt" sz="half" idx="10"/>
          </p:nvPr>
        </p:nvSpPr>
        <p:spPr/>
        <p:txBody>
          <a:bodyPr/>
          <a:lstStyle/>
          <a:p>
            <a:fld id="{2B185EF8-68D3-415E-A356-68B11D139E35}" type="datetimeFigureOut">
              <a:rPr lang="en-GB" smtClean="0"/>
              <a:t>24/01/2026</a:t>
            </a:fld>
            <a:endParaRPr lang="en-GB"/>
          </a:p>
        </p:txBody>
      </p:sp>
      <p:sp>
        <p:nvSpPr>
          <p:cNvPr id="3" name="Footer Placeholder 2">
            <a:extLst>
              <a:ext uri="{FF2B5EF4-FFF2-40B4-BE49-F238E27FC236}">
                <a16:creationId xmlns:a16="http://schemas.microsoft.com/office/drawing/2014/main" id="{3FBFE065-F0DC-237F-6927-8D6A94A474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CF891F-21C0-ABBE-43E2-A66BE3D84140}"/>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412567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41D4-C95C-6363-8E50-8D0B16741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008474-F50C-EEEA-ACED-70730B2068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37047-2E58-E350-9FEF-86AEEDF8B769}"/>
              </a:ext>
            </a:extLst>
          </p:cNvPr>
          <p:cNvSpPr>
            <a:spLocks noGrp="1"/>
          </p:cNvSpPr>
          <p:nvPr>
            <p:ph type="dt" sz="half" idx="10"/>
          </p:nvPr>
        </p:nvSpPr>
        <p:spPr/>
        <p:txBody>
          <a:bodyPr/>
          <a:lstStyle/>
          <a:p>
            <a:fld id="{714AC399-2440-4ECE-A72A-4250C6A1D519}" type="datetimeFigureOut">
              <a:rPr lang="en-GB" smtClean="0"/>
              <a:t>24/01/2026</a:t>
            </a:fld>
            <a:endParaRPr lang="en-GB"/>
          </a:p>
        </p:txBody>
      </p:sp>
      <p:sp>
        <p:nvSpPr>
          <p:cNvPr id="5" name="Footer Placeholder 4">
            <a:extLst>
              <a:ext uri="{FF2B5EF4-FFF2-40B4-BE49-F238E27FC236}">
                <a16:creationId xmlns:a16="http://schemas.microsoft.com/office/drawing/2014/main" id="{832A1910-98DE-8256-243A-697925ACF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45DB2F-61D8-B577-6DA3-D6748DBB514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274519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1A21-88C4-B6DE-E431-B30C87A74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3C1A39-F78D-1FA5-9877-CEC279EF8A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B8CE0A-551B-1DC2-9837-4E9C54F37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9F32F-DB8F-0ED4-CDF2-DA3D0A32C59A}"/>
              </a:ext>
            </a:extLst>
          </p:cNvPr>
          <p:cNvSpPr>
            <a:spLocks noGrp="1"/>
          </p:cNvSpPr>
          <p:nvPr>
            <p:ph type="dt" sz="half" idx="10"/>
          </p:nvPr>
        </p:nvSpPr>
        <p:spPr/>
        <p:txBody>
          <a:bodyPr/>
          <a:lstStyle/>
          <a:p>
            <a:fld id="{2B185EF8-68D3-415E-A356-68B11D139E35}" type="datetimeFigureOut">
              <a:rPr lang="en-GB" smtClean="0"/>
              <a:t>24/01/2026</a:t>
            </a:fld>
            <a:endParaRPr lang="en-GB"/>
          </a:p>
        </p:txBody>
      </p:sp>
      <p:sp>
        <p:nvSpPr>
          <p:cNvPr id="6" name="Footer Placeholder 5">
            <a:extLst>
              <a:ext uri="{FF2B5EF4-FFF2-40B4-BE49-F238E27FC236}">
                <a16:creationId xmlns:a16="http://schemas.microsoft.com/office/drawing/2014/main" id="{C10883DB-6B49-9736-D0C1-87EBC7ACAF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87174-E80D-7192-F140-F51326F070BF}"/>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2846624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D0CF-AC5B-F1D3-2795-C4C649453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576AA9-F0C9-79AC-50BE-F91379828C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030714-5973-207D-4E13-22502EDFF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52328B-F876-99F6-BDAC-411C0FCDDBCE}"/>
              </a:ext>
            </a:extLst>
          </p:cNvPr>
          <p:cNvSpPr>
            <a:spLocks noGrp="1"/>
          </p:cNvSpPr>
          <p:nvPr>
            <p:ph type="dt" sz="half" idx="10"/>
          </p:nvPr>
        </p:nvSpPr>
        <p:spPr/>
        <p:txBody>
          <a:bodyPr/>
          <a:lstStyle/>
          <a:p>
            <a:fld id="{2B185EF8-68D3-415E-A356-68B11D139E35}" type="datetimeFigureOut">
              <a:rPr lang="en-GB" smtClean="0"/>
              <a:t>24/01/2026</a:t>
            </a:fld>
            <a:endParaRPr lang="en-GB"/>
          </a:p>
        </p:txBody>
      </p:sp>
      <p:sp>
        <p:nvSpPr>
          <p:cNvPr id="6" name="Footer Placeholder 5">
            <a:extLst>
              <a:ext uri="{FF2B5EF4-FFF2-40B4-BE49-F238E27FC236}">
                <a16:creationId xmlns:a16="http://schemas.microsoft.com/office/drawing/2014/main" id="{C746D790-4017-3CB7-F231-94F5EFA77C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A2A434-DE54-E36D-5002-224A7983C5E8}"/>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711861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EEED-1008-E64A-5781-A25C4832CC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566832-A81F-D207-789A-DC42872771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90E9D8-0BBA-79EC-A979-E7B2B769423D}"/>
              </a:ext>
            </a:extLst>
          </p:cNvPr>
          <p:cNvSpPr>
            <a:spLocks noGrp="1"/>
          </p:cNvSpPr>
          <p:nvPr>
            <p:ph type="dt" sz="half" idx="10"/>
          </p:nvPr>
        </p:nvSpPr>
        <p:spPr/>
        <p:txBody>
          <a:bodyPr/>
          <a:lstStyle/>
          <a:p>
            <a:fld id="{2B185EF8-68D3-415E-A356-68B11D139E35}" type="datetimeFigureOut">
              <a:rPr lang="en-GB" smtClean="0"/>
              <a:t>24/01/2026</a:t>
            </a:fld>
            <a:endParaRPr lang="en-GB"/>
          </a:p>
        </p:txBody>
      </p:sp>
      <p:sp>
        <p:nvSpPr>
          <p:cNvPr id="5" name="Footer Placeholder 4">
            <a:extLst>
              <a:ext uri="{FF2B5EF4-FFF2-40B4-BE49-F238E27FC236}">
                <a16:creationId xmlns:a16="http://schemas.microsoft.com/office/drawing/2014/main" id="{222D4A35-E580-147E-6DB7-11B2938DA7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BA98C9-2224-AE3C-62D5-F15C4BDB95AD}"/>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182910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011B0-D6F9-2C1F-4481-8DA377E7AB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846DB7-10BC-9E2D-D022-4220015E0C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2DA477-3F77-0F12-8EBE-6CEE50959FE9}"/>
              </a:ext>
            </a:extLst>
          </p:cNvPr>
          <p:cNvSpPr>
            <a:spLocks noGrp="1"/>
          </p:cNvSpPr>
          <p:nvPr>
            <p:ph type="dt" sz="half" idx="10"/>
          </p:nvPr>
        </p:nvSpPr>
        <p:spPr/>
        <p:txBody>
          <a:bodyPr/>
          <a:lstStyle/>
          <a:p>
            <a:fld id="{2B185EF8-68D3-415E-A356-68B11D139E35}" type="datetimeFigureOut">
              <a:rPr lang="en-GB" smtClean="0"/>
              <a:t>24/01/2026</a:t>
            </a:fld>
            <a:endParaRPr lang="en-GB"/>
          </a:p>
        </p:txBody>
      </p:sp>
      <p:sp>
        <p:nvSpPr>
          <p:cNvPr id="5" name="Footer Placeholder 4">
            <a:extLst>
              <a:ext uri="{FF2B5EF4-FFF2-40B4-BE49-F238E27FC236}">
                <a16:creationId xmlns:a16="http://schemas.microsoft.com/office/drawing/2014/main" id="{22714496-0592-8B6A-60AE-3965960089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DC756F-287B-0F27-EC3E-BFF1ECF8EBF7}"/>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2626871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1666-90BD-4B3A-9F8A-49C4505FD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A37385-5834-4D1A-BECF-CC5865BAD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11D69D-7E4E-47C1-A718-56F56A1B04BB}"/>
              </a:ext>
            </a:extLst>
          </p:cNvPr>
          <p:cNvSpPr>
            <a:spLocks noGrp="1"/>
          </p:cNvSpPr>
          <p:nvPr>
            <p:ph type="dt" sz="half" idx="10"/>
          </p:nvPr>
        </p:nvSpPr>
        <p:spPr/>
        <p:txBody>
          <a:bodyPr/>
          <a:lstStyle/>
          <a:p>
            <a:fld id="{E014D27F-1038-4080-8DE0-0394DE64E8F1}" type="datetimeFigureOut">
              <a:rPr lang="en-US" smtClean="0"/>
              <a:t>1/24/2026</a:t>
            </a:fld>
            <a:endParaRPr lang="en-US"/>
          </a:p>
        </p:txBody>
      </p:sp>
      <p:sp>
        <p:nvSpPr>
          <p:cNvPr id="5" name="Footer Placeholder 4">
            <a:extLst>
              <a:ext uri="{FF2B5EF4-FFF2-40B4-BE49-F238E27FC236}">
                <a16:creationId xmlns:a16="http://schemas.microsoft.com/office/drawing/2014/main" id="{F84DF111-DBA9-4C3E-98FF-5924329F8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7DA79-39E2-4C27-A54F-B815F2DCD493}"/>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814091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10CE-582B-4CCF-894F-D3794F3EA0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4023F3-CE95-4CF7-85C0-0128C5E531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0851A-C261-44F8-8C2F-6BBE04EEAB58}"/>
              </a:ext>
            </a:extLst>
          </p:cNvPr>
          <p:cNvSpPr>
            <a:spLocks noGrp="1"/>
          </p:cNvSpPr>
          <p:nvPr>
            <p:ph type="dt" sz="half" idx="10"/>
          </p:nvPr>
        </p:nvSpPr>
        <p:spPr/>
        <p:txBody>
          <a:bodyPr/>
          <a:lstStyle/>
          <a:p>
            <a:fld id="{E014D27F-1038-4080-8DE0-0394DE64E8F1}" type="datetimeFigureOut">
              <a:rPr lang="en-US" smtClean="0"/>
              <a:t>1/24/2026</a:t>
            </a:fld>
            <a:endParaRPr lang="en-US"/>
          </a:p>
        </p:txBody>
      </p:sp>
      <p:sp>
        <p:nvSpPr>
          <p:cNvPr id="5" name="Footer Placeholder 4">
            <a:extLst>
              <a:ext uri="{FF2B5EF4-FFF2-40B4-BE49-F238E27FC236}">
                <a16:creationId xmlns:a16="http://schemas.microsoft.com/office/drawing/2014/main" id="{4BA9AD31-7E6B-4AE2-B5D5-CE0B5885C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8E0F7-04E7-4E05-99A9-0956BE93C7BB}"/>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1211269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B223-C83D-44F0-9108-030247B1F1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C0B7B-D821-4CED-912B-62E1B4793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1CAA53-AA02-4DC9-891D-261666939FB4}"/>
              </a:ext>
            </a:extLst>
          </p:cNvPr>
          <p:cNvSpPr>
            <a:spLocks noGrp="1"/>
          </p:cNvSpPr>
          <p:nvPr>
            <p:ph type="dt" sz="half" idx="10"/>
          </p:nvPr>
        </p:nvSpPr>
        <p:spPr/>
        <p:txBody>
          <a:bodyPr/>
          <a:lstStyle/>
          <a:p>
            <a:fld id="{E014D27F-1038-4080-8DE0-0394DE64E8F1}" type="datetimeFigureOut">
              <a:rPr lang="en-US" smtClean="0"/>
              <a:t>1/24/2026</a:t>
            </a:fld>
            <a:endParaRPr lang="en-US"/>
          </a:p>
        </p:txBody>
      </p:sp>
      <p:sp>
        <p:nvSpPr>
          <p:cNvPr id="5" name="Footer Placeholder 4">
            <a:extLst>
              <a:ext uri="{FF2B5EF4-FFF2-40B4-BE49-F238E27FC236}">
                <a16:creationId xmlns:a16="http://schemas.microsoft.com/office/drawing/2014/main" id="{7E8A5E25-ED6A-46E5-AD8D-FA8C89E62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B0A6-039C-4E41-9CC8-893478525DD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960385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4424-4E63-47B9-8692-A4CAE24A9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823634-E722-4AEE-999D-4F4E4C0657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FA6534-7373-45C6-A31F-512AD1A792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BF87C0-9D58-4FDA-9023-67D19810B8A6}"/>
              </a:ext>
            </a:extLst>
          </p:cNvPr>
          <p:cNvSpPr>
            <a:spLocks noGrp="1"/>
          </p:cNvSpPr>
          <p:nvPr>
            <p:ph type="dt" sz="half" idx="10"/>
          </p:nvPr>
        </p:nvSpPr>
        <p:spPr/>
        <p:txBody>
          <a:bodyPr/>
          <a:lstStyle/>
          <a:p>
            <a:fld id="{E014D27F-1038-4080-8DE0-0394DE64E8F1}" type="datetimeFigureOut">
              <a:rPr lang="en-US" smtClean="0"/>
              <a:t>1/24/2026</a:t>
            </a:fld>
            <a:endParaRPr lang="en-US"/>
          </a:p>
        </p:txBody>
      </p:sp>
      <p:sp>
        <p:nvSpPr>
          <p:cNvPr id="6" name="Footer Placeholder 5">
            <a:extLst>
              <a:ext uri="{FF2B5EF4-FFF2-40B4-BE49-F238E27FC236}">
                <a16:creationId xmlns:a16="http://schemas.microsoft.com/office/drawing/2014/main" id="{E0A2361F-CC32-408A-B944-6A1CB1B1D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945A8-790B-41D4-8E09-6C546B8C34C7}"/>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1071853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1266-7CAE-441D-94BC-BD51CDE35E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4A449-55BC-459C-96AF-B1EDA0E7E6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69D1E-1DC4-434A-A415-95897A1624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863AD-FCA5-463B-AE6D-D034A3EDB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308E7-8DEA-431C-8A57-3F316ED4A6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C39A42-8A76-42A7-99D0-9B3B0077F625}"/>
              </a:ext>
            </a:extLst>
          </p:cNvPr>
          <p:cNvSpPr>
            <a:spLocks noGrp="1"/>
          </p:cNvSpPr>
          <p:nvPr>
            <p:ph type="dt" sz="half" idx="10"/>
          </p:nvPr>
        </p:nvSpPr>
        <p:spPr/>
        <p:txBody>
          <a:bodyPr/>
          <a:lstStyle/>
          <a:p>
            <a:fld id="{E014D27F-1038-4080-8DE0-0394DE64E8F1}" type="datetimeFigureOut">
              <a:rPr lang="en-US" smtClean="0"/>
              <a:t>1/24/2026</a:t>
            </a:fld>
            <a:endParaRPr lang="en-US"/>
          </a:p>
        </p:txBody>
      </p:sp>
      <p:sp>
        <p:nvSpPr>
          <p:cNvPr id="8" name="Footer Placeholder 7">
            <a:extLst>
              <a:ext uri="{FF2B5EF4-FFF2-40B4-BE49-F238E27FC236}">
                <a16:creationId xmlns:a16="http://schemas.microsoft.com/office/drawing/2014/main" id="{EF5FBFB3-AB23-444A-B024-74EC671878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1D6F12-9F30-4CF1-9DDF-6A1194CC0D27}"/>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620510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DEF0-A0A6-4A72-8745-C37FECC3FA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226724-A47B-4C9F-9FAD-A1B832C97ABE}"/>
              </a:ext>
            </a:extLst>
          </p:cNvPr>
          <p:cNvSpPr>
            <a:spLocks noGrp="1"/>
          </p:cNvSpPr>
          <p:nvPr>
            <p:ph type="dt" sz="half" idx="10"/>
          </p:nvPr>
        </p:nvSpPr>
        <p:spPr/>
        <p:txBody>
          <a:bodyPr/>
          <a:lstStyle/>
          <a:p>
            <a:fld id="{E014D27F-1038-4080-8DE0-0394DE64E8F1}" type="datetimeFigureOut">
              <a:rPr lang="en-US" smtClean="0"/>
              <a:t>1/24/2026</a:t>
            </a:fld>
            <a:endParaRPr lang="en-US"/>
          </a:p>
        </p:txBody>
      </p:sp>
      <p:sp>
        <p:nvSpPr>
          <p:cNvPr id="4" name="Footer Placeholder 3">
            <a:extLst>
              <a:ext uri="{FF2B5EF4-FFF2-40B4-BE49-F238E27FC236}">
                <a16:creationId xmlns:a16="http://schemas.microsoft.com/office/drawing/2014/main" id="{5176E942-BFC1-40BA-9CF9-9BFAC1ACA5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C532DF-3020-4A8A-A44C-1EA81BD9BCF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31949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331A-BA67-68F0-F5C9-4CF752305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340654-D8D8-BD3E-20D2-AB3D5C8FB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E05BCC-F6F0-51CA-FD5A-377CD4E90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991C92-EE95-4DCB-4CAF-A0C34704E3E4}"/>
              </a:ext>
            </a:extLst>
          </p:cNvPr>
          <p:cNvSpPr>
            <a:spLocks noGrp="1"/>
          </p:cNvSpPr>
          <p:nvPr>
            <p:ph type="dt" sz="half" idx="10"/>
          </p:nvPr>
        </p:nvSpPr>
        <p:spPr/>
        <p:txBody>
          <a:bodyPr/>
          <a:lstStyle/>
          <a:p>
            <a:fld id="{714AC399-2440-4ECE-A72A-4250C6A1D519}" type="datetimeFigureOut">
              <a:rPr lang="en-GB" smtClean="0"/>
              <a:t>24/01/2026</a:t>
            </a:fld>
            <a:endParaRPr lang="en-GB"/>
          </a:p>
        </p:txBody>
      </p:sp>
      <p:sp>
        <p:nvSpPr>
          <p:cNvPr id="6" name="Footer Placeholder 5">
            <a:extLst>
              <a:ext uri="{FF2B5EF4-FFF2-40B4-BE49-F238E27FC236}">
                <a16:creationId xmlns:a16="http://schemas.microsoft.com/office/drawing/2014/main" id="{15C5ED94-6C1F-91C5-E5A7-882F5EE7A7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795F5C-8EFD-4C7A-52F5-ED97C8E217D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46619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92D465-1A07-4152-890C-5D0AA68DC0B7}"/>
              </a:ext>
            </a:extLst>
          </p:cNvPr>
          <p:cNvSpPr>
            <a:spLocks noGrp="1"/>
          </p:cNvSpPr>
          <p:nvPr>
            <p:ph type="dt" sz="half" idx="10"/>
          </p:nvPr>
        </p:nvSpPr>
        <p:spPr/>
        <p:txBody>
          <a:bodyPr/>
          <a:lstStyle/>
          <a:p>
            <a:fld id="{E014D27F-1038-4080-8DE0-0394DE64E8F1}" type="datetimeFigureOut">
              <a:rPr lang="en-US" smtClean="0"/>
              <a:t>1/24/2026</a:t>
            </a:fld>
            <a:endParaRPr lang="en-US"/>
          </a:p>
        </p:txBody>
      </p:sp>
      <p:sp>
        <p:nvSpPr>
          <p:cNvPr id="3" name="Footer Placeholder 2">
            <a:extLst>
              <a:ext uri="{FF2B5EF4-FFF2-40B4-BE49-F238E27FC236}">
                <a16:creationId xmlns:a16="http://schemas.microsoft.com/office/drawing/2014/main" id="{DC11AB81-EE7B-4B92-B257-447CFC51F8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0C182B-ACB5-42CB-83AD-88D4E092A538}"/>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16815617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1BFA-75C6-4E54-918E-579F6C876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4A0F0A-15AA-445F-9955-45CE23522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15F680-2891-4085-B737-FD856688E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54FBF-F1B7-489F-A995-6C4026435964}"/>
              </a:ext>
            </a:extLst>
          </p:cNvPr>
          <p:cNvSpPr>
            <a:spLocks noGrp="1"/>
          </p:cNvSpPr>
          <p:nvPr>
            <p:ph type="dt" sz="half" idx="10"/>
          </p:nvPr>
        </p:nvSpPr>
        <p:spPr/>
        <p:txBody>
          <a:bodyPr/>
          <a:lstStyle/>
          <a:p>
            <a:fld id="{E014D27F-1038-4080-8DE0-0394DE64E8F1}" type="datetimeFigureOut">
              <a:rPr lang="en-US" smtClean="0"/>
              <a:t>1/24/2026</a:t>
            </a:fld>
            <a:endParaRPr lang="en-US"/>
          </a:p>
        </p:txBody>
      </p:sp>
      <p:sp>
        <p:nvSpPr>
          <p:cNvPr id="6" name="Footer Placeholder 5">
            <a:extLst>
              <a:ext uri="{FF2B5EF4-FFF2-40B4-BE49-F238E27FC236}">
                <a16:creationId xmlns:a16="http://schemas.microsoft.com/office/drawing/2014/main" id="{7C926281-F0B6-4F4E-BFF9-B7B3985BB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8A9CC-C781-4AA1-82B4-B168F095077A}"/>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2407787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8DDA-98C0-4D90-AF44-AC57E172A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82942F-E8E3-49B2-BE63-4B51E38FD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E38A8F-EB80-43FB-A41E-C721774A1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748FC-5A0A-4210-8895-3F354BEFEBF5}"/>
              </a:ext>
            </a:extLst>
          </p:cNvPr>
          <p:cNvSpPr>
            <a:spLocks noGrp="1"/>
          </p:cNvSpPr>
          <p:nvPr>
            <p:ph type="dt" sz="half" idx="10"/>
          </p:nvPr>
        </p:nvSpPr>
        <p:spPr/>
        <p:txBody>
          <a:bodyPr/>
          <a:lstStyle/>
          <a:p>
            <a:fld id="{E014D27F-1038-4080-8DE0-0394DE64E8F1}" type="datetimeFigureOut">
              <a:rPr lang="en-US" smtClean="0"/>
              <a:t>1/24/2026</a:t>
            </a:fld>
            <a:endParaRPr lang="en-US"/>
          </a:p>
        </p:txBody>
      </p:sp>
      <p:sp>
        <p:nvSpPr>
          <p:cNvPr id="6" name="Footer Placeholder 5">
            <a:extLst>
              <a:ext uri="{FF2B5EF4-FFF2-40B4-BE49-F238E27FC236}">
                <a16:creationId xmlns:a16="http://schemas.microsoft.com/office/drawing/2014/main" id="{A5D02BA1-3504-4D3D-8364-4335493C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15C01-81CE-41EB-9B83-DA6A6349BF41}"/>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130074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72B-ADE7-4B14-8656-D401F25EF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3CB29E-3DBD-43AA-8A17-0A8ED47B93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4E08E-354A-49F2-844C-5452B1B3B2F0}"/>
              </a:ext>
            </a:extLst>
          </p:cNvPr>
          <p:cNvSpPr>
            <a:spLocks noGrp="1"/>
          </p:cNvSpPr>
          <p:nvPr>
            <p:ph type="dt" sz="half" idx="10"/>
          </p:nvPr>
        </p:nvSpPr>
        <p:spPr/>
        <p:txBody>
          <a:bodyPr/>
          <a:lstStyle/>
          <a:p>
            <a:fld id="{E014D27F-1038-4080-8DE0-0394DE64E8F1}" type="datetimeFigureOut">
              <a:rPr lang="en-US" smtClean="0"/>
              <a:t>1/24/2026</a:t>
            </a:fld>
            <a:endParaRPr lang="en-US"/>
          </a:p>
        </p:txBody>
      </p:sp>
      <p:sp>
        <p:nvSpPr>
          <p:cNvPr id="5" name="Footer Placeholder 4">
            <a:extLst>
              <a:ext uri="{FF2B5EF4-FFF2-40B4-BE49-F238E27FC236}">
                <a16:creationId xmlns:a16="http://schemas.microsoft.com/office/drawing/2014/main" id="{AFCCD1E3-DB0D-4344-9DCD-870874451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3707C-8AB7-42F7-A5EA-0F6386D44753}"/>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438081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7930D-E9E6-4490-82FD-88120E0639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7DF311-8E04-4A51-BE51-D252A5DE0E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69D9E-A1A1-4466-8F81-1556762B8E96}"/>
              </a:ext>
            </a:extLst>
          </p:cNvPr>
          <p:cNvSpPr>
            <a:spLocks noGrp="1"/>
          </p:cNvSpPr>
          <p:nvPr>
            <p:ph type="dt" sz="half" idx="10"/>
          </p:nvPr>
        </p:nvSpPr>
        <p:spPr/>
        <p:txBody>
          <a:bodyPr/>
          <a:lstStyle/>
          <a:p>
            <a:fld id="{E014D27F-1038-4080-8DE0-0394DE64E8F1}" type="datetimeFigureOut">
              <a:rPr lang="en-US" smtClean="0"/>
              <a:t>1/24/2026</a:t>
            </a:fld>
            <a:endParaRPr lang="en-US"/>
          </a:p>
        </p:txBody>
      </p:sp>
      <p:sp>
        <p:nvSpPr>
          <p:cNvPr id="5" name="Footer Placeholder 4">
            <a:extLst>
              <a:ext uri="{FF2B5EF4-FFF2-40B4-BE49-F238E27FC236}">
                <a16:creationId xmlns:a16="http://schemas.microsoft.com/office/drawing/2014/main" id="{BCCEB556-9F66-42E9-9B16-307663F9B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1485B-DB47-45DE-A374-6FC64894A5D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8380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29DC-A727-2BC1-2CD7-D357DA28CA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F8350-4CE8-B791-1E84-5EB72CD17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F2490-A024-0DD4-B061-CF7635DC9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88EDEC-F0F8-393F-DDA0-2B68C6837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B3A9E-9083-CC4C-6CFA-DEEF1F3925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4305DD-0653-6612-3EED-E3819EC1C9AC}"/>
              </a:ext>
            </a:extLst>
          </p:cNvPr>
          <p:cNvSpPr>
            <a:spLocks noGrp="1"/>
          </p:cNvSpPr>
          <p:nvPr>
            <p:ph type="dt" sz="half" idx="10"/>
          </p:nvPr>
        </p:nvSpPr>
        <p:spPr/>
        <p:txBody>
          <a:bodyPr/>
          <a:lstStyle/>
          <a:p>
            <a:fld id="{714AC399-2440-4ECE-A72A-4250C6A1D519}" type="datetimeFigureOut">
              <a:rPr lang="en-GB" smtClean="0"/>
              <a:t>24/01/2026</a:t>
            </a:fld>
            <a:endParaRPr lang="en-GB"/>
          </a:p>
        </p:txBody>
      </p:sp>
      <p:sp>
        <p:nvSpPr>
          <p:cNvPr id="8" name="Footer Placeholder 7">
            <a:extLst>
              <a:ext uri="{FF2B5EF4-FFF2-40B4-BE49-F238E27FC236}">
                <a16:creationId xmlns:a16="http://schemas.microsoft.com/office/drawing/2014/main" id="{26A76386-2E47-83EE-7573-9276F63DD1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8F9382-15EB-8D4A-7285-70BE46E592B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1688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598F-9212-7FFE-05EA-816D451227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1B8D3F-7874-B3B5-1A65-CBA16A68D548}"/>
              </a:ext>
            </a:extLst>
          </p:cNvPr>
          <p:cNvSpPr>
            <a:spLocks noGrp="1"/>
          </p:cNvSpPr>
          <p:nvPr>
            <p:ph type="dt" sz="half" idx="10"/>
          </p:nvPr>
        </p:nvSpPr>
        <p:spPr/>
        <p:txBody>
          <a:bodyPr/>
          <a:lstStyle/>
          <a:p>
            <a:fld id="{714AC399-2440-4ECE-A72A-4250C6A1D519}" type="datetimeFigureOut">
              <a:rPr lang="en-GB" smtClean="0"/>
              <a:t>24/01/2026</a:t>
            </a:fld>
            <a:endParaRPr lang="en-GB"/>
          </a:p>
        </p:txBody>
      </p:sp>
      <p:sp>
        <p:nvSpPr>
          <p:cNvPr id="4" name="Footer Placeholder 3">
            <a:extLst>
              <a:ext uri="{FF2B5EF4-FFF2-40B4-BE49-F238E27FC236}">
                <a16:creationId xmlns:a16="http://schemas.microsoft.com/office/drawing/2014/main" id="{24C0006F-971B-24BA-A2FC-C1B91CE8B5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C0B409-BB78-3025-E34F-F3385B6D487A}"/>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63999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05D23-4A99-FEE6-C7F0-8FA4F7E1C55B}"/>
              </a:ext>
            </a:extLst>
          </p:cNvPr>
          <p:cNvSpPr>
            <a:spLocks noGrp="1"/>
          </p:cNvSpPr>
          <p:nvPr>
            <p:ph type="dt" sz="half" idx="10"/>
          </p:nvPr>
        </p:nvSpPr>
        <p:spPr/>
        <p:txBody>
          <a:bodyPr/>
          <a:lstStyle/>
          <a:p>
            <a:fld id="{714AC399-2440-4ECE-A72A-4250C6A1D519}" type="datetimeFigureOut">
              <a:rPr lang="en-GB" smtClean="0"/>
              <a:t>24/01/2026</a:t>
            </a:fld>
            <a:endParaRPr lang="en-GB"/>
          </a:p>
        </p:txBody>
      </p:sp>
      <p:sp>
        <p:nvSpPr>
          <p:cNvPr id="3" name="Footer Placeholder 2">
            <a:extLst>
              <a:ext uri="{FF2B5EF4-FFF2-40B4-BE49-F238E27FC236}">
                <a16:creationId xmlns:a16="http://schemas.microsoft.com/office/drawing/2014/main" id="{D52B2C4B-D48E-7B9E-02FB-CD8CE4DDA8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C62993-2AB7-73CB-6C42-D9E4E815630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69449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5CB5-59EF-3F12-1A7E-70FEEC1DA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CDC6E2-CD01-1385-3ECD-4B142D801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60CC43-7C0D-67EE-0736-0B497310D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5B2D9-8DB5-710B-67AA-2AAADA0150DA}"/>
              </a:ext>
            </a:extLst>
          </p:cNvPr>
          <p:cNvSpPr>
            <a:spLocks noGrp="1"/>
          </p:cNvSpPr>
          <p:nvPr>
            <p:ph type="dt" sz="half" idx="10"/>
          </p:nvPr>
        </p:nvSpPr>
        <p:spPr/>
        <p:txBody>
          <a:bodyPr/>
          <a:lstStyle/>
          <a:p>
            <a:fld id="{714AC399-2440-4ECE-A72A-4250C6A1D519}" type="datetimeFigureOut">
              <a:rPr lang="en-GB" smtClean="0"/>
              <a:t>24/01/2026</a:t>
            </a:fld>
            <a:endParaRPr lang="en-GB"/>
          </a:p>
        </p:txBody>
      </p:sp>
      <p:sp>
        <p:nvSpPr>
          <p:cNvPr id="6" name="Footer Placeholder 5">
            <a:extLst>
              <a:ext uri="{FF2B5EF4-FFF2-40B4-BE49-F238E27FC236}">
                <a16:creationId xmlns:a16="http://schemas.microsoft.com/office/drawing/2014/main" id="{18A1E768-66DE-F873-B9AD-5FB0E4803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ECD53-F826-F643-D38B-003EDCAB4F73}"/>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9759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59BC-25CD-3C88-D92C-61E261A81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1CF5E9-5624-9687-6B5F-EB94BFB97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30509F-F700-7F59-D6A4-597EBAD1C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0A6F2-0993-8473-E095-CAFEE93642AC}"/>
              </a:ext>
            </a:extLst>
          </p:cNvPr>
          <p:cNvSpPr>
            <a:spLocks noGrp="1"/>
          </p:cNvSpPr>
          <p:nvPr>
            <p:ph type="dt" sz="half" idx="10"/>
          </p:nvPr>
        </p:nvSpPr>
        <p:spPr/>
        <p:txBody>
          <a:bodyPr/>
          <a:lstStyle/>
          <a:p>
            <a:fld id="{714AC399-2440-4ECE-A72A-4250C6A1D519}" type="datetimeFigureOut">
              <a:rPr lang="en-GB" smtClean="0"/>
              <a:t>24/01/2026</a:t>
            </a:fld>
            <a:endParaRPr lang="en-GB"/>
          </a:p>
        </p:txBody>
      </p:sp>
      <p:sp>
        <p:nvSpPr>
          <p:cNvPr id="6" name="Footer Placeholder 5">
            <a:extLst>
              <a:ext uri="{FF2B5EF4-FFF2-40B4-BE49-F238E27FC236}">
                <a16:creationId xmlns:a16="http://schemas.microsoft.com/office/drawing/2014/main" id="{22925B9F-9BF8-79EE-F86E-DF3A4B54AD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BFE28A-C4FA-C502-99EF-E04E5E50959B}"/>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79978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333A7-F1D7-B64D-7537-2D82FA9F2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2502A6-9134-0768-30A9-636C52A81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3F827-AD5A-E0B6-C607-86A656C06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4AC399-2440-4ECE-A72A-4250C6A1D519}" type="datetimeFigureOut">
              <a:rPr lang="en-GB" smtClean="0"/>
              <a:t>24/01/2026</a:t>
            </a:fld>
            <a:endParaRPr lang="en-GB"/>
          </a:p>
        </p:txBody>
      </p:sp>
      <p:sp>
        <p:nvSpPr>
          <p:cNvPr id="5" name="Footer Placeholder 4">
            <a:extLst>
              <a:ext uri="{FF2B5EF4-FFF2-40B4-BE49-F238E27FC236}">
                <a16:creationId xmlns:a16="http://schemas.microsoft.com/office/drawing/2014/main" id="{6ECB6675-571C-3855-DA69-3CA13901B7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B040B2D-A6A6-2AAE-8B78-27998F3C0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CDE387-89AC-4E8F-805F-D55ECA4BDDEF}" type="slidenum">
              <a:rPr lang="en-GB" smtClean="0"/>
              <a:t>‹#›</a:t>
            </a:fld>
            <a:endParaRPr lang="en-GB"/>
          </a:p>
        </p:txBody>
      </p:sp>
    </p:spTree>
    <p:extLst>
      <p:ext uri="{BB962C8B-B14F-4D97-AF65-F5344CB8AC3E}">
        <p14:creationId xmlns:p14="http://schemas.microsoft.com/office/powerpoint/2010/main" val="228259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C4D-B4A7-20BC-4E43-C66ED9EF3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3F2259-0D90-3FCE-3E13-AFE436589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C65CB3-5DF1-9FAB-DA81-F0E52E57F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57F7D5-72AC-476D-9E5F-F510CC10A003}" type="datetimeFigureOut">
              <a:rPr lang="en-GB" smtClean="0"/>
              <a:t>24/01/2026</a:t>
            </a:fld>
            <a:endParaRPr lang="en-GB"/>
          </a:p>
        </p:txBody>
      </p:sp>
      <p:sp>
        <p:nvSpPr>
          <p:cNvPr id="5" name="Footer Placeholder 4">
            <a:extLst>
              <a:ext uri="{FF2B5EF4-FFF2-40B4-BE49-F238E27FC236}">
                <a16:creationId xmlns:a16="http://schemas.microsoft.com/office/drawing/2014/main" id="{EB199E8A-73B2-CC42-766E-A606004E7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07C4EB-8581-4EBF-B5AF-6174A6A60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D22A1D-ADBA-4A53-9754-63D8C4F8C9F2}" type="slidenum">
              <a:rPr lang="en-GB" smtClean="0"/>
              <a:t>‹#›</a:t>
            </a:fld>
            <a:endParaRPr lang="en-GB"/>
          </a:p>
        </p:txBody>
      </p:sp>
    </p:spTree>
    <p:extLst>
      <p:ext uri="{BB962C8B-B14F-4D97-AF65-F5344CB8AC3E}">
        <p14:creationId xmlns:p14="http://schemas.microsoft.com/office/powerpoint/2010/main" val="3137500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8AA32-39EA-869B-23BF-7DA4B3110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A552CB-7AD2-F3C9-AF86-161C481711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2D706-4F3B-5D01-E933-A33BD2AB24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185EF8-68D3-415E-A356-68B11D139E35}" type="datetimeFigureOut">
              <a:rPr lang="en-GB" smtClean="0"/>
              <a:t>24/01/2026</a:t>
            </a:fld>
            <a:endParaRPr lang="en-GB"/>
          </a:p>
        </p:txBody>
      </p:sp>
      <p:sp>
        <p:nvSpPr>
          <p:cNvPr id="5" name="Footer Placeholder 4">
            <a:extLst>
              <a:ext uri="{FF2B5EF4-FFF2-40B4-BE49-F238E27FC236}">
                <a16:creationId xmlns:a16="http://schemas.microsoft.com/office/drawing/2014/main" id="{DBF8E055-D9A0-FD8A-A05A-CA9570CBC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2257C49-BC75-2ADD-0F55-C7DB8D777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9E3FB6-9065-413F-844E-DB2EE85591FE}" type="slidenum">
              <a:rPr lang="en-GB" smtClean="0"/>
              <a:t>‹#›</a:t>
            </a:fld>
            <a:endParaRPr lang="en-GB"/>
          </a:p>
        </p:txBody>
      </p:sp>
    </p:spTree>
    <p:extLst>
      <p:ext uri="{BB962C8B-B14F-4D97-AF65-F5344CB8AC3E}">
        <p14:creationId xmlns:p14="http://schemas.microsoft.com/office/powerpoint/2010/main" val="1601749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5F5E7-1F1C-4C5E-B860-E6430FCD1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ED0270-F9D6-41C6-BD2A-5CDC1DD99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E3C11-2750-4EA4-B9B7-13B7FADB41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4D27F-1038-4080-8DE0-0394DE64E8F1}" type="datetimeFigureOut">
              <a:rPr lang="en-US" smtClean="0"/>
              <a:t>1/24/2026</a:t>
            </a:fld>
            <a:endParaRPr lang="en-US"/>
          </a:p>
        </p:txBody>
      </p:sp>
      <p:sp>
        <p:nvSpPr>
          <p:cNvPr id="5" name="Footer Placeholder 4">
            <a:extLst>
              <a:ext uri="{FF2B5EF4-FFF2-40B4-BE49-F238E27FC236}">
                <a16:creationId xmlns:a16="http://schemas.microsoft.com/office/drawing/2014/main" id="{0A910974-84A3-4F40-A09C-F214CA226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8B16CD-0CBB-451E-8BDF-7EEC4185AC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21A8D-D8E8-443E-9585-7CFAA8D1FB6F}" type="slidenum">
              <a:rPr lang="en-US" smtClean="0"/>
              <a:t>‹#›</a:t>
            </a:fld>
            <a:endParaRPr lang="en-US"/>
          </a:p>
        </p:txBody>
      </p:sp>
    </p:spTree>
    <p:extLst>
      <p:ext uri="{BB962C8B-B14F-4D97-AF65-F5344CB8AC3E}">
        <p14:creationId xmlns:p14="http://schemas.microsoft.com/office/powerpoint/2010/main" val="2892637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slideLayout" Target="../slideLayouts/slideLayout35.xml"/><Relationship Id="rId4" Type="http://schemas.openxmlformats.org/officeDocument/2006/relationships/audio" Target="../media/media2.mp3"/></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chilloralhistories.com/petermasters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dditional_Resources/Verifying_Transcript2024.pdf"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hda.matrix.msu.edu/2012/06/the-digital-mortgage/" TargetMode="External"/><Relationship Id="rId2" Type="http://schemas.openxmlformats.org/officeDocument/2006/relationships/hyperlink" Target="https://corkfolklore.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audacityteam.org/download/"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vlzOb4OLj94"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openlearnware.tu-darmstadt.de/collection/digital-oral-history-exploring-the-state-of-the-art/" TargetMode="External"/><Relationship Id="rId2" Type="http://schemas.openxmlformats.org/officeDocument/2006/relationships/hyperlink" Target="https://www.oralhistoryonline.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Ml-f40oot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1BA-29A4-E3F5-BC59-3D7A30FC4AFC}"/>
              </a:ext>
            </a:extLst>
          </p:cNvPr>
          <p:cNvSpPr>
            <a:spLocks noGrp="1"/>
          </p:cNvSpPr>
          <p:nvPr>
            <p:ph type="ctrTitle"/>
          </p:nvPr>
        </p:nvSpPr>
        <p:spPr>
          <a:xfrm>
            <a:off x="233680" y="1892959"/>
            <a:ext cx="11724640" cy="1470152"/>
          </a:xfrm>
        </p:spPr>
        <p:txBody>
          <a:bodyPr>
            <a:normAutofit/>
          </a:bodyPr>
          <a:lstStyle/>
          <a:p>
            <a:pPr algn="ctr"/>
            <a:r>
              <a:rPr lang="en-GB" sz="7200" b="1" dirty="0">
                <a:latin typeface="Calibri" panose="020F0502020204030204" pitchFamily="34" charset="0"/>
                <a:ea typeface="Calibri" panose="020F0502020204030204" pitchFamily="34" charset="0"/>
                <a:cs typeface="Calibri" panose="020F0502020204030204" pitchFamily="34" charset="0"/>
              </a:rPr>
              <a:t>ORAL HISTORY MADE EASY</a:t>
            </a:r>
          </a:p>
        </p:txBody>
      </p:sp>
      <p:sp>
        <p:nvSpPr>
          <p:cNvPr id="3" name="Subtitle 2">
            <a:extLst>
              <a:ext uri="{FF2B5EF4-FFF2-40B4-BE49-F238E27FC236}">
                <a16:creationId xmlns:a16="http://schemas.microsoft.com/office/drawing/2014/main" id="{658D3839-0283-F132-5810-792150512F99}"/>
              </a:ext>
            </a:extLst>
          </p:cNvPr>
          <p:cNvSpPr>
            <a:spLocks noGrp="1"/>
          </p:cNvSpPr>
          <p:nvPr>
            <p:ph type="subTitle" idx="1"/>
          </p:nvPr>
        </p:nvSpPr>
        <p:spPr>
          <a:xfrm>
            <a:off x="0" y="3312620"/>
            <a:ext cx="11958320" cy="2051859"/>
          </a:xfrm>
        </p:spPr>
        <p:txBody>
          <a:bodyPr>
            <a:normAutofit/>
          </a:bodyPr>
          <a:lstStyle/>
          <a:p>
            <a:pPr algn="ctr"/>
            <a:r>
              <a:rPr lang="en-GB" sz="3600" b="1" dirty="0">
                <a:latin typeface="Calibri" panose="020F0502020204030204" pitchFamily="34" charset="0"/>
                <a:ea typeface="Calibri" panose="020F0502020204030204" pitchFamily="34" charset="0"/>
                <a:cs typeface="Calibri" panose="020F0502020204030204" pitchFamily="34" charset="0"/>
              </a:rPr>
              <a:t>MODULE 5: ORGANISING YOUR ORAL HISTORY COLLECTION</a:t>
            </a:r>
            <a:endParaRPr lang="en-GB" sz="3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D59B39A-FE38-57C1-DF57-8162BCC1BCC1}"/>
              </a:ext>
            </a:extLst>
          </p:cNvPr>
          <p:cNvSpPr/>
          <p:nvPr/>
        </p:nvSpPr>
        <p:spPr>
          <a:xfrm>
            <a:off x="0" y="5875283"/>
            <a:ext cx="12192000" cy="982717"/>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Subtitle 2">
            <a:extLst>
              <a:ext uri="{FF2B5EF4-FFF2-40B4-BE49-F238E27FC236}">
                <a16:creationId xmlns:a16="http://schemas.microsoft.com/office/drawing/2014/main" id="{602C0649-0C04-76AA-1383-86E42476AFE3}"/>
              </a:ext>
            </a:extLst>
          </p:cNvPr>
          <p:cNvSpPr txBox="1">
            <a:spLocks/>
          </p:cNvSpPr>
          <p:nvPr/>
        </p:nvSpPr>
        <p:spPr>
          <a:xfrm>
            <a:off x="116840" y="5568111"/>
            <a:ext cx="11724640" cy="1289889"/>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56082"/>
              </a:buClr>
              <a:buSzPct val="100000"/>
              <a:buFont typeface="Calibri" panose="020F0502020204030204" pitchFamily="34" charset="0"/>
              <a:buNone/>
              <a:tabLst/>
              <a:defRPr/>
            </a:pPr>
            <a:endParaRPr kumimoji="0" lang="en-GB" sz="2800" b="1" i="0" u="none" strike="noStrike" kern="1200" cap="all" spc="20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90000"/>
              </a:lnSpc>
              <a:spcBef>
                <a:spcPts val="1200"/>
              </a:spcBef>
              <a:spcAft>
                <a:spcPts val="200"/>
              </a:spcAft>
              <a:buClr>
                <a:srgbClr val="156082"/>
              </a:buClr>
              <a:buSzPct val="100000"/>
              <a:buFont typeface="Calibri" panose="020F0502020204030204" pitchFamily="34" charset="0"/>
              <a:buNone/>
              <a:tabLst/>
              <a:defRPr/>
            </a:pPr>
            <a:r>
              <a:rPr kumimoji="0" lang="en-GB" sz="4100" b="1" i="0" u="none" strike="noStrike" kern="1200" cap="all" spc="20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With DR ANGELA </a:t>
            </a:r>
            <a:r>
              <a:rPr kumimoji="0" lang="en-GB" sz="4100" b="1" i="0" u="none" strike="noStrike" kern="1200" cap="all" spc="20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MAYE-Banbury</a:t>
            </a:r>
            <a:r>
              <a:rPr kumimoji="0" lang="en-GB" sz="4100" b="1" i="0" u="none" strike="noStrike" kern="1200" cap="all" spc="20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BA MSc PhD SFHEA</a:t>
            </a:r>
          </a:p>
          <a:p>
            <a:pPr marL="0" marR="0" lvl="0" indent="0" algn="ctr" defTabSz="914400" rtl="0" eaLnBrk="1" fontAlgn="auto" latinLnBrk="0" hangingPunct="1">
              <a:lnSpc>
                <a:spcPct val="90000"/>
              </a:lnSpc>
              <a:spcBef>
                <a:spcPts val="1200"/>
              </a:spcBef>
              <a:spcAft>
                <a:spcPts val="200"/>
              </a:spcAft>
              <a:buClr>
                <a:srgbClr val="156082"/>
              </a:buClr>
              <a:buSzPct val="100000"/>
              <a:buFont typeface="Calibri" panose="020F0502020204030204" pitchFamily="34" charset="0"/>
              <a:buNone/>
              <a:tabLst/>
              <a:defRPr/>
            </a:pPr>
            <a:r>
              <a:rPr kumimoji="0" lang="en-GB" sz="4100" b="1" i="0" u="none" strike="noStrike" kern="1200" cap="all" spc="20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ORAL HISTORIAN &amp; EMERITUS FELLOW IN ORAL HISTORY</a:t>
            </a:r>
          </a:p>
          <a:p>
            <a:pPr marL="0" marR="0" lvl="0" indent="0" algn="ctr" defTabSz="914400" rtl="0" eaLnBrk="1" fontAlgn="auto" latinLnBrk="0" hangingPunct="1">
              <a:lnSpc>
                <a:spcPct val="90000"/>
              </a:lnSpc>
              <a:spcBef>
                <a:spcPts val="1200"/>
              </a:spcBef>
              <a:spcAft>
                <a:spcPts val="200"/>
              </a:spcAft>
              <a:buClr>
                <a:srgbClr val="156082"/>
              </a:buClr>
              <a:buSzPct val="100000"/>
              <a:buFont typeface="Calibri" panose="020F0502020204030204" pitchFamily="34" charset="0"/>
              <a:buNone/>
              <a:tabLst/>
              <a:defRPr/>
            </a:pPr>
            <a:endParaRPr kumimoji="0" lang="en-GB" sz="3400" b="1" i="0" u="none" strike="noStrike" kern="1200" cap="all" spc="20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ts val="1200"/>
              </a:spcBef>
              <a:spcAft>
                <a:spcPts val="200"/>
              </a:spcAft>
              <a:buClr>
                <a:srgbClr val="156082"/>
              </a:buClr>
              <a:buSzPct val="100000"/>
              <a:buFont typeface="Calibri" panose="020F0502020204030204" pitchFamily="34" charset="0"/>
              <a:buNone/>
              <a:tabLst/>
              <a:defRPr/>
            </a:pPr>
            <a:endParaRPr kumimoji="0" lang="en-GB" sz="3400" b="1" i="0" u="none" strike="noStrike" kern="1200" cap="all" spc="200" normalizeH="0" baseline="0" noProof="0" dirty="0">
              <a:ln>
                <a:noFill/>
              </a:ln>
              <a:solidFill>
                <a:prstClr val="black"/>
              </a:solidFill>
              <a:effectLst/>
              <a:uLnTx/>
              <a:uFillTx/>
              <a:latin typeface="Aptos" panose="02110004020202020204"/>
              <a:ea typeface="+mn-ea"/>
              <a:cs typeface="+mn-cs"/>
            </a:endParaRPr>
          </a:p>
        </p:txBody>
      </p:sp>
      <p:pic>
        <p:nvPicPr>
          <p:cNvPr id="8" name="Picture 7">
            <a:extLst>
              <a:ext uri="{FF2B5EF4-FFF2-40B4-BE49-F238E27FC236}">
                <a16:creationId xmlns:a16="http://schemas.microsoft.com/office/drawing/2014/main" id="{723E6F81-6041-8DEB-0D8A-E22BB98C6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339" y="228293"/>
            <a:ext cx="1971675" cy="1885950"/>
          </a:xfrm>
          <a:prstGeom prst="rect">
            <a:avLst/>
          </a:prstGeom>
        </p:spPr>
      </p:pic>
    </p:spTree>
    <p:extLst>
      <p:ext uri="{BB962C8B-B14F-4D97-AF65-F5344CB8AC3E}">
        <p14:creationId xmlns:p14="http://schemas.microsoft.com/office/powerpoint/2010/main" val="343900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0197-F2C1-5683-D466-28EDF1466438}"/>
              </a:ext>
            </a:extLst>
          </p:cNvPr>
          <p:cNvSpPr>
            <a:spLocks noGrp="1"/>
          </p:cNvSpPr>
          <p:nvPr>
            <p:ph type="title"/>
          </p:nvPr>
        </p:nvSpPr>
        <p:spPr/>
        <p:txBody>
          <a:bodyPr/>
          <a:lstStyle/>
          <a:p>
            <a:r>
              <a:rPr lang="en-GB" dirty="0"/>
              <a:t>Using the ‘Transcribe’ tool in Word (1)</a:t>
            </a:r>
          </a:p>
        </p:txBody>
      </p:sp>
      <p:pic>
        <p:nvPicPr>
          <p:cNvPr id="4" name="SMB_Reads_Shopes6thApril2024">
            <a:hlinkClick r:id="" action="ppaction://media"/>
            <a:extLst>
              <a:ext uri="{FF2B5EF4-FFF2-40B4-BE49-F238E27FC236}">
                <a16:creationId xmlns:a16="http://schemas.microsoft.com/office/drawing/2014/main" id="{E2DDFF7B-1C4F-9106-8D4D-AC0C39C000E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1048657" y="1690688"/>
            <a:ext cx="406400" cy="406400"/>
          </a:xfrm>
        </p:spPr>
      </p:pic>
      <p:pic>
        <p:nvPicPr>
          <p:cNvPr id="5" name="AMB_Reads_Shopes6thApril2024">
            <a:hlinkClick r:id="" action="ppaction://media"/>
            <a:extLst>
              <a:ext uri="{FF2B5EF4-FFF2-40B4-BE49-F238E27FC236}">
                <a16:creationId xmlns:a16="http://schemas.microsoft.com/office/drawing/2014/main" id="{4BE596B4-2538-F7AE-7D99-EB7A35B3FB8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48657" y="2518229"/>
            <a:ext cx="406400" cy="406400"/>
          </a:xfrm>
          <a:prstGeom prst="rect">
            <a:avLst/>
          </a:prstGeom>
        </p:spPr>
      </p:pic>
      <p:sp>
        <p:nvSpPr>
          <p:cNvPr id="7" name="TextBox 6">
            <a:extLst>
              <a:ext uri="{FF2B5EF4-FFF2-40B4-BE49-F238E27FC236}">
                <a16:creationId xmlns:a16="http://schemas.microsoft.com/office/drawing/2014/main" id="{A7C0B265-8265-ED51-36D5-6EA7E7DC62ED}"/>
              </a:ext>
            </a:extLst>
          </p:cNvPr>
          <p:cNvSpPr txBox="1"/>
          <p:nvPr/>
        </p:nvSpPr>
        <p:spPr>
          <a:xfrm>
            <a:off x="1872343" y="2518229"/>
            <a:ext cx="36467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2FF5735-C5DC-EDC6-D306-729245A09D59}"/>
              </a:ext>
            </a:extLst>
          </p:cNvPr>
          <p:cNvSpPr txBox="1"/>
          <p:nvPr/>
        </p:nvSpPr>
        <p:spPr>
          <a:xfrm>
            <a:off x="2068286" y="1735126"/>
            <a:ext cx="3646714" cy="369332"/>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Stuart reads from the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Shopes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paper</a:t>
            </a:r>
          </a:p>
        </p:txBody>
      </p:sp>
      <p:sp>
        <p:nvSpPr>
          <p:cNvPr id="9" name="TextBox 8">
            <a:extLst>
              <a:ext uri="{FF2B5EF4-FFF2-40B4-BE49-F238E27FC236}">
                <a16:creationId xmlns:a16="http://schemas.microsoft.com/office/drawing/2014/main" id="{5F8ECAF4-2368-16A7-0D8B-19491FD71DB4}"/>
              </a:ext>
            </a:extLst>
          </p:cNvPr>
          <p:cNvSpPr txBox="1"/>
          <p:nvPr/>
        </p:nvSpPr>
        <p:spPr>
          <a:xfrm>
            <a:off x="2068286" y="2518229"/>
            <a:ext cx="3646714" cy="369332"/>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Angela reads from the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Shopes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paper</a:t>
            </a:r>
          </a:p>
        </p:txBody>
      </p:sp>
    </p:spTree>
    <p:extLst>
      <p:ext uri="{BB962C8B-B14F-4D97-AF65-F5344CB8AC3E}">
        <p14:creationId xmlns:p14="http://schemas.microsoft.com/office/powerpoint/2010/main" val="20123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2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65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BAC27440-121E-3A5C-2E26-D1F3D94081A4}"/>
              </a:ext>
            </a:extLst>
          </p:cNvPr>
          <p:cNvGraphicFramePr>
            <a:graphicFrameLocks noChangeAspect="1"/>
          </p:cNvGraphicFramePr>
          <p:nvPr/>
        </p:nvGraphicFramePr>
        <p:xfrm>
          <a:off x="1208088" y="481013"/>
          <a:ext cx="9775825" cy="5894387"/>
        </p:xfrm>
        <a:graphic>
          <a:graphicData uri="http://schemas.openxmlformats.org/presentationml/2006/ole">
            <mc:AlternateContent xmlns:mc="http://schemas.openxmlformats.org/markup-compatibility/2006">
              <mc:Choice xmlns:v="urn:schemas-microsoft-com:vml" Requires="v">
                <p:oleObj name="Document" r:id="rId2" imgW="9776495" imgH="5893961" progId="Word.Document.12">
                  <p:embed/>
                </p:oleObj>
              </mc:Choice>
              <mc:Fallback>
                <p:oleObj name="Document" r:id="rId2" imgW="9776495" imgH="5893961" progId="Word.Document.12">
                  <p:embed/>
                  <p:pic>
                    <p:nvPicPr>
                      <p:cNvPr id="8" name="Object 7">
                        <a:extLst>
                          <a:ext uri="{FF2B5EF4-FFF2-40B4-BE49-F238E27FC236}">
                            <a16:creationId xmlns:a16="http://schemas.microsoft.com/office/drawing/2014/main" id="{BAC27440-121E-3A5C-2E26-D1F3D94081A4}"/>
                          </a:ext>
                        </a:extLst>
                      </p:cNvPr>
                      <p:cNvPicPr/>
                      <p:nvPr/>
                    </p:nvPicPr>
                    <p:blipFill>
                      <a:blip r:embed="rId3"/>
                      <a:stretch>
                        <a:fillRect/>
                      </a:stretch>
                    </p:blipFill>
                    <p:spPr>
                      <a:xfrm>
                        <a:off x="1208088" y="481013"/>
                        <a:ext cx="9775825" cy="5894387"/>
                      </a:xfrm>
                      <a:prstGeom prst="rect">
                        <a:avLst/>
                      </a:prstGeom>
                    </p:spPr>
                  </p:pic>
                </p:oleObj>
              </mc:Fallback>
            </mc:AlternateContent>
          </a:graphicData>
        </a:graphic>
      </p:graphicFrame>
    </p:spTree>
    <p:extLst>
      <p:ext uri="{BB962C8B-B14F-4D97-AF65-F5344CB8AC3E}">
        <p14:creationId xmlns:p14="http://schemas.microsoft.com/office/powerpoint/2010/main" val="329784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9D189-9F77-005E-4B32-88F3C5780D60}"/>
              </a:ext>
            </a:extLst>
          </p:cNvPr>
          <p:cNvSpPr>
            <a:spLocks noGrp="1"/>
          </p:cNvSpPr>
          <p:nvPr>
            <p:ph type="title"/>
          </p:nvPr>
        </p:nvSpPr>
        <p:spPr>
          <a:xfrm>
            <a:off x="630936" y="640080"/>
            <a:ext cx="4818888" cy="1481328"/>
          </a:xfrm>
        </p:spPr>
        <p:txBody>
          <a:bodyPr anchor="b">
            <a:normAutofit/>
          </a:bodyPr>
          <a:lstStyle/>
          <a:p>
            <a:r>
              <a:rPr lang="en-GB" sz="5000"/>
              <a:t>Recording and transcription</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C31FC8-F5EB-BCB7-0CFE-814FAC46BF22}"/>
              </a:ext>
            </a:extLst>
          </p:cNvPr>
          <p:cNvSpPr>
            <a:spLocks noGrp="1"/>
          </p:cNvSpPr>
          <p:nvPr>
            <p:ph idx="1"/>
          </p:nvPr>
        </p:nvSpPr>
        <p:spPr>
          <a:xfrm>
            <a:off x="630935" y="2660904"/>
            <a:ext cx="6063779" cy="3892296"/>
          </a:xfrm>
        </p:spPr>
        <p:txBody>
          <a:bodyPr anchor="t">
            <a:noAutofit/>
          </a:bodyPr>
          <a:lstStyle/>
          <a:p>
            <a:pPr marL="0" indent="0">
              <a:buNone/>
            </a:pPr>
            <a:r>
              <a:rPr lang="en-GB" sz="2400" dirty="0"/>
              <a:t>How did you record the interview?</a:t>
            </a:r>
          </a:p>
          <a:p>
            <a:pPr marL="0" indent="0">
              <a:buNone/>
            </a:pPr>
            <a:endParaRPr lang="en-GB" sz="2400" dirty="0"/>
          </a:p>
          <a:p>
            <a:pPr marL="0" indent="0">
              <a:buNone/>
            </a:pPr>
            <a:r>
              <a:rPr lang="en-GB" sz="2400" dirty="0"/>
              <a:t>Where is it stored?</a:t>
            </a:r>
          </a:p>
          <a:p>
            <a:pPr marL="0" indent="0">
              <a:buNone/>
            </a:pPr>
            <a:endParaRPr lang="en-GB" sz="2400" dirty="0"/>
          </a:p>
          <a:p>
            <a:pPr marL="0" indent="0">
              <a:buNone/>
            </a:pPr>
            <a:r>
              <a:rPr lang="en-GB" sz="2400" dirty="0"/>
              <a:t>What format is the file? i.e. .wav; MP3; M4A?</a:t>
            </a:r>
          </a:p>
          <a:p>
            <a:pPr marL="0" indent="0">
              <a:buNone/>
            </a:pPr>
            <a:endParaRPr lang="en-GB" sz="2400" dirty="0"/>
          </a:p>
          <a:p>
            <a:pPr marL="0" indent="0">
              <a:buNone/>
            </a:pPr>
            <a:r>
              <a:rPr lang="en-GB" sz="2400" dirty="0"/>
              <a:t>Have you at least two copies of your audio recordings in two separate locations, one on hard drive?</a:t>
            </a:r>
          </a:p>
        </p:txBody>
      </p:sp>
      <p:pic>
        <p:nvPicPr>
          <p:cNvPr id="5" name="Picture 4" descr="A microphone on a stand&#10;&#10;Description automatically generated">
            <a:extLst>
              <a:ext uri="{FF2B5EF4-FFF2-40B4-BE49-F238E27FC236}">
                <a16:creationId xmlns:a16="http://schemas.microsoft.com/office/drawing/2014/main" id="{8700D818-84B6-272A-E872-48D6D2F2B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67162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572493" y="238539"/>
            <a:ext cx="11047013" cy="1434415"/>
          </a:xfrm>
        </p:spPr>
        <p:txBody>
          <a:bodyPr anchor="b">
            <a:normAutofit/>
          </a:bodyPr>
          <a:lstStyle/>
          <a:p>
            <a:r>
              <a:rPr lang="en-GB" sz="5400" dirty="0"/>
              <a:t>Transcription – guidance notes</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056D7E-B6AA-9247-A77C-0B12C78655CC}"/>
              </a:ext>
            </a:extLst>
          </p:cNvPr>
          <p:cNvSpPr>
            <a:spLocks noGrp="1"/>
          </p:cNvSpPr>
          <p:nvPr>
            <p:ph idx="1"/>
          </p:nvPr>
        </p:nvSpPr>
        <p:spPr>
          <a:xfrm>
            <a:off x="87087" y="1683386"/>
            <a:ext cx="12188952" cy="5087527"/>
          </a:xfrm>
        </p:spPr>
        <p:txBody>
          <a:bodyPr anchor="t">
            <a:noAutofit/>
          </a:bodyPr>
          <a:lstStyle/>
          <a:p>
            <a:pPr marL="0" indent="0">
              <a:buNone/>
            </a:pPr>
            <a:r>
              <a:rPr lang="en-GB" sz="2400" dirty="0"/>
              <a:t>Preserving someone’s words in writing verbatim and verifying the interview with your participant is an integral part of the oral history process.</a:t>
            </a:r>
          </a:p>
          <a:p>
            <a:pPr marL="0" indent="0">
              <a:buNone/>
            </a:pPr>
            <a:endParaRPr lang="en-GB" sz="2400" dirty="0"/>
          </a:p>
          <a:p>
            <a:pPr marL="0" indent="0">
              <a:buNone/>
            </a:pPr>
            <a:r>
              <a:rPr lang="en-GB" sz="2400" dirty="0"/>
              <a:t>Accuracy spelling of people’s names; place names; names of organisations; institutions and more.  </a:t>
            </a:r>
          </a:p>
          <a:p>
            <a:pPr marL="0" indent="0">
              <a:buNone/>
            </a:pPr>
            <a:endParaRPr lang="en-GB" sz="2400" dirty="0"/>
          </a:p>
          <a:p>
            <a:pPr marL="0" indent="0">
              <a:buNone/>
            </a:pPr>
            <a:r>
              <a:rPr lang="en-GB" sz="2400" dirty="0"/>
              <a:t>Check acronyms (give in full) and  colloquialisms (explain as footnote if necessary). </a:t>
            </a:r>
          </a:p>
          <a:p>
            <a:pPr marL="0" indent="0">
              <a:buNone/>
            </a:pPr>
            <a:endParaRPr lang="en-GB" sz="2400" dirty="0"/>
          </a:p>
          <a:p>
            <a:pPr marL="0" indent="0">
              <a:buNone/>
            </a:pPr>
            <a:r>
              <a:rPr lang="en-GB" sz="2400" dirty="0"/>
              <a:t>Add line numbers and timecodes for ease of reference.</a:t>
            </a:r>
          </a:p>
          <a:p>
            <a:pPr marL="0" indent="0">
              <a:buNone/>
            </a:pPr>
            <a:endParaRPr lang="en-GB" sz="2400" dirty="0"/>
          </a:p>
          <a:p>
            <a:pPr marL="0" indent="0">
              <a:buNone/>
            </a:pPr>
            <a:r>
              <a:rPr lang="en-GB" sz="2400" dirty="0"/>
              <a:t>Add ‘approved’ when verified by your respondent as a watermark. See Richard Pierce’s oral history.</a:t>
            </a:r>
          </a:p>
        </p:txBody>
      </p:sp>
    </p:spTree>
    <p:extLst>
      <p:ext uri="{BB962C8B-B14F-4D97-AF65-F5344CB8AC3E}">
        <p14:creationId xmlns:p14="http://schemas.microsoft.com/office/powerpoint/2010/main" val="48595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0" y="50879"/>
            <a:ext cx="8817428" cy="998041"/>
          </a:xfrm>
        </p:spPr>
        <p:txBody>
          <a:bodyPr anchor="b">
            <a:normAutofit/>
          </a:bodyPr>
          <a:lstStyle/>
          <a:p>
            <a:r>
              <a:rPr lang="en-GB" sz="5400" dirty="0"/>
              <a:t>Time coding  – guidance notes</a:t>
            </a:r>
          </a:p>
        </p:txBody>
      </p:sp>
      <p:sp>
        <p:nvSpPr>
          <p:cNvPr id="3" name="Content Placeholder 2">
            <a:extLst>
              <a:ext uri="{FF2B5EF4-FFF2-40B4-BE49-F238E27FC236}">
                <a16:creationId xmlns:a16="http://schemas.microsoft.com/office/drawing/2014/main" id="{D5056D7E-B6AA-9247-A77C-0B12C78655CC}"/>
              </a:ext>
            </a:extLst>
          </p:cNvPr>
          <p:cNvSpPr>
            <a:spLocks noGrp="1"/>
          </p:cNvSpPr>
          <p:nvPr>
            <p:ph idx="1"/>
          </p:nvPr>
        </p:nvSpPr>
        <p:spPr>
          <a:xfrm>
            <a:off x="3048" y="1048920"/>
            <a:ext cx="12188952" cy="4114800"/>
          </a:xfrm>
        </p:spPr>
        <p:txBody>
          <a:bodyPr anchor="t">
            <a:noAutofit/>
          </a:bodyPr>
          <a:lstStyle/>
          <a:p>
            <a:pPr marL="0" indent="0">
              <a:buNone/>
            </a:pPr>
            <a:endParaRPr lang="en-GB" sz="2400" dirty="0"/>
          </a:p>
          <a:p>
            <a:pPr marL="0" indent="0">
              <a:buNone/>
            </a:pPr>
            <a:r>
              <a:rPr lang="en-GB" sz="2400" dirty="0"/>
              <a:t>Using audio editing software such as Audacity or Wave Pad, insert ‘time codes’ (markers) to denote particular segments of the audio recording.</a:t>
            </a:r>
          </a:p>
          <a:p>
            <a:pPr marL="0" indent="0">
              <a:buNone/>
            </a:pPr>
            <a:endParaRPr lang="en-GB" sz="2400" dirty="0"/>
          </a:p>
          <a:p>
            <a:pPr marL="0" indent="0">
              <a:buNone/>
            </a:pPr>
            <a:r>
              <a:rPr lang="en-GB" sz="2400" dirty="0"/>
              <a:t>See </a:t>
            </a:r>
            <a:r>
              <a:rPr lang="en-GB" sz="2400" dirty="0">
                <a:hlinkClick r:id="rId2"/>
              </a:rPr>
              <a:t>Peter Masterson | </a:t>
            </a:r>
            <a:r>
              <a:rPr lang="en-GB" sz="2400" dirty="0" err="1">
                <a:hlinkClick r:id="rId2"/>
              </a:rPr>
              <a:t>achilloralhistories</a:t>
            </a:r>
            <a:endParaRPr lang="en-GB" sz="2400" dirty="0"/>
          </a:p>
          <a:p>
            <a:pPr marL="0" indent="0">
              <a:buNone/>
            </a:pPr>
            <a:endParaRPr lang="en-GB" sz="2400" dirty="0"/>
          </a:p>
        </p:txBody>
      </p:sp>
      <p:sp>
        <p:nvSpPr>
          <p:cNvPr id="7" name="TextBox 6">
            <a:extLst>
              <a:ext uri="{FF2B5EF4-FFF2-40B4-BE49-F238E27FC236}">
                <a16:creationId xmlns:a16="http://schemas.microsoft.com/office/drawing/2014/main" id="{F068A867-33AF-4F12-FE33-D8BC94AACC70}"/>
              </a:ext>
            </a:extLst>
          </p:cNvPr>
          <p:cNvSpPr txBox="1"/>
          <p:nvPr/>
        </p:nvSpPr>
        <p:spPr>
          <a:xfrm>
            <a:off x="5081997" y="4203035"/>
            <a:ext cx="1611085" cy="461665"/>
          </a:xfrm>
          <a:prstGeom prst="rect">
            <a:avLst/>
          </a:prstGeom>
          <a:noFill/>
        </p:spPr>
        <p:txBody>
          <a:bodyPr wrap="square" rtlCol="0">
            <a:spAutoFit/>
          </a:bodyPr>
          <a:lstStyle/>
          <a:p>
            <a:r>
              <a:rPr lang="en-GB" sz="2400" dirty="0">
                <a:solidFill>
                  <a:schemeClr val="bg1"/>
                </a:solidFill>
              </a:rPr>
              <a:t>Time code</a:t>
            </a:r>
          </a:p>
        </p:txBody>
      </p:sp>
    </p:spTree>
    <p:extLst>
      <p:ext uri="{BB962C8B-B14F-4D97-AF65-F5344CB8AC3E}">
        <p14:creationId xmlns:p14="http://schemas.microsoft.com/office/powerpoint/2010/main" val="274104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572493" y="238539"/>
            <a:ext cx="11047013" cy="1434415"/>
          </a:xfrm>
        </p:spPr>
        <p:txBody>
          <a:bodyPr anchor="b">
            <a:normAutofit/>
          </a:bodyPr>
          <a:lstStyle/>
          <a:p>
            <a:r>
              <a:rPr lang="en-GB" sz="5400" dirty="0"/>
              <a:t>Verifying the transcript</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 screen&#10;&#10;Description automatically generated">
            <a:extLst>
              <a:ext uri="{FF2B5EF4-FFF2-40B4-BE49-F238E27FC236}">
                <a16:creationId xmlns:a16="http://schemas.microsoft.com/office/drawing/2014/main" id="{78741A62-9A25-EFC0-AB8F-950F7BFB0A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9114" y="0"/>
            <a:ext cx="4582886" cy="6874330"/>
          </a:xfrm>
          <a:prstGeom prst="rect">
            <a:avLst/>
          </a:prstGeom>
        </p:spPr>
      </p:pic>
      <p:sp>
        <p:nvSpPr>
          <p:cNvPr id="6" name="TextBox 5">
            <a:extLst>
              <a:ext uri="{FF2B5EF4-FFF2-40B4-BE49-F238E27FC236}">
                <a16:creationId xmlns:a16="http://schemas.microsoft.com/office/drawing/2014/main" id="{FA2E94A7-EB4E-B6B9-680A-32EFD793E10C}"/>
              </a:ext>
            </a:extLst>
          </p:cNvPr>
          <p:cNvSpPr txBox="1"/>
          <p:nvPr/>
        </p:nvSpPr>
        <p:spPr>
          <a:xfrm>
            <a:off x="718457" y="5268686"/>
            <a:ext cx="4299857" cy="646331"/>
          </a:xfrm>
          <a:prstGeom prst="rect">
            <a:avLst/>
          </a:prstGeom>
          <a:noFill/>
        </p:spPr>
        <p:txBody>
          <a:bodyPr wrap="square" rtlCol="0">
            <a:spAutoFit/>
          </a:bodyPr>
          <a:lstStyle/>
          <a:p>
            <a:endParaRPr lang="en-GB" dirty="0"/>
          </a:p>
          <a:p>
            <a:r>
              <a:rPr lang="en-GB" dirty="0">
                <a:hlinkClick r:id="rId3" action="ppaction://hlinkfile"/>
              </a:rPr>
              <a:t>Verifying transcripts – The 5 step process</a:t>
            </a:r>
            <a:endParaRPr lang="en-GB" dirty="0"/>
          </a:p>
        </p:txBody>
      </p:sp>
      <p:pic>
        <p:nvPicPr>
          <p:cNvPr id="9" name="Picture 8" descr="A stamp on a paper&#10;&#10;Description automatically generated">
            <a:extLst>
              <a:ext uri="{FF2B5EF4-FFF2-40B4-BE49-F238E27FC236}">
                <a16:creationId xmlns:a16="http://schemas.microsoft.com/office/drawing/2014/main" id="{5FC028B8-A60B-7A21-BC31-245D955B6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84" y="2304288"/>
            <a:ext cx="4323640" cy="2623538"/>
          </a:xfrm>
          <a:prstGeom prst="rect">
            <a:avLst/>
          </a:prstGeom>
        </p:spPr>
      </p:pic>
    </p:spTree>
    <p:extLst>
      <p:ext uri="{BB962C8B-B14F-4D97-AF65-F5344CB8AC3E}">
        <p14:creationId xmlns:p14="http://schemas.microsoft.com/office/powerpoint/2010/main" val="1236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C758-8566-328E-3275-84657954ED8E}"/>
              </a:ext>
            </a:extLst>
          </p:cNvPr>
          <p:cNvSpPr>
            <a:spLocks noGrp="1"/>
          </p:cNvSpPr>
          <p:nvPr>
            <p:ph type="title"/>
          </p:nvPr>
        </p:nvSpPr>
        <p:spPr>
          <a:xfrm>
            <a:off x="0" y="1"/>
            <a:ext cx="2873829" cy="1690688"/>
          </a:xfrm>
        </p:spPr>
        <p:txBody>
          <a:bodyPr/>
          <a:lstStyle/>
          <a:p>
            <a:r>
              <a:rPr lang="en-GB" dirty="0"/>
              <a:t>Timecoding</a:t>
            </a:r>
          </a:p>
        </p:txBody>
      </p:sp>
      <p:pic>
        <p:nvPicPr>
          <p:cNvPr id="5" name="Content Placeholder 4" descr="A screenshot of a computer">
            <a:extLst>
              <a:ext uri="{FF2B5EF4-FFF2-40B4-BE49-F238E27FC236}">
                <a16:creationId xmlns:a16="http://schemas.microsoft.com/office/drawing/2014/main" id="{A29B3B1B-E638-8FBF-89ED-C46FEA8A96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7338"/>
            <a:ext cx="10326092" cy="5228401"/>
          </a:xfrm>
          <a:prstGeom prst="rect">
            <a:avLst/>
          </a:prstGeom>
        </p:spPr>
      </p:pic>
      <p:sp>
        <p:nvSpPr>
          <p:cNvPr id="6" name="Arrow: Left 5">
            <a:extLst>
              <a:ext uri="{FF2B5EF4-FFF2-40B4-BE49-F238E27FC236}">
                <a16:creationId xmlns:a16="http://schemas.microsoft.com/office/drawing/2014/main" id="{199C0FF5-7380-280A-D3FA-6B27050F45DE}"/>
              </a:ext>
            </a:extLst>
          </p:cNvPr>
          <p:cNvSpPr/>
          <p:nvPr/>
        </p:nvSpPr>
        <p:spPr>
          <a:xfrm rot="16200000">
            <a:off x="3792753" y="5100720"/>
            <a:ext cx="2123247" cy="327878"/>
          </a:xfrm>
          <a:prstGeom prst="lef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3666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863E-D91A-393F-FFC7-C26D1C2CDCC7}"/>
              </a:ext>
            </a:extLst>
          </p:cNvPr>
          <p:cNvSpPr>
            <a:spLocks noGrp="1"/>
          </p:cNvSpPr>
          <p:nvPr>
            <p:ph type="title"/>
          </p:nvPr>
        </p:nvSpPr>
        <p:spPr/>
        <p:txBody>
          <a:bodyPr/>
          <a:lstStyle/>
          <a:p>
            <a:r>
              <a:rPr lang="en-GB"/>
              <a:t>Checking for sensitivities (1)</a:t>
            </a:r>
            <a:endParaRPr lang="en-GB" dirty="0"/>
          </a:p>
        </p:txBody>
      </p:sp>
      <p:sp>
        <p:nvSpPr>
          <p:cNvPr id="3" name="Content Placeholder 2">
            <a:extLst>
              <a:ext uri="{FF2B5EF4-FFF2-40B4-BE49-F238E27FC236}">
                <a16:creationId xmlns:a16="http://schemas.microsoft.com/office/drawing/2014/main" id="{3EA3DAD4-BBF9-43B2-930C-2847995256C9}"/>
              </a:ext>
            </a:extLst>
          </p:cNvPr>
          <p:cNvSpPr>
            <a:spLocks noGrp="1"/>
          </p:cNvSpPr>
          <p:nvPr>
            <p:ph idx="1"/>
          </p:nvPr>
        </p:nvSpPr>
        <p:spPr>
          <a:xfrm>
            <a:off x="838199" y="1825625"/>
            <a:ext cx="10958431" cy="4351338"/>
          </a:xfrm>
        </p:spPr>
        <p:txBody>
          <a:bodyPr>
            <a:normAutofit fontScale="92500" lnSpcReduction="20000"/>
          </a:bodyPr>
          <a:lstStyle/>
          <a:p>
            <a:pPr marL="0" indent="0">
              <a:buNone/>
            </a:pPr>
            <a:r>
              <a:rPr lang="en-GB"/>
              <a:t>The guidance on reviewing for sensitivities has supported oral historians for decades so should be viewed positively to protect all concerned rather than as a burden.</a:t>
            </a:r>
          </a:p>
          <a:p>
            <a:pPr marL="0" indent="0">
              <a:buNone/>
            </a:pPr>
            <a:endParaRPr lang="en-GB"/>
          </a:p>
          <a:p>
            <a:pPr marL="0" indent="0">
              <a:buNone/>
            </a:pPr>
            <a:r>
              <a:rPr lang="en-GB"/>
              <a:t>As oral historians, we record faithful accounts of the past including the recording of sensitive and/or controversial materials with the principles of informed consent in mind.</a:t>
            </a:r>
          </a:p>
          <a:p>
            <a:pPr marL="0" indent="0">
              <a:buNone/>
            </a:pPr>
            <a:endParaRPr lang="en-GB"/>
          </a:p>
          <a:p>
            <a:pPr marL="0" indent="0">
              <a:buNone/>
            </a:pPr>
            <a:r>
              <a:rPr lang="en-GB"/>
              <a:t>As oral historians, we need to be vigilant of any content which could be damaging to the participant. “It will be of no benefit to the oral history program to have a narrator’s reputation damaged through something he said in an oral history interview” (Duke University, 2024, p 1).</a:t>
            </a:r>
            <a:endParaRPr lang="en-GB" dirty="0"/>
          </a:p>
        </p:txBody>
      </p:sp>
      <p:pic>
        <p:nvPicPr>
          <p:cNvPr id="5" name="Picture 4" descr="A red button with white text&#10;&#10;Description automatically generated">
            <a:extLst>
              <a:ext uri="{FF2B5EF4-FFF2-40B4-BE49-F238E27FC236}">
                <a16:creationId xmlns:a16="http://schemas.microsoft.com/office/drawing/2014/main" id="{3B07090E-66CB-6F65-621F-74A874F6B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138683"/>
            <a:ext cx="2195431" cy="1646573"/>
          </a:xfrm>
          <a:prstGeom prst="rect">
            <a:avLst/>
          </a:prstGeom>
        </p:spPr>
      </p:pic>
      <p:pic>
        <p:nvPicPr>
          <p:cNvPr id="6" name="Picture 5" descr="A chalkboard with white text&#10;&#10;Description automatically generated">
            <a:extLst>
              <a:ext uri="{FF2B5EF4-FFF2-40B4-BE49-F238E27FC236}">
                <a16:creationId xmlns:a16="http://schemas.microsoft.com/office/drawing/2014/main" id="{A72213EF-22DF-C2D0-5E9F-DD48E11E8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114" y="211365"/>
            <a:ext cx="2111829" cy="1457240"/>
          </a:xfrm>
          <a:prstGeom prst="rect">
            <a:avLst/>
          </a:prstGeom>
        </p:spPr>
      </p:pic>
      <p:pic>
        <p:nvPicPr>
          <p:cNvPr id="8" name="Picture 7" descr="A heart and hands holding it&#10;&#10;Description automatically generated">
            <a:extLst>
              <a:ext uri="{FF2B5EF4-FFF2-40B4-BE49-F238E27FC236}">
                <a16:creationId xmlns:a16="http://schemas.microsoft.com/office/drawing/2014/main" id="{F03D4FDA-9A9F-3AF0-ED4A-2A355C1F6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85256"/>
            <a:ext cx="838199" cy="760062"/>
          </a:xfrm>
          <a:prstGeom prst="rect">
            <a:avLst/>
          </a:prstGeom>
        </p:spPr>
      </p:pic>
      <p:pic>
        <p:nvPicPr>
          <p:cNvPr id="9" name="Picture 8" descr="A heart and hands holding it&#10;&#10;Description automatically generated">
            <a:extLst>
              <a:ext uri="{FF2B5EF4-FFF2-40B4-BE49-F238E27FC236}">
                <a16:creationId xmlns:a16="http://schemas.microsoft.com/office/drawing/2014/main" id="{2A67FA77-B3DE-E5BE-8B77-7A87DE4DA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21047"/>
            <a:ext cx="838199" cy="760062"/>
          </a:xfrm>
          <a:prstGeom prst="rect">
            <a:avLst/>
          </a:prstGeom>
        </p:spPr>
      </p:pic>
      <p:pic>
        <p:nvPicPr>
          <p:cNvPr id="10" name="Picture 9" descr="A heart and hands holding it&#10;&#10;Description automatically generated">
            <a:extLst>
              <a:ext uri="{FF2B5EF4-FFF2-40B4-BE49-F238E27FC236}">
                <a16:creationId xmlns:a16="http://schemas.microsoft.com/office/drawing/2014/main" id="{313D666B-D88B-3062-9CB0-CA5D8E0D4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4656838"/>
            <a:ext cx="838199" cy="760062"/>
          </a:xfrm>
          <a:prstGeom prst="rect">
            <a:avLst/>
          </a:prstGeom>
        </p:spPr>
      </p:pic>
    </p:spTree>
    <p:extLst>
      <p:ext uri="{BB962C8B-B14F-4D97-AF65-F5344CB8AC3E}">
        <p14:creationId xmlns:p14="http://schemas.microsoft.com/office/powerpoint/2010/main" val="2040479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B5B6-E424-8CE7-FB82-82B4C6E8CDEF}"/>
              </a:ext>
            </a:extLst>
          </p:cNvPr>
          <p:cNvSpPr>
            <a:spLocks noGrp="1"/>
          </p:cNvSpPr>
          <p:nvPr>
            <p:ph type="title"/>
          </p:nvPr>
        </p:nvSpPr>
        <p:spPr/>
        <p:txBody>
          <a:bodyPr/>
          <a:lstStyle/>
          <a:p>
            <a:r>
              <a:rPr lang="en-GB" dirty="0"/>
              <a:t>Checking for sensitivities (2)</a:t>
            </a:r>
          </a:p>
        </p:txBody>
      </p:sp>
      <p:sp>
        <p:nvSpPr>
          <p:cNvPr id="3" name="Content Placeholder 2">
            <a:extLst>
              <a:ext uri="{FF2B5EF4-FFF2-40B4-BE49-F238E27FC236}">
                <a16:creationId xmlns:a16="http://schemas.microsoft.com/office/drawing/2014/main" id="{FA532335-4C2D-4D65-914C-10587F77F74F}"/>
              </a:ext>
            </a:extLst>
          </p:cNvPr>
          <p:cNvSpPr>
            <a:spLocks noGrp="1"/>
          </p:cNvSpPr>
          <p:nvPr>
            <p:ph idx="1"/>
          </p:nvPr>
        </p:nvSpPr>
        <p:spPr>
          <a:xfrm>
            <a:off x="685800" y="1825625"/>
            <a:ext cx="10668000" cy="4351338"/>
          </a:xfrm>
        </p:spPr>
        <p:txBody>
          <a:bodyPr/>
          <a:lstStyle/>
          <a:p>
            <a:pPr marL="0" indent="0" algn="just">
              <a:buNone/>
            </a:pPr>
            <a:r>
              <a:rPr lang="en-GB" dirty="0"/>
              <a:t>Defamation “is any intentionally false written or spoken communication that harms a person’s reputation or wrongly induces disparaging feelings against that person” (Duke University Libraries, 2024).</a:t>
            </a:r>
          </a:p>
          <a:p>
            <a:pPr algn="just"/>
            <a:endParaRPr lang="en-GB" dirty="0"/>
          </a:p>
          <a:p>
            <a:pPr marL="0" indent="0" algn="just">
              <a:buNone/>
            </a:pPr>
            <a:r>
              <a:rPr lang="en-GB" dirty="0"/>
              <a:t>Generally, words held to be defamatory relate to “accusations of criminal, unethical, or immoral behaviour, professional incompetence, financial irresponsibility or association with despicable people” (Sommer, 2018, p 4).</a:t>
            </a:r>
          </a:p>
          <a:p>
            <a:pPr algn="just"/>
            <a:endParaRPr lang="en-GB" dirty="0"/>
          </a:p>
          <a:p>
            <a:pPr algn="just"/>
            <a:endParaRPr lang="en-GB" dirty="0"/>
          </a:p>
        </p:txBody>
      </p:sp>
      <p:pic>
        <p:nvPicPr>
          <p:cNvPr id="6" name="Picture 5" descr="A white cartoon character standing on a blue puzzle piece&#10;&#10;Description automatically generated">
            <a:extLst>
              <a:ext uri="{FF2B5EF4-FFF2-40B4-BE49-F238E27FC236}">
                <a16:creationId xmlns:a16="http://schemas.microsoft.com/office/drawing/2014/main" id="{E7DCE150-F0EE-15C8-8B1A-26F62C199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624" y="163434"/>
            <a:ext cx="1460575" cy="1527254"/>
          </a:xfrm>
          <a:prstGeom prst="rect">
            <a:avLst/>
          </a:prstGeom>
        </p:spPr>
      </p:pic>
      <p:pic>
        <p:nvPicPr>
          <p:cNvPr id="7" name="Picture 6" descr="A heart and hands holding it&#10;&#10;Description automatically generated">
            <a:extLst>
              <a:ext uri="{FF2B5EF4-FFF2-40B4-BE49-F238E27FC236}">
                <a16:creationId xmlns:a16="http://schemas.microsoft.com/office/drawing/2014/main" id="{DF643114-2A4E-0DA4-BF34-0EDB7535C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825624"/>
            <a:ext cx="793680" cy="719693"/>
          </a:xfrm>
          <a:prstGeom prst="rect">
            <a:avLst/>
          </a:prstGeom>
        </p:spPr>
      </p:pic>
      <p:pic>
        <p:nvPicPr>
          <p:cNvPr id="8" name="Picture 7" descr="A heart and hands holding it&#10;&#10;Description automatically generated">
            <a:extLst>
              <a:ext uri="{FF2B5EF4-FFF2-40B4-BE49-F238E27FC236}">
                <a16:creationId xmlns:a16="http://schemas.microsoft.com/office/drawing/2014/main" id="{58016764-2782-FA27-B5E9-BD4E5DBBF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92989"/>
            <a:ext cx="793680" cy="719693"/>
          </a:xfrm>
          <a:prstGeom prst="rect">
            <a:avLst/>
          </a:prstGeom>
        </p:spPr>
      </p:pic>
    </p:spTree>
    <p:extLst>
      <p:ext uri="{BB962C8B-B14F-4D97-AF65-F5344CB8AC3E}">
        <p14:creationId xmlns:p14="http://schemas.microsoft.com/office/powerpoint/2010/main" val="971603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C94D-DF85-71B2-F35F-3E2525B675C9}"/>
              </a:ext>
            </a:extLst>
          </p:cNvPr>
          <p:cNvSpPr>
            <a:spLocks noGrp="1"/>
          </p:cNvSpPr>
          <p:nvPr>
            <p:ph type="title"/>
          </p:nvPr>
        </p:nvSpPr>
        <p:spPr/>
        <p:txBody>
          <a:bodyPr/>
          <a:lstStyle/>
          <a:p>
            <a:r>
              <a:rPr lang="en-GB" dirty="0"/>
              <a:t>Checking for sensitivities (3)</a:t>
            </a:r>
          </a:p>
        </p:txBody>
      </p:sp>
      <p:sp>
        <p:nvSpPr>
          <p:cNvPr id="3" name="Content Placeholder 2">
            <a:extLst>
              <a:ext uri="{FF2B5EF4-FFF2-40B4-BE49-F238E27FC236}">
                <a16:creationId xmlns:a16="http://schemas.microsoft.com/office/drawing/2014/main" id="{5BE3C94F-893A-0039-7640-FB32F57F340D}"/>
              </a:ext>
            </a:extLst>
          </p:cNvPr>
          <p:cNvSpPr>
            <a:spLocks noGrp="1"/>
          </p:cNvSpPr>
          <p:nvPr>
            <p:ph idx="1"/>
          </p:nvPr>
        </p:nvSpPr>
        <p:spPr/>
        <p:txBody>
          <a:bodyPr>
            <a:normAutofit/>
          </a:bodyPr>
          <a:lstStyle/>
          <a:p>
            <a:pPr marL="0" indent="0" algn="just">
              <a:buNone/>
            </a:pPr>
            <a:r>
              <a:rPr lang="en-GB" dirty="0"/>
              <a:t>Includes confidential or sensitive information about anyone such as: discussions of personal tragedies, medical conditions, sexual abuse or violence, criminal allegations and defamation against named or identifiable third parties.</a:t>
            </a:r>
          </a:p>
          <a:p>
            <a:pPr marL="0" indent="0" algn="just">
              <a:buNone/>
            </a:pPr>
            <a:endParaRPr lang="en-GB" dirty="0"/>
          </a:p>
          <a:p>
            <a:pPr marL="0" indent="0" algn="just">
              <a:buNone/>
            </a:pPr>
            <a:r>
              <a:rPr lang="en-GB" dirty="0"/>
              <a:t>The fact that an allegation is in the public domain does not provide us as oral historians licence to repeat it (Digital Repository Of Ireland, 2022).</a:t>
            </a:r>
          </a:p>
        </p:txBody>
      </p:sp>
      <p:pic>
        <p:nvPicPr>
          <p:cNvPr id="4" name="Picture 3" descr="A white cartoon character standing on a blue puzzle piece&#10;&#10;Description automatically generated">
            <a:extLst>
              <a:ext uri="{FF2B5EF4-FFF2-40B4-BE49-F238E27FC236}">
                <a16:creationId xmlns:a16="http://schemas.microsoft.com/office/drawing/2014/main" id="{233A82E0-0E7F-BBB0-1F90-ADBAB4C63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824" y="163434"/>
            <a:ext cx="1460575" cy="1527254"/>
          </a:xfrm>
          <a:prstGeom prst="rect">
            <a:avLst/>
          </a:prstGeom>
        </p:spPr>
      </p:pic>
    </p:spTree>
    <p:extLst>
      <p:ext uri="{BB962C8B-B14F-4D97-AF65-F5344CB8AC3E}">
        <p14:creationId xmlns:p14="http://schemas.microsoft.com/office/powerpoint/2010/main" val="170891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0834-7A9B-9235-8CC3-1E8F8B376CBB}"/>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Overview</a:t>
            </a:r>
          </a:p>
        </p:txBody>
      </p:sp>
      <p:sp>
        <p:nvSpPr>
          <p:cNvPr id="3" name="Content Placeholder 2">
            <a:extLst>
              <a:ext uri="{FF2B5EF4-FFF2-40B4-BE49-F238E27FC236}">
                <a16:creationId xmlns:a16="http://schemas.microsoft.com/office/drawing/2014/main" id="{350FA479-2DB6-481B-0723-1FCC12E9D6B6}"/>
              </a:ext>
            </a:extLst>
          </p:cNvPr>
          <p:cNvSpPr>
            <a:spLocks noGrp="1"/>
          </p:cNvSpPr>
          <p:nvPr>
            <p:ph idx="1"/>
          </p:nvPr>
        </p:nvSpPr>
        <p:spPr>
          <a:xfrm>
            <a:off x="838199" y="1825625"/>
            <a:ext cx="11103429" cy="4351338"/>
          </a:xfrm>
        </p:spPr>
        <p:txBody>
          <a:bodyPr>
            <a:normAutofit/>
          </a:bodyPr>
          <a:lstStyle/>
          <a:p>
            <a:r>
              <a:rPr lang="en-GB" dirty="0"/>
              <a:t>Feedback last week’s tasks: review and reflection after your first oral history interview: three things that went well, three things you do differently next time.</a:t>
            </a:r>
          </a:p>
          <a:p>
            <a:r>
              <a:rPr lang="en-GB" dirty="0"/>
              <a:t>Transcription including verification, timecoding and cataloguing.</a:t>
            </a:r>
          </a:p>
          <a:p>
            <a:r>
              <a:rPr lang="en-GB" dirty="0"/>
              <a:t>Reviewing for sensitivities: third party references, defamation and risk.</a:t>
            </a:r>
          </a:p>
          <a:p>
            <a:r>
              <a:rPr lang="en-GB" dirty="0"/>
              <a:t>Using sound editing software: Audacity.</a:t>
            </a:r>
          </a:p>
          <a:p>
            <a:r>
              <a:rPr lang="en-GB" dirty="0"/>
              <a:t>Managing your archive and/or placing your recordings in a public archive.</a:t>
            </a:r>
          </a:p>
          <a:p>
            <a:r>
              <a:rPr lang="en-GB" dirty="0"/>
              <a:t>The assignment.</a:t>
            </a:r>
          </a:p>
          <a:p>
            <a:r>
              <a:rPr lang="en-GB" dirty="0"/>
              <a:t>Celebrating your success: next week and beyond. </a:t>
            </a:r>
          </a:p>
          <a:p>
            <a:endParaRPr lang="en-GB" dirty="0"/>
          </a:p>
          <a:p>
            <a:endParaRPr lang="en-GB" dirty="0"/>
          </a:p>
          <a:p>
            <a:endParaRPr lang="en-GB" dirty="0"/>
          </a:p>
        </p:txBody>
      </p:sp>
      <p:pic>
        <p:nvPicPr>
          <p:cNvPr id="4" name="Picture 3" descr="Shape, arrow&#10;&#10;Description automatically generated">
            <a:extLst>
              <a:ext uri="{FF2B5EF4-FFF2-40B4-BE49-F238E27FC236}">
                <a16:creationId xmlns:a16="http://schemas.microsoft.com/office/drawing/2014/main" id="{D42D190B-EA5C-ADFA-646D-E15C0466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744" y="1979543"/>
            <a:ext cx="264160" cy="301897"/>
          </a:xfrm>
          <a:prstGeom prst="rect">
            <a:avLst/>
          </a:prstGeom>
        </p:spPr>
      </p:pic>
      <p:pic>
        <p:nvPicPr>
          <p:cNvPr id="5" name="Picture 4" descr="Shape, arrow&#10;&#10;Description automatically generated">
            <a:extLst>
              <a:ext uri="{FF2B5EF4-FFF2-40B4-BE49-F238E27FC236}">
                <a16:creationId xmlns:a16="http://schemas.microsoft.com/office/drawing/2014/main" id="{0A79DC68-2B45-3C63-F19A-9BEE4C55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2821565"/>
            <a:ext cx="264160" cy="301897"/>
          </a:xfrm>
          <a:prstGeom prst="rect">
            <a:avLst/>
          </a:prstGeom>
        </p:spPr>
      </p:pic>
      <p:pic>
        <p:nvPicPr>
          <p:cNvPr id="6" name="Picture 5" descr="Shape, arrow&#10;&#10;Description automatically generated">
            <a:extLst>
              <a:ext uri="{FF2B5EF4-FFF2-40B4-BE49-F238E27FC236}">
                <a16:creationId xmlns:a16="http://schemas.microsoft.com/office/drawing/2014/main" id="{7BB52020-6EB7-8C45-45EC-B43E4BDDC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310881"/>
            <a:ext cx="264160" cy="301897"/>
          </a:xfrm>
          <a:prstGeom prst="rect">
            <a:avLst/>
          </a:prstGeom>
        </p:spPr>
      </p:pic>
      <p:pic>
        <p:nvPicPr>
          <p:cNvPr id="7" name="Picture 6" descr="Shape, arrow&#10;&#10;Description automatically generated">
            <a:extLst>
              <a:ext uri="{FF2B5EF4-FFF2-40B4-BE49-F238E27FC236}">
                <a16:creationId xmlns:a16="http://schemas.microsoft.com/office/drawing/2014/main" id="{32519434-B739-49BA-CABD-ACCAA444F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747715"/>
            <a:ext cx="264160" cy="301897"/>
          </a:xfrm>
          <a:prstGeom prst="rect">
            <a:avLst/>
          </a:prstGeom>
        </p:spPr>
      </p:pic>
      <p:pic>
        <p:nvPicPr>
          <p:cNvPr id="8" name="Picture 7" descr="Shape, arrow&#10;&#10;Description automatically generated">
            <a:extLst>
              <a:ext uri="{FF2B5EF4-FFF2-40B4-BE49-F238E27FC236}">
                <a16:creationId xmlns:a16="http://schemas.microsoft.com/office/drawing/2014/main" id="{79AE0C80-B9D9-441F-9C40-B1DC261B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285468"/>
            <a:ext cx="264160" cy="301897"/>
          </a:xfrm>
          <a:prstGeom prst="rect">
            <a:avLst/>
          </a:prstGeom>
        </p:spPr>
      </p:pic>
      <p:pic>
        <p:nvPicPr>
          <p:cNvPr id="9" name="Picture 8" descr="Shape, arrow&#10;&#10;Description automatically generated">
            <a:extLst>
              <a:ext uri="{FF2B5EF4-FFF2-40B4-BE49-F238E27FC236}">
                <a16:creationId xmlns:a16="http://schemas.microsoft.com/office/drawing/2014/main" id="{6173F7E2-80E8-CE25-6669-5CC47F52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929318"/>
            <a:ext cx="264160" cy="301897"/>
          </a:xfrm>
          <a:prstGeom prst="rect">
            <a:avLst/>
          </a:prstGeom>
        </p:spPr>
      </p:pic>
      <p:pic>
        <p:nvPicPr>
          <p:cNvPr id="10" name="Picture 9" descr="Shape, arrow&#10;&#10;Description automatically generated">
            <a:extLst>
              <a:ext uri="{FF2B5EF4-FFF2-40B4-BE49-F238E27FC236}">
                <a16:creationId xmlns:a16="http://schemas.microsoft.com/office/drawing/2014/main" id="{CBD85213-BCBD-F0E6-028A-DAA68296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08" y="5553140"/>
            <a:ext cx="264160" cy="301897"/>
          </a:xfrm>
          <a:prstGeom prst="rect">
            <a:avLst/>
          </a:prstGeom>
        </p:spPr>
      </p:pic>
    </p:spTree>
    <p:extLst>
      <p:ext uri="{BB962C8B-B14F-4D97-AF65-F5344CB8AC3E}">
        <p14:creationId xmlns:p14="http://schemas.microsoft.com/office/powerpoint/2010/main" val="30477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45EB6-B18C-277B-D469-8B957CDA73D0}"/>
              </a:ext>
            </a:extLst>
          </p:cNvPr>
          <p:cNvSpPr>
            <a:spLocks noGrp="1"/>
          </p:cNvSpPr>
          <p:nvPr>
            <p:ph type="title"/>
          </p:nvPr>
        </p:nvSpPr>
        <p:spPr>
          <a:xfrm>
            <a:off x="630936" y="640080"/>
            <a:ext cx="4818888" cy="1481328"/>
          </a:xfrm>
        </p:spPr>
        <p:txBody>
          <a:bodyPr anchor="b">
            <a:normAutofit/>
          </a:bodyPr>
          <a:lstStyle/>
          <a:p>
            <a:r>
              <a:rPr lang="en-GB" sz="3400"/>
              <a:t>What are we looking for in our oral histories? </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F0B67C-9983-748E-53A5-6F347B549C99}"/>
              </a:ext>
            </a:extLst>
          </p:cNvPr>
          <p:cNvSpPr>
            <a:spLocks noGrp="1"/>
          </p:cNvSpPr>
          <p:nvPr>
            <p:ph idx="1"/>
          </p:nvPr>
        </p:nvSpPr>
        <p:spPr>
          <a:xfrm>
            <a:off x="643278" y="2667428"/>
            <a:ext cx="11548722" cy="4030770"/>
          </a:xfrm>
        </p:spPr>
        <p:txBody>
          <a:bodyPr anchor="t">
            <a:noAutofit/>
          </a:bodyPr>
          <a:lstStyle/>
          <a:p>
            <a:pPr marL="0" indent="0">
              <a:buNone/>
            </a:pPr>
            <a:r>
              <a:rPr lang="en-GB" sz="2400" dirty="0"/>
              <a:t>Libel (avoid possibility of being sued).</a:t>
            </a:r>
          </a:p>
          <a:p>
            <a:pPr marL="0" indent="0">
              <a:buNone/>
            </a:pPr>
            <a:endParaRPr lang="en-GB" sz="2400" dirty="0"/>
          </a:p>
          <a:p>
            <a:pPr marL="0" indent="0">
              <a:buNone/>
            </a:pPr>
            <a:r>
              <a:rPr lang="en-GB" sz="2400" dirty="0"/>
              <a:t>Criminal activity (have a duty to pass on information relating to active criminal investigations to the police in the event of a </a:t>
            </a:r>
            <a:r>
              <a:rPr lang="en-GB" sz="2400" dirty="0" err="1"/>
              <a:t>subpeano</a:t>
            </a:r>
            <a:r>
              <a:rPr lang="en-GB" sz="2400" dirty="0"/>
              <a:t>/summons).</a:t>
            </a:r>
          </a:p>
          <a:p>
            <a:pPr marL="0" indent="0">
              <a:buNone/>
            </a:pPr>
            <a:endParaRPr lang="en-GB" sz="2400" dirty="0"/>
          </a:p>
          <a:p>
            <a:pPr marL="0" indent="0">
              <a:buNone/>
            </a:pPr>
            <a:r>
              <a:rPr lang="en-GB" sz="2400" dirty="0"/>
              <a:t>Safeguarding issues (institutions have a duty of care to children, young people and vulnerable adults).</a:t>
            </a:r>
          </a:p>
          <a:p>
            <a:pPr marL="0" indent="0">
              <a:buNone/>
            </a:pPr>
            <a:endParaRPr lang="en-GB" sz="2400" dirty="0"/>
          </a:p>
          <a:p>
            <a:pPr marL="0" indent="0">
              <a:buNone/>
            </a:pPr>
            <a:r>
              <a:rPr lang="en-GB" sz="2400" dirty="0"/>
              <a:t>Sensitive personal information likely to cause substantial damage or distress to living third parties.</a:t>
            </a:r>
          </a:p>
        </p:txBody>
      </p:sp>
      <p:pic>
        <p:nvPicPr>
          <p:cNvPr id="5" name="Picture 4" descr="A yellow smiley face with a magnifying glass&#10;&#10;Description automatically generated">
            <a:extLst>
              <a:ext uri="{FF2B5EF4-FFF2-40B4-BE49-F238E27FC236}">
                <a16:creationId xmlns:a16="http://schemas.microsoft.com/office/drawing/2014/main" id="{86B81756-1C32-A7C7-D218-4AAF7A673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543" y="511124"/>
            <a:ext cx="4011730" cy="2156304"/>
          </a:xfrm>
          <a:prstGeom prst="rect">
            <a:avLst/>
          </a:prstGeom>
        </p:spPr>
      </p:pic>
    </p:spTree>
    <p:extLst>
      <p:ext uri="{BB962C8B-B14F-4D97-AF65-F5344CB8AC3E}">
        <p14:creationId xmlns:p14="http://schemas.microsoft.com/office/powerpoint/2010/main" val="367431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79EB-A887-E5B3-067A-3F82ABEDE1B4}"/>
              </a:ext>
            </a:extLst>
          </p:cNvPr>
          <p:cNvSpPr>
            <a:spLocks noGrp="1"/>
          </p:cNvSpPr>
          <p:nvPr>
            <p:ph type="title"/>
          </p:nvPr>
        </p:nvSpPr>
        <p:spPr>
          <a:xfrm>
            <a:off x="0" y="0"/>
            <a:ext cx="6727371" cy="1124746"/>
          </a:xfrm>
        </p:spPr>
        <p:txBody>
          <a:bodyPr/>
          <a:lstStyle/>
          <a:p>
            <a:r>
              <a:rPr lang="en-GB" dirty="0"/>
              <a:t>The ‘six questions’: red flags </a:t>
            </a:r>
          </a:p>
        </p:txBody>
      </p:sp>
      <p:graphicFrame>
        <p:nvGraphicFramePr>
          <p:cNvPr id="10" name="Content Placeholder 9">
            <a:extLst>
              <a:ext uri="{FF2B5EF4-FFF2-40B4-BE49-F238E27FC236}">
                <a16:creationId xmlns:a16="http://schemas.microsoft.com/office/drawing/2014/main" id="{C9ACA0B0-7A8A-A923-BA36-94B2AA60409F}"/>
              </a:ext>
            </a:extLst>
          </p:cNvPr>
          <p:cNvGraphicFramePr>
            <a:graphicFrameLocks noGrp="1"/>
          </p:cNvGraphicFramePr>
          <p:nvPr>
            <p:ph idx="1"/>
            <p:extLst>
              <p:ext uri="{D42A27DB-BD31-4B8C-83A1-F6EECF244321}">
                <p14:modId xmlns:p14="http://schemas.microsoft.com/office/powerpoint/2010/main" val="1008623958"/>
              </p:ext>
            </p:extLst>
          </p:nvPr>
        </p:nvGraphicFramePr>
        <p:xfrm>
          <a:off x="-52420" y="845068"/>
          <a:ext cx="11558620" cy="577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A red flag on a pole&#10;&#10;Description automatically generated">
            <a:extLst>
              <a:ext uri="{FF2B5EF4-FFF2-40B4-BE49-F238E27FC236}">
                <a16:creationId xmlns:a16="http://schemas.microsoft.com/office/drawing/2014/main" id="{DFDDB43D-3A05-FBE4-4E3A-680BC85F8D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3152" y="-185057"/>
            <a:ext cx="1215182" cy="1215182"/>
          </a:xfrm>
          <a:prstGeom prst="rect">
            <a:avLst/>
          </a:prstGeom>
        </p:spPr>
      </p:pic>
    </p:spTree>
    <p:extLst>
      <p:ext uri="{BB962C8B-B14F-4D97-AF65-F5344CB8AC3E}">
        <p14:creationId xmlns:p14="http://schemas.microsoft.com/office/powerpoint/2010/main" val="163634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0633-F1D2-F95F-2480-34C15BAA7EDD}"/>
              </a:ext>
            </a:extLst>
          </p:cNvPr>
          <p:cNvSpPr>
            <a:spLocks noGrp="1"/>
          </p:cNvSpPr>
          <p:nvPr>
            <p:ph type="title"/>
          </p:nvPr>
        </p:nvSpPr>
        <p:spPr/>
        <p:txBody>
          <a:bodyPr/>
          <a:lstStyle/>
          <a:p>
            <a:r>
              <a:rPr lang="en-GB" dirty="0"/>
              <a:t>Beware references to third parties</a:t>
            </a:r>
          </a:p>
        </p:txBody>
      </p:sp>
      <p:sp>
        <p:nvSpPr>
          <p:cNvPr id="3" name="Content Placeholder 2">
            <a:extLst>
              <a:ext uri="{FF2B5EF4-FFF2-40B4-BE49-F238E27FC236}">
                <a16:creationId xmlns:a16="http://schemas.microsoft.com/office/drawing/2014/main" id="{8F7B6EE6-7877-C1FE-1837-EAE198C2F774}"/>
              </a:ext>
            </a:extLst>
          </p:cNvPr>
          <p:cNvSpPr>
            <a:spLocks noGrp="1"/>
          </p:cNvSpPr>
          <p:nvPr>
            <p:ph idx="1"/>
          </p:nvPr>
        </p:nvSpPr>
        <p:spPr/>
        <p:txBody>
          <a:bodyPr>
            <a:normAutofit fontScale="92500" lnSpcReduction="20000"/>
          </a:bodyPr>
          <a:lstStyle/>
          <a:p>
            <a:pPr marL="0" indent="0">
              <a:buNone/>
            </a:pPr>
            <a:r>
              <a:rPr lang="en-GB" dirty="0"/>
              <a:t>•	Does the recording contain personal information about one or more third parties?</a:t>
            </a:r>
          </a:p>
          <a:p>
            <a:pPr marL="0" indent="0">
              <a:buNone/>
            </a:pPr>
            <a:r>
              <a:rPr lang="en-GB" dirty="0"/>
              <a:t>•	Are some or all of these third parties identifiable?</a:t>
            </a:r>
          </a:p>
          <a:p>
            <a:pPr marL="0" indent="0">
              <a:buNone/>
            </a:pPr>
            <a:r>
              <a:rPr lang="en-GB" dirty="0"/>
              <a:t>•	Are third parties known to be or likely to still be alive?</a:t>
            </a:r>
          </a:p>
          <a:p>
            <a:pPr marL="0" indent="0">
              <a:buNone/>
            </a:pPr>
            <a:r>
              <a:rPr lang="en-GB" dirty="0"/>
              <a:t>•	If one of these third parties is known to be or can be assumed to be dead, is the personal information about them still confidential?</a:t>
            </a:r>
          </a:p>
          <a:p>
            <a:pPr marL="0" indent="0">
              <a:buNone/>
            </a:pPr>
            <a:r>
              <a:rPr lang="en-GB" dirty="0"/>
              <a:t>•	Is the personal information about deceased third parties likely to put someone in extreme danger to their safety or physical/mental health?</a:t>
            </a:r>
          </a:p>
          <a:p>
            <a:pPr marL="0" indent="0">
              <a:buNone/>
            </a:pPr>
            <a:r>
              <a:rPr lang="en-GB" dirty="0"/>
              <a:t>•	If third parties are known or likely to be alive, is the personal information about them sensitive, libellous or confidential?</a:t>
            </a:r>
          </a:p>
          <a:p>
            <a:pPr marL="0" indent="0">
              <a:buNone/>
            </a:pPr>
            <a:r>
              <a:rPr lang="en-GB" dirty="0"/>
              <a:t>•	Is there any corporate information that is still likely to be confidential or libellous?</a:t>
            </a:r>
          </a:p>
          <a:p>
            <a:pPr marL="0" indent="0">
              <a:buNone/>
            </a:pPr>
            <a:endParaRPr lang="en-GB" dirty="0"/>
          </a:p>
        </p:txBody>
      </p:sp>
    </p:spTree>
    <p:extLst>
      <p:ext uri="{BB962C8B-B14F-4D97-AF65-F5344CB8AC3E}">
        <p14:creationId xmlns:p14="http://schemas.microsoft.com/office/powerpoint/2010/main" val="233207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a:t>Archiving and storage (1)</a:t>
            </a:r>
            <a:endParaRPr lang="en-US" dirty="0"/>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p:txBody>
          <a:bodyPr>
            <a:normAutofit/>
          </a:bodyPr>
          <a:lstStyle/>
          <a:p>
            <a:r>
              <a:rPr lang="en-GB" dirty="0"/>
              <a:t>“Every effort should be made to ensure oral history materials are adequately stored, processed, maintained, and made accessible according to archival standards and best practices” (Oral History Association, 2022). Sources ‘born digital’ are unlikely to be easily accessible in the next 8 – 10 years. </a:t>
            </a:r>
          </a:p>
          <a:p>
            <a:r>
              <a:rPr lang="en-GB" dirty="0"/>
              <a:t>Make the interviews discoverable </a:t>
            </a:r>
            <a:r>
              <a:rPr lang="en-GB" dirty="0" err="1"/>
              <a:t>i.e</a:t>
            </a:r>
            <a:r>
              <a:rPr lang="en-GB" dirty="0"/>
              <a:t> search engine optimisation.</a:t>
            </a:r>
            <a:endParaRPr lang="en-US" dirty="0"/>
          </a:p>
          <a:p>
            <a:r>
              <a:rPr lang="en-US" dirty="0"/>
              <a:t>Record in .wav format (can be converted to MP3).</a:t>
            </a:r>
          </a:p>
          <a:p>
            <a:r>
              <a:rPr lang="en-US" dirty="0"/>
              <a:t>Upload onto web archive.</a:t>
            </a:r>
          </a:p>
          <a:p>
            <a:r>
              <a:rPr lang="en-US" dirty="0"/>
              <a:t>Ask for library cataloguing or other public archive.</a:t>
            </a:r>
          </a:p>
        </p:txBody>
      </p:sp>
      <p:pic>
        <p:nvPicPr>
          <p:cNvPr id="5" name="Picture 4" descr="A computer with a drawer full of files&#10;&#10;Description automatically generated">
            <a:extLst>
              <a:ext uri="{FF2B5EF4-FFF2-40B4-BE49-F238E27FC236}">
                <a16:creationId xmlns:a16="http://schemas.microsoft.com/office/drawing/2014/main" id="{630F7E17-C66C-968D-9474-2797F7A5C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514" y="4457607"/>
            <a:ext cx="3044002" cy="2035268"/>
          </a:xfrm>
          <a:prstGeom prst="rect">
            <a:avLst/>
          </a:prstGeom>
        </p:spPr>
      </p:pic>
    </p:spTree>
    <p:extLst>
      <p:ext uri="{BB962C8B-B14F-4D97-AF65-F5344CB8AC3E}">
        <p14:creationId xmlns:p14="http://schemas.microsoft.com/office/powerpoint/2010/main" val="1246109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dirty="0"/>
              <a:t>Archiving and storage (2)</a:t>
            </a:r>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a:xfrm>
            <a:off x="838200" y="2141537"/>
            <a:ext cx="10515600" cy="4351338"/>
          </a:xfrm>
        </p:spPr>
        <p:txBody>
          <a:bodyPr>
            <a:normAutofit/>
          </a:bodyPr>
          <a:lstStyle/>
          <a:p>
            <a:r>
              <a:rPr lang="en-GB" dirty="0"/>
              <a:t>Multiple computer external hard disc drives are now favoured over CD-Rs and DVD-Rs for long-term storage.</a:t>
            </a:r>
            <a:endParaRPr lang="en-US" dirty="0"/>
          </a:p>
          <a:p>
            <a:r>
              <a:rPr lang="en-US" dirty="0"/>
              <a:t>Make multiple copies and place on both cloud storage, portable disc drives hard discs.</a:t>
            </a:r>
          </a:p>
          <a:p>
            <a:r>
              <a:rPr lang="en-US" dirty="0"/>
              <a:t>Use RAID (R</a:t>
            </a:r>
            <a:r>
              <a:rPr lang="en-GB" dirty="0" err="1"/>
              <a:t>edundant</a:t>
            </a:r>
            <a:r>
              <a:rPr lang="en-GB" dirty="0"/>
              <a:t> Array of Inexpensive Disks) </a:t>
            </a:r>
            <a:r>
              <a:rPr lang="en-US" dirty="0"/>
              <a:t>ready hard discs.</a:t>
            </a:r>
          </a:p>
          <a:p>
            <a:r>
              <a:rPr lang="en-US" dirty="0"/>
              <a:t>Find a public repository for your interviews. </a:t>
            </a:r>
            <a:r>
              <a:rPr lang="en-US" dirty="0">
                <a:hlinkClick r:id="rId2"/>
              </a:rPr>
              <a:t>https://corkfolklore.org/</a:t>
            </a:r>
            <a:r>
              <a:rPr lang="en-US" dirty="0"/>
              <a:t> </a:t>
            </a:r>
          </a:p>
          <a:p>
            <a:r>
              <a:rPr lang="en-US" dirty="0"/>
              <a:t>Your method of archiving should be future proof. </a:t>
            </a:r>
            <a:r>
              <a:rPr lang="en-US" dirty="0">
                <a:hlinkClick r:id="rId3"/>
              </a:rPr>
              <a:t>http://ohda.matrix.msu.edu/2012/06/the-digital-mortgage/</a:t>
            </a:r>
            <a:r>
              <a:rPr lang="en-US" dirty="0"/>
              <a:t>  </a:t>
            </a:r>
          </a:p>
          <a:p>
            <a:r>
              <a:rPr lang="en-US" dirty="0"/>
              <a:t> </a:t>
            </a:r>
          </a:p>
        </p:txBody>
      </p:sp>
      <p:pic>
        <p:nvPicPr>
          <p:cNvPr id="5" name="Picture 4" descr="A computer with a open file cabinet&#10;&#10;Description automatically generated">
            <a:extLst>
              <a:ext uri="{FF2B5EF4-FFF2-40B4-BE49-F238E27FC236}">
                <a16:creationId xmlns:a16="http://schemas.microsoft.com/office/drawing/2014/main" id="{D7AEC023-34EF-12D3-ABFF-7182E867F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058" y="115895"/>
            <a:ext cx="2878454" cy="2198093"/>
          </a:xfrm>
          <a:prstGeom prst="rect">
            <a:avLst/>
          </a:prstGeom>
        </p:spPr>
      </p:pic>
    </p:spTree>
    <p:extLst>
      <p:ext uri="{BB962C8B-B14F-4D97-AF65-F5344CB8AC3E}">
        <p14:creationId xmlns:p14="http://schemas.microsoft.com/office/powerpoint/2010/main" val="353108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861B-0CB5-CA2E-14B8-63893547B8BF}"/>
              </a:ext>
            </a:extLst>
          </p:cNvPr>
          <p:cNvSpPr>
            <a:spLocks noGrp="1"/>
          </p:cNvSpPr>
          <p:nvPr>
            <p:ph type="title"/>
          </p:nvPr>
        </p:nvSpPr>
        <p:spPr>
          <a:xfrm>
            <a:off x="76200" y="0"/>
            <a:ext cx="4909457" cy="1325563"/>
          </a:xfrm>
        </p:spPr>
        <p:txBody>
          <a:bodyPr/>
          <a:lstStyle/>
          <a:p>
            <a:r>
              <a:rPr lang="en-GB" dirty="0"/>
              <a:t>Exercise 1: Scenarios</a:t>
            </a:r>
          </a:p>
        </p:txBody>
      </p:sp>
      <p:sp>
        <p:nvSpPr>
          <p:cNvPr id="10" name="TextBox 9">
            <a:extLst>
              <a:ext uri="{FF2B5EF4-FFF2-40B4-BE49-F238E27FC236}">
                <a16:creationId xmlns:a16="http://schemas.microsoft.com/office/drawing/2014/main" id="{803EF5B9-16D4-69B1-F30F-AB8203AE73AB}"/>
              </a:ext>
            </a:extLst>
          </p:cNvPr>
          <p:cNvSpPr txBox="1"/>
          <p:nvPr/>
        </p:nvSpPr>
        <p:spPr>
          <a:xfrm>
            <a:off x="674914" y="1589314"/>
            <a:ext cx="5236029" cy="1569660"/>
          </a:xfrm>
          <a:prstGeom prst="rect">
            <a:avLst/>
          </a:prstGeom>
          <a:noFill/>
        </p:spPr>
        <p:txBody>
          <a:bodyPr wrap="square" rtlCol="0">
            <a:spAutoFit/>
          </a:bodyPr>
          <a:lstStyle/>
          <a:p>
            <a:pPr algn="just"/>
            <a:r>
              <a:rPr lang="en-GB" sz="2400" dirty="0"/>
              <a:t>“I have heard that the O’ Malley family has paramilitary connections although it’s not something we ever talk about these days.”</a:t>
            </a:r>
          </a:p>
        </p:txBody>
      </p:sp>
      <p:sp>
        <p:nvSpPr>
          <p:cNvPr id="11" name="TextBox 10">
            <a:extLst>
              <a:ext uri="{FF2B5EF4-FFF2-40B4-BE49-F238E27FC236}">
                <a16:creationId xmlns:a16="http://schemas.microsoft.com/office/drawing/2014/main" id="{EAACC912-0DE5-9A75-CC5B-EA88699D81EF}"/>
              </a:ext>
            </a:extLst>
          </p:cNvPr>
          <p:cNvSpPr txBox="1"/>
          <p:nvPr/>
        </p:nvSpPr>
        <p:spPr>
          <a:xfrm>
            <a:off x="511628" y="4752495"/>
            <a:ext cx="5236029" cy="1569660"/>
          </a:xfrm>
          <a:prstGeom prst="rect">
            <a:avLst/>
          </a:prstGeom>
          <a:noFill/>
        </p:spPr>
        <p:txBody>
          <a:bodyPr wrap="square" rtlCol="0">
            <a:spAutoFit/>
          </a:bodyPr>
          <a:lstStyle/>
          <a:p>
            <a:pPr algn="just"/>
            <a:r>
              <a:rPr lang="en-GB" sz="2400" dirty="0"/>
              <a:t>“Jane Jones is a total narcissist. She doesn’t care who she has to stamp on to get higher up the career ladder. She’s always taking credit for my ideas.”</a:t>
            </a:r>
          </a:p>
        </p:txBody>
      </p:sp>
      <p:sp>
        <p:nvSpPr>
          <p:cNvPr id="12" name="TextBox 11">
            <a:extLst>
              <a:ext uri="{FF2B5EF4-FFF2-40B4-BE49-F238E27FC236}">
                <a16:creationId xmlns:a16="http://schemas.microsoft.com/office/drawing/2014/main" id="{CDF2ABEE-CBC0-462A-3ADE-0BF47DA473BB}"/>
              </a:ext>
            </a:extLst>
          </p:cNvPr>
          <p:cNvSpPr txBox="1"/>
          <p:nvPr/>
        </p:nvSpPr>
        <p:spPr>
          <a:xfrm>
            <a:off x="6444345" y="2798816"/>
            <a:ext cx="5236029" cy="2308324"/>
          </a:xfrm>
          <a:prstGeom prst="rect">
            <a:avLst/>
          </a:prstGeom>
          <a:noFill/>
        </p:spPr>
        <p:txBody>
          <a:bodyPr wrap="square" rtlCol="0">
            <a:spAutoFit/>
          </a:bodyPr>
          <a:lstStyle/>
          <a:p>
            <a:pPr algn="just"/>
            <a:r>
              <a:rPr lang="en-GB" sz="2400" dirty="0"/>
              <a:t>“When I look back on it all, I can’t help but think that the university leadership team was more concerned with business expansion that the core mission of providing an excellent education for our students.” </a:t>
            </a:r>
          </a:p>
        </p:txBody>
      </p:sp>
      <p:pic>
        <p:nvPicPr>
          <p:cNvPr id="4" name="Picture 3" descr="A red question mark with words&#10;&#10;Description automatically generated">
            <a:extLst>
              <a:ext uri="{FF2B5EF4-FFF2-40B4-BE49-F238E27FC236}">
                <a16:creationId xmlns:a16="http://schemas.microsoft.com/office/drawing/2014/main" id="{41888216-B655-A37C-B81A-DA6F6E984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317" y="24721"/>
            <a:ext cx="2601683" cy="2601683"/>
          </a:xfrm>
          <a:prstGeom prst="rect">
            <a:avLst/>
          </a:prstGeom>
        </p:spPr>
      </p:pic>
    </p:spTree>
    <p:extLst>
      <p:ext uri="{BB962C8B-B14F-4D97-AF65-F5344CB8AC3E}">
        <p14:creationId xmlns:p14="http://schemas.microsoft.com/office/powerpoint/2010/main" val="166383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861B-0CB5-CA2E-14B8-63893547B8BF}"/>
              </a:ext>
            </a:extLst>
          </p:cNvPr>
          <p:cNvSpPr>
            <a:spLocks noGrp="1"/>
          </p:cNvSpPr>
          <p:nvPr>
            <p:ph type="title"/>
          </p:nvPr>
        </p:nvSpPr>
        <p:spPr>
          <a:xfrm>
            <a:off x="76200" y="0"/>
            <a:ext cx="4909457" cy="1325563"/>
          </a:xfrm>
        </p:spPr>
        <p:txBody>
          <a:bodyPr/>
          <a:lstStyle/>
          <a:p>
            <a:r>
              <a:rPr lang="en-GB" dirty="0"/>
              <a:t>Exercise 1: Scenarios</a:t>
            </a:r>
          </a:p>
        </p:txBody>
      </p:sp>
      <p:sp>
        <p:nvSpPr>
          <p:cNvPr id="10" name="TextBox 9">
            <a:extLst>
              <a:ext uri="{FF2B5EF4-FFF2-40B4-BE49-F238E27FC236}">
                <a16:creationId xmlns:a16="http://schemas.microsoft.com/office/drawing/2014/main" id="{803EF5B9-16D4-69B1-F30F-AB8203AE73AB}"/>
              </a:ext>
            </a:extLst>
          </p:cNvPr>
          <p:cNvSpPr txBox="1"/>
          <p:nvPr/>
        </p:nvSpPr>
        <p:spPr>
          <a:xfrm>
            <a:off x="674914" y="1589314"/>
            <a:ext cx="5236029" cy="2308324"/>
          </a:xfrm>
          <a:prstGeom prst="rect">
            <a:avLst/>
          </a:prstGeom>
          <a:noFill/>
        </p:spPr>
        <p:txBody>
          <a:bodyPr wrap="square" rtlCol="0">
            <a:spAutoFit/>
          </a:bodyPr>
          <a:lstStyle/>
          <a:p>
            <a:pPr algn="just"/>
            <a:r>
              <a:rPr lang="en-GB" sz="2400" dirty="0"/>
              <a:t>“I have heard that the O’ Malley family has paramilitary connections although it’s not something we ever talk about these days.”</a:t>
            </a:r>
          </a:p>
          <a:p>
            <a:pPr algn="just"/>
            <a:r>
              <a:rPr lang="en-GB" sz="2400" dirty="0">
                <a:solidFill>
                  <a:srgbClr val="FF0000"/>
                </a:solidFill>
              </a:rPr>
              <a:t>Reputational damage and potential cause offence.</a:t>
            </a:r>
          </a:p>
        </p:txBody>
      </p:sp>
      <p:sp>
        <p:nvSpPr>
          <p:cNvPr id="11" name="TextBox 10">
            <a:extLst>
              <a:ext uri="{FF2B5EF4-FFF2-40B4-BE49-F238E27FC236}">
                <a16:creationId xmlns:a16="http://schemas.microsoft.com/office/drawing/2014/main" id="{EAACC912-0DE5-9A75-CC5B-EA88699D81EF}"/>
              </a:ext>
            </a:extLst>
          </p:cNvPr>
          <p:cNvSpPr txBox="1"/>
          <p:nvPr/>
        </p:nvSpPr>
        <p:spPr>
          <a:xfrm>
            <a:off x="511627" y="4295295"/>
            <a:ext cx="5236028" cy="3046988"/>
          </a:xfrm>
          <a:prstGeom prst="rect">
            <a:avLst/>
          </a:prstGeom>
          <a:noFill/>
        </p:spPr>
        <p:txBody>
          <a:bodyPr wrap="square" rtlCol="0">
            <a:spAutoFit/>
          </a:bodyPr>
          <a:lstStyle/>
          <a:p>
            <a:pPr algn="just"/>
            <a:r>
              <a:rPr lang="en-GB" sz="2400" dirty="0"/>
              <a:t>“Jane Jones is a total narcissist. She doesn’t care who she has to stamp on to get higher up the career ladder. She’s always taking credit for my ideas.”</a:t>
            </a:r>
          </a:p>
          <a:p>
            <a:pPr algn="just"/>
            <a:r>
              <a:rPr lang="en-GB" sz="2400" dirty="0">
                <a:solidFill>
                  <a:srgbClr val="FF0000"/>
                </a:solidFill>
              </a:rPr>
              <a:t>Reputational damage and potential cause offence.</a:t>
            </a:r>
          </a:p>
          <a:p>
            <a:pPr algn="just"/>
            <a:endParaRPr lang="en-GB" sz="2400" dirty="0"/>
          </a:p>
          <a:p>
            <a:pPr algn="just"/>
            <a:endParaRPr lang="en-GB" sz="2400" dirty="0"/>
          </a:p>
        </p:txBody>
      </p:sp>
      <p:sp>
        <p:nvSpPr>
          <p:cNvPr id="12" name="TextBox 11">
            <a:extLst>
              <a:ext uri="{FF2B5EF4-FFF2-40B4-BE49-F238E27FC236}">
                <a16:creationId xmlns:a16="http://schemas.microsoft.com/office/drawing/2014/main" id="{CDF2ABEE-CBC0-462A-3ADE-0BF47DA473BB}"/>
              </a:ext>
            </a:extLst>
          </p:cNvPr>
          <p:cNvSpPr txBox="1"/>
          <p:nvPr/>
        </p:nvSpPr>
        <p:spPr>
          <a:xfrm>
            <a:off x="6444347" y="2090172"/>
            <a:ext cx="5236029" cy="2677656"/>
          </a:xfrm>
          <a:prstGeom prst="rect">
            <a:avLst/>
          </a:prstGeom>
          <a:noFill/>
        </p:spPr>
        <p:txBody>
          <a:bodyPr wrap="square" rtlCol="0">
            <a:spAutoFit/>
          </a:bodyPr>
          <a:lstStyle/>
          <a:p>
            <a:pPr algn="just"/>
            <a:r>
              <a:rPr lang="en-GB" sz="2400" dirty="0"/>
              <a:t>“When I look back on it all, I can’t help but think that the university leadership team was more concerned with business expansion than actioning our core mission of providing an excellent education for our students.” </a:t>
            </a:r>
          </a:p>
          <a:p>
            <a:pPr algn="just"/>
            <a:r>
              <a:rPr lang="en-GB" sz="2400" dirty="0">
                <a:solidFill>
                  <a:srgbClr val="FF0000"/>
                </a:solidFill>
              </a:rPr>
              <a:t>Personal opinion </a:t>
            </a:r>
          </a:p>
        </p:txBody>
      </p:sp>
    </p:spTree>
    <p:extLst>
      <p:ext uri="{BB962C8B-B14F-4D97-AF65-F5344CB8AC3E}">
        <p14:creationId xmlns:p14="http://schemas.microsoft.com/office/powerpoint/2010/main" val="22456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C07B4B-77C9-D9A7-28A4-B4CC99279964}"/>
              </a:ext>
            </a:extLst>
          </p:cNvPr>
          <p:cNvGraphicFramePr>
            <a:graphicFrameLocks noGrp="1"/>
          </p:cNvGraphicFramePr>
          <p:nvPr>
            <p:extLst>
              <p:ext uri="{D42A27DB-BD31-4B8C-83A1-F6EECF244321}">
                <p14:modId xmlns:p14="http://schemas.microsoft.com/office/powerpoint/2010/main" val="691495047"/>
              </p:ext>
            </p:extLst>
          </p:nvPr>
        </p:nvGraphicFramePr>
        <p:xfrm>
          <a:off x="48985" y="-300625"/>
          <a:ext cx="12143015" cy="8009225"/>
        </p:xfrm>
        <a:graphic>
          <a:graphicData uri="http://schemas.openxmlformats.org/drawingml/2006/table">
            <a:tbl>
              <a:tblPr firstRow="1" bandRow="1">
                <a:tableStyleId>{5C22544A-7EE6-4342-B048-85BDC9FD1C3A}</a:tableStyleId>
              </a:tblPr>
              <a:tblGrid>
                <a:gridCol w="1879926">
                  <a:extLst>
                    <a:ext uri="{9D8B030D-6E8A-4147-A177-3AD203B41FA5}">
                      <a16:colId xmlns:a16="http://schemas.microsoft.com/office/drawing/2014/main" val="2065258284"/>
                    </a:ext>
                  </a:extLst>
                </a:gridCol>
                <a:gridCol w="9093599">
                  <a:extLst>
                    <a:ext uri="{9D8B030D-6E8A-4147-A177-3AD203B41FA5}">
                      <a16:colId xmlns:a16="http://schemas.microsoft.com/office/drawing/2014/main" val="271255382"/>
                    </a:ext>
                  </a:extLst>
                </a:gridCol>
                <a:gridCol w="1169490">
                  <a:extLst>
                    <a:ext uri="{9D8B030D-6E8A-4147-A177-3AD203B41FA5}">
                      <a16:colId xmlns:a16="http://schemas.microsoft.com/office/drawing/2014/main" val="2560790777"/>
                    </a:ext>
                  </a:extLst>
                </a:gridCol>
              </a:tblGrid>
              <a:tr h="587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RISK LEVEL</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DESCRIPTION</a:t>
                      </a:r>
                    </a:p>
                    <a:p>
                      <a:pPr algn="ctr"/>
                      <a:endParaRPr lang="en-GB" dirty="0"/>
                    </a:p>
                  </a:txBody>
                  <a:tcPr/>
                </a:tc>
                <a:tc>
                  <a:txBody>
                    <a:bodyPr/>
                    <a:lstStyle/>
                    <a:p>
                      <a:pPr algn="ctr"/>
                      <a:r>
                        <a:rPr lang="en-GB" dirty="0"/>
                        <a:t>LEVEL OF ACCESS</a:t>
                      </a:r>
                    </a:p>
                    <a:p>
                      <a:pPr algn="ctr"/>
                      <a:endParaRPr lang="en-GB" dirty="0"/>
                    </a:p>
                  </a:txBody>
                  <a:tcPr/>
                </a:tc>
                <a:extLst>
                  <a:ext uri="{0D108BD9-81ED-4DB2-BD59-A6C34878D82A}">
                    <a16:rowId xmlns:a16="http://schemas.microsoft.com/office/drawing/2014/main" val="3501396693"/>
                  </a:ext>
                </a:extLst>
              </a:tr>
              <a:tr h="87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0 NONE</a:t>
                      </a:r>
                    </a:p>
                    <a:p>
                      <a:endParaRPr lang="en-GB" sz="2400" b="1" dirty="0"/>
                    </a:p>
                  </a:txBody>
                  <a:tcPr/>
                </a:tc>
                <a:tc>
                  <a:txBody>
                    <a:bodyPr/>
                    <a:lstStyle/>
                    <a:p>
                      <a:r>
                        <a:rPr lang="en-GB" dirty="0"/>
                        <a:t>The recording contains personal data where the data subject cannot be identified either on its own or in combination with other information e.g. a child not mentioned by name with whom an older  participant played</a:t>
                      </a:r>
                    </a:p>
                    <a:p>
                      <a:endParaRPr lang="en-GB" dirty="0"/>
                    </a:p>
                  </a:txBody>
                  <a:tcPr/>
                </a:tc>
                <a:tc>
                  <a:txBody>
                    <a:bodyPr/>
                    <a:lstStyle/>
                    <a:p>
                      <a:r>
                        <a:rPr lang="en-GB" dirty="0"/>
                        <a:t>Online</a:t>
                      </a:r>
                    </a:p>
                  </a:txBody>
                  <a:tcPr/>
                </a:tc>
                <a:extLst>
                  <a:ext uri="{0D108BD9-81ED-4DB2-BD59-A6C34878D82A}">
                    <a16:rowId xmlns:a16="http://schemas.microsoft.com/office/drawing/2014/main" val="3454372803"/>
                  </a:ext>
                </a:extLst>
              </a:tr>
              <a:tr h="876905">
                <a:tc>
                  <a:txBody>
                    <a:bodyPr/>
                    <a:lstStyle/>
                    <a:p>
                      <a:r>
                        <a:rPr lang="en-GB" sz="2400" b="1" dirty="0"/>
                        <a:t>1 VERY LOW</a:t>
                      </a:r>
                    </a:p>
                    <a:p>
                      <a:endParaRPr lang="en-GB" sz="2400" b="1" dirty="0"/>
                    </a:p>
                  </a:txBody>
                  <a:tcPr/>
                </a:tc>
                <a:tc>
                  <a:txBody>
                    <a:bodyPr/>
                    <a:lstStyle/>
                    <a:p>
                      <a:r>
                        <a:rPr lang="en-GB" sz="1600" dirty="0"/>
                        <a:t>The recording contains personal data in which a living individual could be identified but is very low risk because of the wider context. It may contain confidential information but is low risk given passage of time. e.g. a participant whose oral history was recorded in the 1980s says she wants to leave her current job but that she wants to keep this confidential until she tells her current employer</a:t>
                      </a:r>
                    </a:p>
                    <a:p>
                      <a:endParaRPr lang="en-GB" sz="1600" dirty="0"/>
                    </a:p>
                  </a:txBody>
                  <a:tcPr/>
                </a:tc>
                <a:tc>
                  <a:txBody>
                    <a:bodyPr/>
                    <a:lstStyle/>
                    <a:p>
                      <a:r>
                        <a:rPr lang="en-GB" dirty="0"/>
                        <a:t>Online</a:t>
                      </a:r>
                    </a:p>
                  </a:txBody>
                  <a:tcPr/>
                </a:tc>
                <a:extLst>
                  <a:ext uri="{0D108BD9-81ED-4DB2-BD59-A6C34878D82A}">
                    <a16:rowId xmlns:a16="http://schemas.microsoft.com/office/drawing/2014/main" val="3785152644"/>
                  </a:ext>
                </a:extLst>
              </a:tr>
              <a:tr h="876905">
                <a:tc>
                  <a:txBody>
                    <a:bodyPr/>
                    <a:lstStyle/>
                    <a:p>
                      <a:r>
                        <a:rPr lang="en-GB" sz="2400" b="1" dirty="0"/>
                        <a:t>2 LOW</a:t>
                      </a:r>
                    </a:p>
                    <a:p>
                      <a:endParaRPr lang="en-GB" sz="2400" b="1" dirty="0"/>
                    </a:p>
                  </a:txBody>
                  <a:tcPr/>
                </a:tc>
                <a:tc>
                  <a:txBody>
                    <a:bodyPr/>
                    <a:lstStyle/>
                    <a:p>
                      <a:r>
                        <a:rPr lang="en-GB" sz="1600" dirty="0"/>
                        <a:t>The recording contains personal data or sensitive personal data in which a living individual could be identified, however the personal data in question would be considered low risk because of the wider context. e.g. a recording in 1970s where participant says his neighbour is a member of the Labour Party</a:t>
                      </a:r>
                    </a:p>
                  </a:txBody>
                  <a:tcPr/>
                </a:tc>
                <a:tc>
                  <a:txBody>
                    <a:bodyPr/>
                    <a:lstStyle/>
                    <a:p>
                      <a:r>
                        <a:rPr lang="en-GB" dirty="0"/>
                        <a:t>Online</a:t>
                      </a:r>
                    </a:p>
                  </a:txBody>
                  <a:tcPr/>
                </a:tc>
                <a:extLst>
                  <a:ext uri="{0D108BD9-81ED-4DB2-BD59-A6C34878D82A}">
                    <a16:rowId xmlns:a16="http://schemas.microsoft.com/office/drawing/2014/main" val="2092800305"/>
                  </a:ext>
                </a:extLst>
              </a:tr>
              <a:tr h="87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3 MEDIUM</a:t>
                      </a:r>
                    </a:p>
                    <a:p>
                      <a:endParaRPr lang="en-GB" sz="2400" b="1" dirty="0"/>
                    </a:p>
                  </a:txBody>
                  <a:tcPr/>
                </a:tc>
                <a:tc>
                  <a:txBody>
                    <a:bodyPr/>
                    <a:lstStyle/>
                    <a:p>
                      <a:r>
                        <a:rPr lang="en-GB" sz="1600" dirty="0"/>
                        <a:t>The recording contains personal data or sensitive personal data in which a living individual could be identified, however the personal data in question would be considered low risk because of the wider context e.g. participant talks about a former colleague, now 90 years old, positively but references the colleague’s religious practices. </a:t>
                      </a:r>
                    </a:p>
                  </a:txBody>
                  <a:tcPr/>
                </a:tc>
                <a:tc>
                  <a:txBody>
                    <a:bodyPr/>
                    <a:lstStyle/>
                    <a:p>
                      <a:r>
                        <a:rPr lang="en-GB" dirty="0"/>
                        <a:t>Partial online with redaction</a:t>
                      </a:r>
                    </a:p>
                  </a:txBody>
                  <a:tcPr/>
                </a:tc>
                <a:extLst>
                  <a:ext uri="{0D108BD9-81ED-4DB2-BD59-A6C34878D82A}">
                    <a16:rowId xmlns:a16="http://schemas.microsoft.com/office/drawing/2014/main" val="3986760558"/>
                  </a:ext>
                </a:extLst>
              </a:tr>
              <a:tr h="876905">
                <a:tc>
                  <a:txBody>
                    <a:bodyPr/>
                    <a:lstStyle/>
                    <a:p>
                      <a:r>
                        <a:rPr lang="en-GB" sz="2400" b="1" dirty="0"/>
                        <a:t>4 HIGH</a:t>
                      </a:r>
                    </a:p>
                    <a:p>
                      <a:endParaRPr lang="en-GB" sz="2400" b="1" dirty="0"/>
                    </a:p>
                  </a:txBody>
                  <a:tcPr/>
                </a:tc>
                <a:tc>
                  <a:txBody>
                    <a:bodyPr/>
                    <a:lstStyle/>
                    <a:p>
                      <a:r>
                        <a:rPr lang="en-GB" sz="1600" dirty="0"/>
                        <a:t>The recording contains personal or corporate information that is libellous, personal or corporate information that is confidential where the reason for confidentiality has not ceased with the passage of time or sensitive personal data. Publishing the material online or allowing access onsite carries a high risk of causing damage or distress to the data subject or their identifiable living relatives e.g. rumours of an affair between two well known people and suggestion that had a child together. </a:t>
                      </a:r>
                    </a:p>
                  </a:txBody>
                  <a:tcPr/>
                </a:tc>
                <a:tc>
                  <a:txBody>
                    <a:bodyPr/>
                    <a:lstStyle/>
                    <a:p>
                      <a:r>
                        <a:rPr lang="en-GB" dirty="0"/>
                        <a:t>Partial online with heavy redactions</a:t>
                      </a:r>
                    </a:p>
                  </a:txBody>
                  <a:tcPr/>
                </a:tc>
                <a:extLst>
                  <a:ext uri="{0D108BD9-81ED-4DB2-BD59-A6C34878D82A}">
                    <a16:rowId xmlns:a16="http://schemas.microsoft.com/office/drawing/2014/main" val="2513397745"/>
                  </a:ext>
                </a:extLst>
              </a:tr>
              <a:tr h="876905">
                <a:tc>
                  <a:txBody>
                    <a:bodyPr/>
                    <a:lstStyle/>
                    <a:p>
                      <a:r>
                        <a:rPr lang="en-GB" sz="2400" b="1" dirty="0"/>
                        <a:t>5 VERY HIGH</a:t>
                      </a:r>
                    </a:p>
                  </a:txBody>
                  <a:tcPr/>
                </a:tc>
                <a:tc>
                  <a:txBody>
                    <a:bodyPr/>
                    <a:lstStyle/>
                    <a:p>
                      <a:r>
                        <a:rPr lang="en-GB" sz="1600" dirty="0"/>
                        <a:t>The recording contains sensitive personal data which could cause an identifiable individual to be negatively targeted, mentally or physically. Publishing the material online or allowing access onsite carries a very high risk of causing damage or distress to the data subject or their identifiable living relatives e.g. participant says someone is gay and living in a country with strict anti homosexuality laws.</a:t>
                      </a:r>
                    </a:p>
                  </a:txBody>
                  <a:tcPr/>
                </a:tc>
                <a:tc>
                  <a:txBody>
                    <a:bodyPr/>
                    <a:lstStyle/>
                    <a:p>
                      <a:r>
                        <a:rPr lang="en-GB" dirty="0"/>
                        <a:t>Onsite only</a:t>
                      </a:r>
                    </a:p>
                  </a:txBody>
                  <a:tcPr/>
                </a:tc>
                <a:extLst>
                  <a:ext uri="{0D108BD9-81ED-4DB2-BD59-A6C34878D82A}">
                    <a16:rowId xmlns:a16="http://schemas.microsoft.com/office/drawing/2014/main" val="443729055"/>
                  </a:ext>
                </a:extLst>
              </a:tr>
            </a:tbl>
          </a:graphicData>
        </a:graphic>
      </p:graphicFrame>
    </p:spTree>
    <p:extLst>
      <p:ext uri="{BB962C8B-B14F-4D97-AF65-F5344CB8AC3E}">
        <p14:creationId xmlns:p14="http://schemas.microsoft.com/office/powerpoint/2010/main" val="533325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B666-9737-D579-C41D-9C6AFB51581B}"/>
              </a:ext>
            </a:extLst>
          </p:cNvPr>
          <p:cNvSpPr>
            <a:spLocks noGrp="1"/>
          </p:cNvSpPr>
          <p:nvPr>
            <p:ph type="title"/>
          </p:nvPr>
        </p:nvSpPr>
        <p:spPr/>
        <p:txBody>
          <a:bodyPr/>
          <a:lstStyle/>
          <a:p>
            <a:r>
              <a:rPr lang="en-GB" dirty="0"/>
              <a:t>What happens to the original recording?</a:t>
            </a:r>
          </a:p>
        </p:txBody>
      </p:sp>
      <p:sp>
        <p:nvSpPr>
          <p:cNvPr id="3" name="Content Placeholder 2">
            <a:extLst>
              <a:ext uri="{FF2B5EF4-FFF2-40B4-BE49-F238E27FC236}">
                <a16:creationId xmlns:a16="http://schemas.microsoft.com/office/drawing/2014/main" id="{5BAC2E72-8F10-1F3B-138B-C832AF374B67}"/>
              </a:ext>
            </a:extLst>
          </p:cNvPr>
          <p:cNvSpPr>
            <a:spLocks noGrp="1"/>
          </p:cNvSpPr>
          <p:nvPr>
            <p:ph idx="1"/>
          </p:nvPr>
        </p:nvSpPr>
        <p:spPr/>
        <p:txBody>
          <a:bodyPr/>
          <a:lstStyle/>
          <a:p>
            <a:r>
              <a:rPr lang="en-GB" dirty="0"/>
              <a:t>“It is vital that the original recording is not edited or redacted in any way, but that playback or publicly-accessible copies are generated and then passages muted, each redaction being carefully annotated on any content summaries and transcripts” (British Oral History Society, 2024).</a:t>
            </a:r>
          </a:p>
          <a:p>
            <a:endParaRPr lang="en-GB" dirty="0"/>
          </a:p>
          <a:p>
            <a:endParaRPr lang="en-GB" dirty="0"/>
          </a:p>
        </p:txBody>
      </p:sp>
    </p:spTree>
    <p:extLst>
      <p:ext uri="{BB962C8B-B14F-4D97-AF65-F5344CB8AC3E}">
        <p14:creationId xmlns:p14="http://schemas.microsoft.com/office/powerpoint/2010/main" val="730162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USING SOUND EDITING SOFTWARE</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3" name="Picture 2">
            <a:extLst>
              <a:ext uri="{FF2B5EF4-FFF2-40B4-BE49-F238E27FC236}">
                <a16:creationId xmlns:a16="http://schemas.microsoft.com/office/drawing/2014/main" id="{4C8CB6C4-EA17-041E-0C38-152568152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367" y="4539036"/>
            <a:ext cx="1971675" cy="1885950"/>
          </a:xfrm>
          <a:prstGeom prst="rect">
            <a:avLst/>
          </a:prstGeom>
        </p:spPr>
      </p:pic>
    </p:spTree>
    <p:extLst>
      <p:ext uri="{BB962C8B-B14F-4D97-AF65-F5344CB8AC3E}">
        <p14:creationId xmlns:p14="http://schemas.microsoft.com/office/powerpoint/2010/main" val="328960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1584-6CA3-D302-60A4-F1855F3DEACC}"/>
              </a:ext>
            </a:extLst>
          </p:cNvPr>
          <p:cNvSpPr>
            <a:spLocks noGrp="1"/>
          </p:cNvSpPr>
          <p:nvPr>
            <p:ph type="title"/>
          </p:nvPr>
        </p:nvSpPr>
        <p:spPr/>
        <p:txBody>
          <a:bodyPr/>
          <a:lstStyle/>
          <a:p>
            <a:r>
              <a:rPr lang="en-GB" dirty="0"/>
              <a:t>Tasks to be completed between now and modules 5 and 6</a:t>
            </a:r>
          </a:p>
        </p:txBody>
      </p:sp>
      <p:sp>
        <p:nvSpPr>
          <p:cNvPr id="3" name="Content Placeholder 2">
            <a:extLst>
              <a:ext uri="{FF2B5EF4-FFF2-40B4-BE49-F238E27FC236}">
                <a16:creationId xmlns:a16="http://schemas.microsoft.com/office/drawing/2014/main" id="{F0974061-DD6C-7D05-0812-87B7F334DC3A}"/>
              </a:ext>
            </a:extLst>
          </p:cNvPr>
          <p:cNvSpPr>
            <a:spLocks noGrp="1"/>
          </p:cNvSpPr>
          <p:nvPr>
            <p:ph idx="1"/>
          </p:nvPr>
        </p:nvSpPr>
        <p:spPr/>
        <p:txBody>
          <a:bodyPr>
            <a:normAutofit lnSpcReduction="10000"/>
          </a:bodyPr>
          <a:lstStyle/>
          <a:p>
            <a:r>
              <a:rPr lang="en-GB" dirty="0"/>
              <a:t>Familiarise yourself with the documentation needed to safeguard informed consent, research integrity, data protection and assignment of copyright. </a:t>
            </a:r>
          </a:p>
          <a:p>
            <a:r>
              <a:rPr lang="en-GB" dirty="0"/>
              <a:t>Find out as much as you can about the Sisters Of Charity Of Saint Augustine.</a:t>
            </a:r>
          </a:p>
          <a:p>
            <a:r>
              <a:rPr lang="en-GB" dirty="0"/>
              <a:t>Write three questions for your oral history interview with one of the Sisters Of Charity.</a:t>
            </a:r>
          </a:p>
          <a:p>
            <a:r>
              <a:rPr lang="en-GB" dirty="0"/>
              <a:t>Read the assignment brief and begin to develop your assignment. Deadline for submission 17</a:t>
            </a:r>
            <a:r>
              <a:rPr lang="en-GB" baseline="30000" dirty="0"/>
              <a:t>th</a:t>
            </a:r>
            <a:r>
              <a:rPr lang="en-GB" dirty="0"/>
              <a:t> March 2026. </a:t>
            </a:r>
          </a:p>
          <a:p>
            <a:r>
              <a:rPr lang="en-GB" dirty="0"/>
              <a:t>Pilot oral </a:t>
            </a:r>
            <a:r>
              <a:rPr lang="en-GB"/>
              <a:t>history interview.</a:t>
            </a:r>
            <a:endParaRPr lang="en-GB" dirty="0"/>
          </a:p>
        </p:txBody>
      </p:sp>
    </p:spTree>
    <p:extLst>
      <p:ext uri="{BB962C8B-B14F-4D97-AF65-F5344CB8AC3E}">
        <p14:creationId xmlns:p14="http://schemas.microsoft.com/office/powerpoint/2010/main" val="401963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0DB5-7095-9D89-F631-9A39552D16B3}"/>
              </a:ext>
            </a:extLst>
          </p:cNvPr>
          <p:cNvSpPr>
            <a:spLocks noGrp="1"/>
          </p:cNvSpPr>
          <p:nvPr>
            <p:ph type="title"/>
          </p:nvPr>
        </p:nvSpPr>
        <p:spPr/>
        <p:txBody>
          <a:bodyPr/>
          <a:lstStyle/>
          <a:p>
            <a:r>
              <a:rPr lang="en-GB"/>
              <a:t>Audacity (1)</a:t>
            </a:r>
            <a:endParaRPr lang="en-GB" dirty="0"/>
          </a:p>
        </p:txBody>
      </p:sp>
      <p:sp>
        <p:nvSpPr>
          <p:cNvPr id="3" name="Content Placeholder 2">
            <a:extLst>
              <a:ext uri="{FF2B5EF4-FFF2-40B4-BE49-F238E27FC236}">
                <a16:creationId xmlns:a16="http://schemas.microsoft.com/office/drawing/2014/main" id="{8F2C83DB-0E06-0A18-CD10-58B7D1744E6F}"/>
              </a:ext>
            </a:extLst>
          </p:cNvPr>
          <p:cNvSpPr>
            <a:spLocks noGrp="1"/>
          </p:cNvSpPr>
          <p:nvPr>
            <p:ph idx="1"/>
          </p:nvPr>
        </p:nvSpPr>
        <p:spPr/>
        <p:txBody>
          <a:bodyPr/>
          <a:lstStyle/>
          <a:p>
            <a:pPr marL="0" indent="0">
              <a:buNone/>
            </a:pPr>
            <a:r>
              <a:rPr lang="en-GB">
                <a:hlinkClick r:id="rId2"/>
              </a:rPr>
              <a:t>Download Audacity</a:t>
            </a:r>
            <a:endParaRPr lang="en-GB"/>
          </a:p>
          <a:p>
            <a:pPr marL="0" indent="0">
              <a:buNone/>
            </a:pPr>
            <a:endParaRPr lang="en-GB"/>
          </a:p>
          <a:p>
            <a:pPr marL="0" indent="0">
              <a:buNone/>
            </a:pPr>
            <a:endParaRPr lang="en-GB" dirty="0"/>
          </a:p>
        </p:txBody>
      </p:sp>
      <p:pic>
        <p:nvPicPr>
          <p:cNvPr id="5" name="Picture 4" descr="A blue headphones with red and yellow sound waves&#10;&#10;Description automatically generated">
            <a:extLst>
              <a:ext uri="{FF2B5EF4-FFF2-40B4-BE49-F238E27FC236}">
                <a16:creationId xmlns:a16="http://schemas.microsoft.com/office/drawing/2014/main" id="{484EAB5E-D5DD-C087-B267-3B513ABC6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828" y="146314"/>
            <a:ext cx="2248580" cy="1239316"/>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686A962-D999-796A-F951-4713CC452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357499"/>
            <a:ext cx="8567057" cy="4500501"/>
          </a:xfrm>
          <a:prstGeom prst="rect">
            <a:avLst/>
          </a:prstGeom>
        </p:spPr>
      </p:pic>
    </p:spTree>
    <p:extLst>
      <p:ext uri="{BB962C8B-B14F-4D97-AF65-F5344CB8AC3E}">
        <p14:creationId xmlns:p14="http://schemas.microsoft.com/office/powerpoint/2010/main" val="2610977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0DB5-7095-9D89-F631-9A39552D16B3}"/>
              </a:ext>
            </a:extLst>
          </p:cNvPr>
          <p:cNvSpPr>
            <a:spLocks noGrp="1"/>
          </p:cNvSpPr>
          <p:nvPr>
            <p:ph type="title"/>
          </p:nvPr>
        </p:nvSpPr>
        <p:spPr/>
        <p:txBody>
          <a:bodyPr/>
          <a:lstStyle/>
          <a:p>
            <a:r>
              <a:rPr lang="en-GB" dirty="0"/>
              <a:t>Audacity (2)</a:t>
            </a:r>
          </a:p>
        </p:txBody>
      </p:sp>
      <p:sp>
        <p:nvSpPr>
          <p:cNvPr id="3" name="Content Placeholder 2">
            <a:extLst>
              <a:ext uri="{FF2B5EF4-FFF2-40B4-BE49-F238E27FC236}">
                <a16:creationId xmlns:a16="http://schemas.microsoft.com/office/drawing/2014/main" id="{8F2C83DB-0E06-0A18-CD10-58B7D1744E6F}"/>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5" name="Picture 4" descr="A blue headphones with red and yellow sound waves&#10;&#10;Description automatically generated">
            <a:extLst>
              <a:ext uri="{FF2B5EF4-FFF2-40B4-BE49-F238E27FC236}">
                <a16:creationId xmlns:a16="http://schemas.microsoft.com/office/drawing/2014/main" id="{484EAB5E-D5DD-C087-B267-3B513ABC6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828" y="146314"/>
            <a:ext cx="2248580" cy="1239316"/>
          </a:xfrm>
          <a:prstGeom prst="rect">
            <a:avLst/>
          </a:prstGeom>
        </p:spPr>
      </p:pic>
      <p:sp>
        <p:nvSpPr>
          <p:cNvPr id="4" name="TextBox 3">
            <a:extLst>
              <a:ext uri="{FF2B5EF4-FFF2-40B4-BE49-F238E27FC236}">
                <a16:creationId xmlns:a16="http://schemas.microsoft.com/office/drawing/2014/main" id="{CB745B3D-7E9D-CCB6-AF7C-E730BBBD65B4}"/>
              </a:ext>
            </a:extLst>
          </p:cNvPr>
          <p:cNvSpPr txBox="1"/>
          <p:nvPr/>
        </p:nvSpPr>
        <p:spPr>
          <a:xfrm>
            <a:off x="838200" y="1825625"/>
            <a:ext cx="10515600" cy="2123658"/>
          </a:xfrm>
          <a:prstGeom prst="rect">
            <a:avLst/>
          </a:prstGeom>
          <a:noFill/>
        </p:spPr>
        <p:txBody>
          <a:bodyPr wrap="square" rtlCol="0">
            <a:spAutoFit/>
          </a:bodyPr>
          <a:lstStyle/>
          <a:p>
            <a:endParaRPr lang="en-GB" dirty="0"/>
          </a:p>
          <a:p>
            <a:endParaRPr lang="en-GB" dirty="0"/>
          </a:p>
          <a:p>
            <a:r>
              <a:rPr lang="en-GB" sz="2400" dirty="0"/>
              <a:t>AMB: Audacity demo</a:t>
            </a:r>
          </a:p>
          <a:p>
            <a:endParaRPr lang="en-GB" sz="2400" dirty="0"/>
          </a:p>
          <a:p>
            <a:endParaRPr lang="en-GB" sz="2400" dirty="0"/>
          </a:p>
          <a:p>
            <a:r>
              <a:rPr lang="en-GB" sz="2400" dirty="0">
                <a:hlinkClick r:id="rId3"/>
              </a:rPr>
              <a:t>Introduction to Audacity tutorial</a:t>
            </a:r>
            <a:endParaRPr lang="en-GB" sz="2400" dirty="0"/>
          </a:p>
        </p:txBody>
      </p:sp>
    </p:spTree>
    <p:extLst>
      <p:ext uri="{BB962C8B-B14F-4D97-AF65-F5344CB8AC3E}">
        <p14:creationId xmlns:p14="http://schemas.microsoft.com/office/powerpoint/2010/main" val="3184679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770C-25B4-47E0-EE23-083DDDCCA3A9}"/>
              </a:ext>
            </a:extLst>
          </p:cNvPr>
          <p:cNvSpPr>
            <a:spLocks noGrp="1"/>
          </p:cNvSpPr>
          <p:nvPr>
            <p:ph type="title"/>
          </p:nvPr>
        </p:nvSpPr>
        <p:spPr/>
        <p:txBody>
          <a:bodyPr/>
          <a:lstStyle/>
          <a:p>
            <a:r>
              <a:rPr lang="en-GB" dirty="0"/>
              <a:t>Sharing and storing your oral history</a:t>
            </a:r>
          </a:p>
        </p:txBody>
      </p:sp>
      <p:sp>
        <p:nvSpPr>
          <p:cNvPr id="3" name="Content Placeholder 2">
            <a:extLst>
              <a:ext uri="{FF2B5EF4-FFF2-40B4-BE49-F238E27FC236}">
                <a16:creationId xmlns:a16="http://schemas.microsoft.com/office/drawing/2014/main" id="{70EE1572-C3FA-69B8-1BC3-64A72C4C698C}"/>
              </a:ext>
            </a:extLst>
          </p:cNvPr>
          <p:cNvSpPr>
            <a:spLocks noGrp="1"/>
          </p:cNvSpPr>
          <p:nvPr>
            <p:ph idx="1"/>
          </p:nvPr>
        </p:nvSpPr>
        <p:spPr/>
        <p:txBody>
          <a:bodyPr>
            <a:normAutofit lnSpcReduction="10000"/>
          </a:bodyPr>
          <a:lstStyle/>
          <a:p>
            <a:r>
              <a:rPr lang="en-GB" dirty="0"/>
              <a:t>Public archive (retain at least two copies)</a:t>
            </a:r>
          </a:p>
          <a:p>
            <a:r>
              <a:rPr lang="en-GB" dirty="0"/>
              <a:t>Project web site</a:t>
            </a:r>
          </a:p>
          <a:p>
            <a:r>
              <a:rPr lang="en-GB" dirty="0" err="1"/>
              <a:t>Youtube</a:t>
            </a:r>
            <a:r>
              <a:rPr lang="en-GB" dirty="0"/>
              <a:t> (upload image and audio)</a:t>
            </a:r>
          </a:p>
          <a:p>
            <a:r>
              <a:rPr lang="en-GB" dirty="0"/>
              <a:t>Soundcloud.</a:t>
            </a:r>
          </a:p>
          <a:p>
            <a:r>
              <a:rPr lang="en-GB" dirty="0" err="1"/>
              <a:t>Itunes</a:t>
            </a:r>
            <a:endParaRPr lang="en-GB" dirty="0"/>
          </a:p>
          <a:p>
            <a:r>
              <a:rPr lang="en-GB" dirty="0"/>
              <a:t>Vimeo</a:t>
            </a:r>
          </a:p>
          <a:p>
            <a:r>
              <a:rPr lang="en-GB" dirty="0">
                <a:hlinkClick r:id="rId2"/>
              </a:rPr>
              <a:t>OHMS (Oral History Metadata </a:t>
            </a:r>
            <a:r>
              <a:rPr lang="en-GB" dirty="0" err="1">
                <a:hlinkClick r:id="rId2"/>
              </a:rPr>
              <a:t>Syncroniser</a:t>
            </a:r>
            <a:r>
              <a:rPr lang="en-GB" dirty="0">
                <a:hlinkClick r:id="rId2"/>
              </a:rPr>
              <a:t>)</a:t>
            </a:r>
            <a:endParaRPr lang="en-GB" dirty="0"/>
          </a:p>
          <a:p>
            <a:r>
              <a:rPr lang="en-GB">
                <a:hlinkClick r:id="rId3"/>
              </a:rPr>
              <a:t>https://openlearnware.tu-darmstadt.de/collection/digital-oral-history-exploring-the-state-of-the-art/</a:t>
            </a:r>
            <a:r>
              <a:rPr lang="en-GB"/>
              <a:t> </a:t>
            </a:r>
            <a:endParaRPr lang="en-GB" dirty="0"/>
          </a:p>
        </p:txBody>
      </p:sp>
    </p:spTree>
    <p:extLst>
      <p:ext uri="{BB962C8B-B14F-4D97-AF65-F5344CB8AC3E}">
        <p14:creationId xmlns:p14="http://schemas.microsoft.com/office/powerpoint/2010/main" val="1130280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p:txBody>
          <a:bodyPr/>
          <a:lstStyle/>
          <a:p>
            <a:r>
              <a:rPr lang="en-GB" dirty="0"/>
              <a:t>Digital preservation</a:t>
            </a:r>
          </a:p>
        </p:txBody>
      </p:sp>
      <p:sp>
        <p:nvSpPr>
          <p:cNvPr id="3" name="Content Placeholder 2">
            <a:extLst>
              <a:ext uri="{FF2B5EF4-FFF2-40B4-BE49-F238E27FC236}">
                <a16:creationId xmlns:a16="http://schemas.microsoft.com/office/drawing/2014/main" id="{ABA67AAC-9470-4FEF-96C3-E91399308432}"/>
              </a:ext>
            </a:extLst>
          </p:cNvPr>
          <p:cNvSpPr>
            <a:spLocks noGrp="1"/>
          </p:cNvSpPr>
          <p:nvPr>
            <p:ph idx="1"/>
          </p:nvPr>
        </p:nvSpPr>
        <p:spPr/>
        <p:txBody>
          <a:bodyPr>
            <a:normAutofit/>
          </a:bodyPr>
          <a:lstStyle/>
          <a:p>
            <a:r>
              <a:rPr lang="en-GB" dirty="0"/>
              <a:t>We preserve to ensure than those who need access do have access in the longer term.</a:t>
            </a:r>
          </a:p>
          <a:p>
            <a:pPr marL="0" indent="0">
              <a:buNone/>
            </a:pPr>
            <a:endParaRPr lang="en-GB" dirty="0"/>
          </a:p>
          <a:p>
            <a:r>
              <a:rPr lang="en-GB" dirty="0"/>
              <a:t>Digital preservation is the systematic storage of our oral history recordings. It therefore concerns the system out in place and the people responsible for maintaining that system.</a:t>
            </a:r>
          </a:p>
          <a:p>
            <a:pPr marL="0" indent="0">
              <a:buNone/>
            </a:pPr>
            <a:endParaRPr lang="en-GB" dirty="0"/>
          </a:p>
          <a:p>
            <a:r>
              <a:rPr lang="en-GB" dirty="0"/>
              <a:t>Storage, integrity, control, metadata and content (check regularly for ‘bit rot’.</a:t>
            </a:r>
          </a:p>
        </p:txBody>
      </p:sp>
    </p:spTree>
    <p:extLst>
      <p:ext uri="{BB962C8B-B14F-4D97-AF65-F5344CB8AC3E}">
        <p14:creationId xmlns:p14="http://schemas.microsoft.com/office/powerpoint/2010/main" val="3647789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p:txBody>
          <a:bodyPr/>
          <a:lstStyle/>
          <a:p>
            <a:r>
              <a:rPr lang="en-GB" dirty="0"/>
              <a:t>Digital preservation</a:t>
            </a:r>
          </a:p>
        </p:txBody>
      </p:sp>
      <p:sp>
        <p:nvSpPr>
          <p:cNvPr id="3" name="Content Placeholder 2">
            <a:extLst>
              <a:ext uri="{FF2B5EF4-FFF2-40B4-BE49-F238E27FC236}">
                <a16:creationId xmlns:a16="http://schemas.microsoft.com/office/drawing/2014/main" id="{ABA67AAC-9470-4FEF-96C3-E91399308432}"/>
              </a:ext>
            </a:extLst>
          </p:cNvPr>
          <p:cNvSpPr>
            <a:spLocks noGrp="1"/>
          </p:cNvSpPr>
          <p:nvPr>
            <p:ph idx="1"/>
          </p:nvPr>
        </p:nvSpPr>
        <p:spPr/>
        <p:txBody>
          <a:bodyPr>
            <a:normAutofit fontScale="92500" lnSpcReduction="20000"/>
          </a:bodyPr>
          <a:lstStyle/>
          <a:p>
            <a:r>
              <a:rPr lang="en-GB" dirty="0"/>
              <a:t>Identify relevant files: recordings (format); release forms, transcripts.</a:t>
            </a:r>
          </a:p>
          <a:p>
            <a:r>
              <a:rPr lang="en-GB" dirty="0"/>
              <a:t>Document: catalogue (online and hard copy); project title; length; any restrictions.</a:t>
            </a:r>
          </a:p>
          <a:p>
            <a:r>
              <a:rPr lang="en-GB" dirty="0"/>
              <a:t>Organise: maintain rather than create; consistent naming (name/date i.e. Johnston_Tom_16thOct2018); folders; sub folders</a:t>
            </a:r>
          </a:p>
          <a:p>
            <a:r>
              <a:rPr lang="en-GB" dirty="0"/>
              <a:t>Storage: designate a central storage materials and consolidate all files from other equipment e.g. camera; email etc.</a:t>
            </a:r>
          </a:p>
          <a:p>
            <a:r>
              <a:rPr lang="en-GB" dirty="0"/>
              <a:t>Backup: three copies of your file different locations using three different media e.g. on computer; hard drive(different locations); cloud based storage.</a:t>
            </a:r>
          </a:p>
          <a:p>
            <a:r>
              <a:rPr lang="en-GB" dirty="0"/>
              <a:t>Maintain: spot check for bit rot; replace is necessary; plan to replace backup drives every 4 – 6 years.</a:t>
            </a:r>
          </a:p>
          <a:p>
            <a:endParaRPr lang="en-GB" dirty="0"/>
          </a:p>
        </p:txBody>
      </p:sp>
    </p:spTree>
    <p:extLst>
      <p:ext uri="{BB962C8B-B14F-4D97-AF65-F5344CB8AC3E}">
        <p14:creationId xmlns:p14="http://schemas.microsoft.com/office/powerpoint/2010/main" val="521969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a:xfrm>
            <a:off x="192568" y="179257"/>
            <a:ext cx="3571810" cy="1850509"/>
          </a:xfrm>
        </p:spPr>
        <p:txBody>
          <a:bodyPr vert="horz" lIns="91440" tIns="45720" rIns="91440" bIns="45720" rtlCol="0" anchor="b">
            <a:normAutofit/>
          </a:bodyPr>
          <a:lstStyle/>
          <a:p>
            <a:r>
              <a:rPr lang="en-US" sz="5100" kern="1200" dirty="0">
                <a:solidFill>
                  <a:schemeClr val="tx1"/>
                </a:solidFill>
                <a:latin typeface="+mj-lt"/>
                <a:ea typeface="+mj-ea"/>
                <a:cs typeface="+mj-cs"/>
              </a:rPr>
              <a:t>Digital preservation</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blue and white diagram with white text&#10;&#10;Description automatically generated">
            <a:extLst>
              <a:ext uri="{FF2B5EF4-FFF2-40B4-BE49-F238E27FC236}">
                <a16:creationId xmlns:a16="http://schemas.microsoft.com/office/drawing/2014/main" id="{9C2C565E-872E-13F4-7297-DF5AA1568D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6814" y="0"/>
            <a:ext cx="8542750" cy="6407063"/>
          </a:xfrm>
          <a:prstGeom prst="rect">
            <a:avLst/>
          </a:prstGeom>
        </p:spPr>
      </p:pic>
    </p:spTree>
    <p:extLst>
      <p:ext uri="{BB962C8B-B14F-4D97-AF65-F5344CB8AC3E}">
        <p14:creationId xmlns:p14="http://schemas.microsoft.com/office/powerpoint/2010/main" val="4040828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THE </a:t>
            </a:r>
            <a:r>
              <a:rPr lang="en-GB" dirty="0">
                <a:latin typeface="Calibri" panose="020F0502020204030204" pitchFamily="34" charset="0"/>
                <a:ea typeface="Calibri" panose="020F0502020204030204" pitchFamily="34" charset="0"/>
                <a:cs typeface="Calibri" panose="020F0502020204030204" pitchFamily="34" charset="0"/>
              </a:rPr>
              <a:t>ASSIGNMENT</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spTree>
    <p:extLst>
      <p:ext uri="{BB962C8B-B14F-4D97-AF65-F5344CB8AC3E}">
        <p14:creationId xmlns:p14="http://schemas.microsoft.com/office/powerpoint/2010/main" val="278067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FBB35-EC3A-F583-36F8-85783D21F219}"/>
              </a:ext>
            </a:extLst>
          </p:cNvPr>
          <p:cNvSpPr>
            <a:spLocks noGrp="1"/>
          </p:cNvSpPr>
          <p:nvPr>
            <p:ph type="title"/>
          </p:nvPr>
        </p:nvSpPr>
        <p:spPr>
          <a:xfrm>
            <a:off x="841248" y="256032"/>
            <a:ext cx="10506456" cy="1014984"/>
          </a:xfrm>
        </p:spPr>
        <p:txBody>
          <a:bodyPr anchor="b">
            <a:normAutofit/>
          </a:bodyPr>
          <a:lstStyle/>
          <a:p>
            <a:r>
              <a:rPr lang="en-GB" dirty="0"/>
              <a:t>Purpose of the assignment</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A02C42A-EDA2-E223-AE5C-37D90B8D7C6F}"/>
              </a:ext>
            </a:extLst>
          </p:cNvPr>
          <p:cNvGraphicFramePr>
            <a:graphicFrameLocks noGrp="1"/>
          </p:cNvGraphicFramePr>
          <p:nvPr>
            <p:ph idx="1"/>
            <p:extLst>
              <p:ext uri="{D42A27DB-BD31-4B8C-83A1-F6EECF244321}">
                <p14:modId xmlns:p14="http://schemas.microsoft.com/office/powerpoint/2010/main" val="2642350497"/>
              </p:ext>
            </p:extLst>
          </p:nvPr>
        </p:nvGraphicFramePr>
        <p:xfrm>
          <a:off x="838200" y="1744316"/>
          <a:ext cx="10515600" cy="4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16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C7535-641E-A25E-D42F-D5241A15E5E1}"/>
              </a:ext>
            </a:extLst>
          </p:cNvPr>
          <p:cNvSpPr>
            <a:spLocks noGrp="1"/>
          </p:cNvSpPr>
          <p:nvPr>
            <p:ph type="title"/>
          </p:nvPr>
        </p:nvSpPr>
        <p:spPr>
          <a:xfrm>
            <a:off x="586478" y="1683756"/>
            <a:ext cx="3115265" cy="2396359"/>
          </a:xfrm>
        </p:spPr>
        <p:txBody>
          <a:bodyPr anchor="b">
            <a:normAutofit/>
          </a:bodyPr>
          <a:lstStyle/>
          <a:p>
            <a:pPr algn="r"/>
            <a:r>
              <a:rPr lang="en-GB" sz="4000" dirty="0">
                <a:solidFill>
                  <a:srgbClr val="FFFFFF"/>
                </a:solidFill>
              </a:rPr>
              <a:t>Format</a:t>
            </a:r>
          </a:p>
        </p:txBody>
      </p:sp>
      <p:graphicFrame>
        <p:nvGraphicFramePr>
          <p:cNvPr id="5" name="Content Placeholder 2">
            <a:extLst>
              <a:ext uri="{FF2B5EF4-FFF2-40B4-BE49-F238E27FC236}">
                <a16:creationId xmlns:a16="http://schemas.microsoft.com/office/drawing/2014/main" id="{86C85997-B440-EEED-D8FB-954C972010F4}"/>
              </a:ext>
            </a:extLst>
          </p:cNvPr>
          <p:cNvGraphicFramePr>
            <a:graphicFrameLocks noGrp="1"/>
          </p:cNvGraphicFramePr>
          <p:nvPr>
            <p:ph idx="1"/>
            <p:extLst>
              <p:ext uri="{D42A27DB-BD31-4B8C-83A1-F6EECF244321}">
                <p14:modId xmlns:p14="http://schemas.microsoft.com/office/powerpoint/2010/main" val="331219406"/>
              </p:ext>
            </p:extLst>
          </p:nvPr>
        </p:nvGraphicFramePr>
        <p:xfrm>
          <a:off x="4196219" y="125261"/>
          <a:ext cx="7803715" cy="6732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415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5F0FE-9937-BAB9-073B-3A1C9093B498}"/>
              </a:ext>
            </a:extLst>
          </p:cNvPr>
          <p:cNvSpPr>
            <a:spLocks noGrp="1"/>
          </p:cNvSpPr>
          <p:nvPr>
            <p:ph type="title"/>
          </p:nvPr>
        </p:nvSpPr>
        <p:spPr>
          <a:xfrm>
            <a:off x="586478" y="1683756"/>
            <a:ext cx="3115265" cy="2396359"/>
          </a:xfrm>
        </p:spPr>
        <p:txBody>
          <a:bodyPr anchor="b">
            <a:normAutofit/>
          </a:bodyPr>
          <a:lstStyle/>
          <a:p>
            <a:pPr algn="ctr"/>
            <a:r>
              <a:rPr lang="en-GB" sz="4000" dirty="0">
                <a:solidFill>
                  <a:srgbClr val="FFFFFF"/>
                </a:solidFill>
              </a:rPr>
              <a:t>Content (1)</a:t>
            </a:r>
          </a:p>
        </p:txBody>
      </p:sp>
      <p:graphicFrame>
        <p:nvGraphicFramePr>
          <p:cNvPr id="5" name="Content Placeholder 2">
            <a:extLst>
              <a:ext uri="{FF2B5EF4-FFF2-40B4-BE49-F238E27FC236}">
                <a16:creationId xmlns:a16="http://schemas.microsoft.com/office/drawing/2014/main" id="{6B670C92-AEC3-1B0E-30E4-159203934687}"/>
              </a:ext>
            </a:extLst>
          </p:cNvPr>
          <p:cNvGraphicFramePr>
            <a:graphicFrameLocks noGrp="1"/>
          </p:cNvGraphicFramePr>
          <p:nvPr>
            <p:ph idx="1"/>
            <p:extLst>
              <p:ext uri="{D42A27DB-BD31-4B8C-83A1-F6EECF244321}">
                <p14:modId xmlns:p14="http://schemas.microsoft.com/office/powerpoint/2010/main" val="2381676255"/>
              </p:ext>
            </p:extLst>
          </p:nvPr>
        </p:nvGraphicFramePr>
        <p:xfrm>
          <a:off x="4288222" y="750440"/>
          <a:ext cx="7749290" cy="582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15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F2B61-924E-8773-EA16-8BA8D13A2EE7}"/>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descr="A red and white sign with a microphone and text&#10;&#10;Description automatically generated">
            <a:extLst>
              <a:ext uri="{FF2B5EF4-FFF2-40B4-BE49-F238E27FC236}">
                <a16:creationId xmlns:a16="http://schemas.microsoft.com/office/drawing/2014/main" id="{7843647A-D5C6-746D-5B42-04CE64A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80" y="145884"/>
            <a:ext cx="9882209" cy="6468912"/>
          </a:xfrm>
          <a:prstGeom prst="rect">
            <a:avLst/>
          </a:prstGeom>
        </p:spPr>
      </p:pic>
    </p:spTree>
    <p:extLst>
      <p:ext uri="{BB962C8B-B14F-4D97-AF65-F5344CB8AC3E}">
        <p14:creationId xmlns:p14="http://schemas.microsoft.com/office/powerpoint/2010/main" val="447420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9710AD-1017-8ED8-BF8C-3D675447006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503B91-7C32-7B56-A546-AAAF28DBB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0A12C0-DC7A-D2E2-E46E-0694872EA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66B5A0-A158-99A1-D115-DA632A9C1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A4F9E3-DBAA-F64B-88C6-7CD073BF6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F8923BF-D086-BCC3-39EB-29840747E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317E9D81-9E46-0FAB-53E0-2863A8CB9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10FDA8-0730-5E92-AD83-A50D88E7DF5B}"/>
              </a:ext>
            </a:extLst>
          </p:cNvPr>
          <p:cNvSpPr>
            <a:spLocks noGrp="1"/>
          </p:cNvSpPr>
          <p:nvPr>
            <p:ph type="title"/>
          </p:nvPr>
        </p:nvSpPr>
        <p:spPr>
          <a:xfrm>
            <a:off x="586478" y="1683756"/>
            <a:ext cx="3115265" cy="2396359"/>
          </a:xfrm>
        </p:spPr>
        <p:txBody>
          <a:bodyPr anchor="b">
            <a:normAutofit/>
          </a:bodyPr>
          <a:lstStyle/>
          <a:p>
            <a:pPr algn="ctr"/>
            <a:r>
              <a:rPr lang="en-GB" sz="4000" dirty="0">
                <a:solidFill>
                  <a:srgbClr val="FFFFFF"/>
                </a:solidFill>
              </a:rPr>
              <a:t>Content (2)</a:t>
            </a:r>
          </a:p>
        </p:txBody>
      </p:sp>
      <p:graphicFrame>
        <p:nvGraphicFramePr>
          <p:cNvPr id="5" name="Content Placeholder 2">
            <a:extLst>
              <a:ext uri="{FF2B5EF4-FFF2-40B4-BE49-F238E27FC236}">
                <a16:creationId xmlns:a16="http://schemas.microsoft.com/office/drawing/2014/main" id="{D76FEBE1-1CA8-2168-BB8C-F50342C790F3}"/>
              </a:ext>
            </a:extLst>
          </p:cNvPr>
          <p:cNvGraphicFramePr>
            <a:graphicFrameLocks noGrp="1"/>
          </p:cNvGraphicFramePr>
          <p:nvPr>
            <p:ph idx="1"/>
            <p:extLst>
              <p:ext uri="{D42A27DB-BD31-4B8C-83A1-F6EECF244321}">
                <p14:modId xmlns:p14="http://schemas.microsoft.com/office/powerpoint/2010/main" val="205254208"/>
              </p:ext>
            </p:extLst>
          </p:nvPr>
        </p:nvGraphicFramePr>
        <p:xfrm>
          <a:off x="4288222" y="750440"/>
          <a:ext cx="7749290" cy="582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425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CELEBRATION PLANNING</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3" name="Picture 2">
            <a:extLst>
              <a:ext uri="{FF2B5EF4-FFF2-40B4-BE49-F238E27FC236}">
                <a16:creationId xmlns:a16="http://schemas.microsoft.com/office/drawing/2014/main" id="{7FAED8F5-D6BB-EF3D-B398-A58184EE8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0168" y="4685665"/>
            <a:ext cx="1971675" cy="1885950"/>
          </a:xfrm>
          <a:prstGeom prst="rect">
            <a:avLst/>
          </a:prstGeom>
        </p:spPr>
      </p:pic>
    </p:spTree>
    <p:extLst>
      <p:ext uri="{BB962C8B-B14F-4D97-AF65-F5344CB8AC3E}">
        <p14:creationId xmlns:p14="http://schemas.microsoft.com/office/powerpoint/2010/main" val="1037278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orful balloons and confetti&#10;&#10;Description automatically generated">
            <a:extLst>
              <a:ext uri="{FF2B5EF4-FFF2-40B4-BE49-F238E27FC236}">
                <a16:creationId xmlns:a16="http://schemas.microsoft.com/office/drawing/2014/main" id="{914777F5-B908-1CC9-8ED4-CFBC8D125DA5}"/>
              </a:ext>
            </a:extLst>
          </p:cNvPr>
          <p:cNvPicPr>
            <a:picLocks noChangeAspect="1"/>
          </p:cNvPicPr>
          <p:nvPr/>
        </p:nvPicPr>
        <p:blipFill rotWithShape="1">
          <a:blip r:embed="rId2">
            <a:extLst>
              <a:ext uri="{28A0092B-C50C-407E-A947-70E740481C1C}">
                <a14:useLocalDpi xmlns:a14="http://schemas.microsoft.com/office/drawing/2010/main" val="0"/>
              </a:ext>
            </a:extLst>
          </a:blip>
          <a:srcRect r="-2" b="39928"/>
          <a:stretch/>
        </p:blipFill>
        <p:spPr>
          <a:xfrm>
            <a:off x="621676" y="0"/>
            <a:ext cx="5783525" cy="3572451"/>
          </a:xfrm>
          <a:prstGeom prst="rect">
            <a:avLst/>
          </a:prstGeom>
        </p:spPr>
      </p:pic>
      <p:pic>
        <p:nvPicPr>
          <p:cNvPr id="7" name="Picture 6" descr="A white text with colorful confetti&#10;&#10;Description automatically generated">
            <a:extLst>
              <a:ext uri="{FF2B5EF4-FFF2-40B4-BE49-F238E27FC236}">
                <a16:creationId xmlns:a16="http://schemas.microsoft.com/office/drawing/2014/main" id="{FF9BF96B-AFED-28D0-16FD-952475490183}"/>
              </a:ext>
            </a:extLst>
          </p:cNvPr>
          <p:cNvPicPr>
            <a:picLocks noChangeAspect="1"/>
          </p:cNvPicPr>
          <p:nvPr/>
        </p:nvPicPr>
        <p:blipFill rotWithShape="1">
          <a:blip r:embed="rId3">
            <a:extLst>
              <a:ext uri="{28A0092B-C50C-407E-A947-70E740481C1C}">
                <a14:useLocalDpi xmlns:a14="http://schemas.microsoft.com/office/drawing/2010/main" val="0"/>
              </a:ext>
            </a:extLst>
          </a:blip>
          <a:srcRect l="1440" r="3374" b="1"/>
          <a:stretch/>
        </p:blipFill>
        <p:spPr>
          <a:xfrm>
            <a:off x="621675" y="3332588"/>
            <a:ext cx="5783525" cy="2263293"/>
          </a:xfrm>
          <a:prstGeom prst="rect">
            <a:avLst/>
          </a:prstGeom>
        </p:spPr>
      </p:pic>
      <p:sp>
        <p:nvSpPr>
          <p:cNvPr id="2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684AF-DD5A-2CC2-0FF9-0BF46526575B}"/>
              </a:ext>
            </a:extLst>
          </p:cNvPr>
          <p:cNvSpPr>
            <a:spLocks noGrp="1"/>
          </p:cNvSpPr>
          <p:nvPr>
            <p:ph type="title"/>
          </p:nvPr>
        </p:nvSpPr>
        <p:spPr>
          <a:xfrm>
            <a:off x="6889833" y="1056640"/>
            <a:ext cx="4360324" cy="3494398"/>
          </a:xfrm>
        </p:spPr>
        <p:txBody>
          <a:bodyPr vert="horz" lIns="91440" tIns="45720" rIns="91440" bIns="45720" rtlCol="0" anchor="b">
            <a:normAutofit fontScale="90000"/>
          </a:bodyPr>
          <a:lstStyle/>
          <a:p>
            <a:r>
              <a:rPr lang="en-US" sz="6100" dirty="0"/>
              <a:t>Time to celebrate you as an oral historian!</a:t>
            </a:r>
          </a:p>
        </p:txBody>
      </p:sp>
      <p:pic>
        <p:nvPicPr>
          <p:cNvPr id="9" name="Picture 8" descr="A colorful party hat and balloons&#10;&#10;Description automatically generated with medium confidence">
            <a:extLst>
              <a:ext uri="{FF2B5EF4-FFF2-40B4-BE49-F238E27FC236}">
                <a16:creationId xmlns:a16="http://schemas.microsoft.com/office/drawing/2014/main" id="{55F29B6C-5D65-44A6-55DC-CD320ECA3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532" y="4444669"/>
            <a:ext cx="1832295" cy="1786488"/>
          </a:xfrm>
          <a:prstGeom prst="rect">
            <a:avLst/>
          </a:prstGeom>
        </p:spPr>
      </p:pic>
    </p:spTree>
    <p:extLst>
      <p:ext uri="{BB962C8B-B14F-4D97-AF65-F5344CB8AC3E}">
        <p14:creationId xmlns:p14="http://schemas.microsoft.com/office/powerpoint/2010/main" val="2188436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0834-7A9B-9235-8CC3-1E8F8B376CBB}"/>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What we covered today</a:t>
            </a:r>
          </a:p>
        </p:txBody>
      </p:sp>
      <p:sp>
        <p:nvSpPr>
          <p:cNvPr id="3" name="Content Placeholder 2">
            <a:extLst>
              <a:ext uri="{FF2B5EF4-FFF2-40B4-BE49-F238E27FC236}">
                <a16:creationId xmlns:a16="http://schemas.microsoft.com/office/drawing/2014/main" id="{350FA479-2DB6-481B-0723-1FCC12E9D6B6}"/>
              </a:ext>
            </a:extLst>
          </p:cNvPr>
          <p:cNvSpPr>
            <a:spLocks noGrp="1"/>
          </p:cNvSpPr>
          <p:nvPr>
            <p:ph idx="1"/>
          </p:nvPr>
        </p:nvSpPr>
        <p:spPr>
          <a:xfrm>
            <a:off x="838199" y="1825625"/>
            <a:ext cx="11103429" cy="4351338"/>
          </a:xfrm>
        </p:spPr>
        <p:txBody>
          <a:bodyPr>
            <a:normAutofit/>
          </a:bodyPr>
          <a:lstStyle/>
          <a:p>
            <a:r>
              <a:rPr lang="en-GB" dirty="0"/>
              <a:t>Review and reflection after your first oral history interview: three things that went well, three things you do differently next time.</a:t>
            </a:r>
          </a:p>
          <a:p>
            <a:r>
              <a:rPr lang="en-GB" dirty="0"/>
              <a:t>Transcription including verification, timecoding and cataloguing.</a:t>
            </a:r>
          </a:p>
          <a:p>
            <a:r>
              <a:rPr lang="en-GB" dirty="0"/>
              <a:t>Reviewing for sensitivities: third party references, defamation and risk.</a:t>
            </a:r>
          </a:p>
          <a:p>
            <a:r>
              <a:rPr lang="en-GB" dirty="0"/>
              <a:t>Using sound editing software: Audacity.</a:t>
            </a:r>
          </a:p>
          <a:p>
            <a:r>
              <a:rPr lang="en-GB" dirty="0"/>
              <a:t>Managing your archive and/or placing your recordings in a public archive.</a:t>
            </a:r>
          </a:p>
          <a:p>
            <a:r>
              <a:rPr lang="en-GB" dirty="0"/>
              <a:t>The assignment.</a:t>
            </a:r>
          </a:p>
          <a:p>
            <a:r>
              <a:rPr lang="en-GB" dirty="0"/>
              <a:t>Celebrating your success: next week and beyond. </a:t>
            </a:r>
          </a:p>
          <a:p>
            <a:endParaRPr lang="en-GB" dirty="0"/>
          </a:p>
          <a:p>
            <a:endParaRPr lang="en-GB" dirty="0"/>
          </a:p>
          <a:p>
            <a:endParaRPr lang="en-GB" dirty="0"/>
          </a:p>
        </p:txBody>
      </p:sp>
      <p:pic>
        <p:nvPicPr>
          <p:cNvPr id="4" name="Picture 3" descr="Shape, arrow&#10;&#10;Description automatically generated">
            <a:extLst>
              <a:ext uri="{FF2B5EF4-FFF2-40B4-BE49-F238E27FC236}">
                <a16:creationId xmlns:a16="http://schemas.microsoft.com/office/drawing/2014/main" id="{D42D190B-EA5C-ADFA-646D-E15C0466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744" y="1979543"/>
            <a:ext cx="264160" cy="301897"/>
          </a:xfrm>
          <a:prstGeom prst="rect">
            <a:avLst/>
          </a:prstGeom>
        </p:spPr>
      </p:pic>
      <p:pic>
        <p:nvPicPr>
          <p:cNvPr id="5" name="Picture 4" descr="Shape, arrow&#10;&#10;Description automatically generated">
            <a:extLst>
              <a:ext uri="{FF2B5EF4-FFF2-40B4-BE49-F238E27FC236}">
                <a16:creationId xmlns:a16="http://schemas.microsoft.com/office/drawing/2014/main" id="{0A79DC68-2B45-3C63-F19A-9BEE4C55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2821565"/>
            <a:ext cx="264160" cy="301897"/>
          </a:xfrm>
          <a:prstGeom prst="rect">
            <a:avLst/>
          </a:prstGeom>
        </p:spPr>
      </p:pic>
      <p:pic>
        <p:nvPicPr>
          <p:cNvPr id="6" name="Picture 5" descr="Shape, arrow&#10;&#10;Description automatically generated">
            <a:extLst>
              <a:ext uri="{FF2B5EF4-FFF2-40B4-BE49-F238E27FC236}">
                <a16:creationId xmlns:a16="http://schemas.microsoft.com/office/drawing/2014/main" id="{7BB52020-6EB7-8C45-45EC-B43E4BDDC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310881"/>
            <a:ext cx="264160" cy="301897"/>
          </a:xfrm>
          <a:prstGeom prst="rect">
            <a:avLst/>
          </a:prstGeom>
        </p:spPr>
      </p:pic>
      <p:pic>
        <p:nvPicPr>
          <p:cNvPr id="7" name="Picture 6" descr="Shape, arrow&#10;&#10;Description automatically generated">
            <a:extLst>
              <a:ext uri="{FF2B5EF4-FFF2-40B4-BE49-F238E27FC236}">
                <a16:creationId xmlns:a16="http://schemas.microsoft.com/office/drawing/2014/main" id="{32519434-B739-49BA-CABD-ACCAA444F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747715"/>
            <a:ext cx="264160" cy="301897"/>
          </a:xfrm>
          <a:prstGeom prst="rect">
            <a:avLst/>
          </a:prstGeom>
        </p:spPr>
      </p:pic>
      <p:pic>
        <p:nvPicPr>
          <p:cNvPr id="8" name="Picture 7" descr="Shape, arrow&#10;&#10;Description automatically generated">
            <a:extLst>
              <a:ext uri="{FF2B5EF4-FFF2-40B4-BE49-F238E27FC236}">
                <a16:creationId xmlns:a16="http://schemas.microsoft.com/office/drawing/2014/main" id="{79AE0C80-B9D9-441F-9C40-B1DC261B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285468"/>
            <a:ext cx="264160" cy="301897"/>
          </a:xfrm>
          <a:prstGeom prst="rect">
            <a:avLst/>
          </a:prstGeom>
        </p:spPr>
      </p:pic>
      <p:pic>
        <p:nvPicPr>
          <p:cNvPr id="9" name="Picture 8" descr="Shape, arrow&#10;&#10;Description automatically generated">
            <a:extLst>
              <a:ext uri="{FF2B5EF4-FFF2-40B4-BE49-F238E27FC236}">
                <a16:creationId xmlns:a16="http://schemas.microsoft.com/office/drawing/2014/main" id="{6173F7E2-80E8-CE25-6669-5CC47F52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929318"/>
            <a:ext cx="264160" cy="301897"/>
          </a:xfrm>
          <a:prstGeom prst="rect">
            <a:avLst/>
          </a:prstGeom>
        </p:spPr>
      </p:pic>
      <p:pic>
        <p:nvPicPr>
          <p:cNvPr id="10" name="Picture 9" descr="Shape, arrow&#10;&#10;Description automatically generated">
            <a:extLst>
              <a:ext uri="{FF2B5EF4-FFF2-40B4-BE49-F238E27FC236}">
                <a16:creationId xmlns:a16="http://schemas.microsoft.com/office/drawing/2014/main" id="{CBD85213-BCBD-F0E6-028A-DAA68296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08" y="5553140"/>
            <a:ext cx="264160" cy="301897"/>
          </a:xfrm>
          <a:prstGeom prst="rect">
            <a:avLst/>
          </a:prstGeom>
        </p:spPr>
      </p:pic>
    </p:spTree>
    <p:extLst>
      <p:ext uri="{BB962C8B-B14F-4D97-AF65-F5344CB8AC3E}">
        <p14:creationId xmlns:p14="http://schemas.microsoft.com/office/powerpoint/2010/main" val="405436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5C68-7889-B5DA-B241-001F407BBDA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E2FA1E7E-4004-FB04-04B5-3A4039481140}"/>
              </a:ext>
            </a:extLst>
          </p:cNvPr>
          <p:cNvSpPr>
            <a:spLocks noGrp="1"/>
          </p:cNvSpPr>
          <p:nvPr>
            <p:ph idx="1"/>
          </p:nvPr>
        </p:nvSpPr>
        <p:spPr/>
        <p:txBody>
          <a:bodyPr>
            <a:normAutofit/>
          </a:bodyPr>
          <a:lstStyle/>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Duke University Libraries (2024) Oral History - Methodologies and Sources, Duke University.</a:t>
            </a:r>
          </a:p>
          <a:p>
            <a:pPr marL="0" indent="0">
              <a:buNone/>
            </a:pPr>
            <a:endPar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Neuenschwander, J. A. (2014). </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guide to oral history and the law</a:t>
            </a: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Oxford University Press, USA.</a:t>
            </a:r>
          </a:p>
          <a:p>
            <a:pPr marL="0" indent="0">
              <a:buNone/>
            </a:pPr>
            <a:endParaRPr lang="en-GB" sz="1800"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Sommer, B. W., &amp; Quinlan, M. K. (2018). </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Oral </a:t>
            </a:r>
            <a:r>
              <a:rPr lang="en-GB" sz="1800" i="1"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rPr>
              <a:t>H</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istory </a:t>
            </a:r>
            <a:r>
              <a:rPr lang="en-GB" sz="1800" i="1"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rPr>
              <a:t>M</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anual</a:t>
            </a: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Rowman &amp; Littlefield.</a:t>
            </a:r>
          </a:p>
          <a:p>
            <a:pPr marL="0" indent="0">
              <a:buNone/>
            </a:pPr>
            <a:endParaRPr lang="en-GB" sz="1800"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200" dirty="0">
                <a:hlinkClick r:id="rId2"/>
              </a:rPr>
              <a:t>Best Practices for Recording and Preserving Oral Histories (youtube.com)</a:t>
            </a: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44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steps to a oral history&#10;&#10;Description automatically generated">
            <a:extLst>
              <a:ext uri="{FF2B5EF4-FFF2-40B4-BE49-F238E27FC236}">
                <a16:creationId xmlns:a16="http://schemas.microsoft.com/office/drawing/2014/main" id="{3A7F505A-D5B7-1FCC-67BB-EBF0D32A8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 y="0"/>
            <a:ext cx="4846320" cy="6858000"/>
          </a:xfrm>
          <a:prstGeom prst="rect">
            <a:avLst/>
          </a:prstGeom>
        </p:spPr>
      </p:pic>
      <p:pic>
        <p:nvPicPr>
          <p:cNvPr id="6" name="Picture 5" descr="A road with pointers on it&#10;&#10;Description automatically generated">
            <a:extLst>
              <a:ext uri="{FF2B5EF4-FFF2-40B4-BE49-F238E27FC236}">
                <a16:creationId xmlns:a16="http://schemas.microsoft.com/office/drawing/2014/main" id="{B2F19D6D-EF76-643D-8A73-535BF0F7A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047" y="0"/>
            <a:ext cx="7006953" cy="3274333"/>
          </a:xfrm>
          <a:prstGeom prst="rect">
            <a:avLst/>
          </a:prstGeom>
        </p:spPr>
      </p:pic>
      <p:sp>
        <p:nvSpPr>
          <p:cNvPr id="7" name="TextBox 6">
            <a:extLst>
              <a:ext uri="{FF2B5EF4-FFF2-40B4-BE49-F238E27FC236}">
                <a16:creationId xmlns:a16="http://schemas.microsoft.com/office/drawing/2014/main" id="{DB3935CE-3815-76ED-E3FA-2EC86E506787}"/>
              </a:ext>
            </a:extLst>
          </p:cNvPr>
          <p:cNvSpPr txBox="1"/>
          <p:nvPr/>
        </p:nvSpPr>
        <p:spPr>
          <a:xfrm>
            <a:off x="5158227" y="33221"/>
            <a:ext cx="2120541" cy="923330"/>
          </a:xfrm>
          <a:prstGeom prst="rect">
            <a:avLst/>
          </a:prstGeom>
          <a:gradFill>
            <a:gsLst>
              <a:gs pos="0">
                <a:srgbClr val="ECF9F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b="1" dirty="0"/>
              <a:t>YOUR ORAL HISTORY JOURNEY</a:t>
            </a:r>
          </a:p>
          <a:p>
            <a:pPr algn="ctr"/>
            <a:endParaRPr lang="en-GB" b="1" dirty="0"/>
          </a:p>
        </p:txBody>
      </p:sp>
      <p:sp>
        <p:nvSpPr>
          <p:cNvPr id="8" name="Arrow: Left 7">
            <a:extLst>
              <a:ext uri="{FF2B5EF4-FFF2-40B4-BE49-F238E27FC236}">
                <a16:creationId xmlns:a16="http://schemas.microsoft.com/office/drawing/2014/main" id="{3480A9D8-5F08-488E-E662-BB0090DB62B2}"/>
              </a:ext>
            </a:extLst>
          </p:cNvPr>
          <p:cNvSpPr/>
          <p:nvPr/>
        </p:nvSpPr>
        <p:spPr>
          <a:xfrm rot="5400000">
            <a:off x="8044332" y="4229923"/>
            <a:ext cx="4792795" cy="463361"/>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BF387F0F-3782-45DA-B778-4D1179ED82FF}"/>
              </a:ext>
            </a:extLst>
          </p:cNvPr>
          <p:cNvSpPr/>
          <p:nvPr/>
        </p:nvSpPr>
        <p:spPr>
          <a:xfrm rot="701106">
            <a:off x="4431438" y="5885303"/>
            <a:ext cx="6024800" cy="463361"/>
          </a:xfrm>
          <a:prstGeom prst="lef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ue location pin with a black background&#10;&#10;Description automatically generated">
            <a:extLst>
              <a:ext uri="{FF2B5EF4-FFF2-40B4-BE49-F238E27FC236}">
                <a16:creationId xmlns:a16="http://schemas.microsoft.com/office/drawing/2014/main" id="{5107263A-83BA-0DB7-EEA3-865968E98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5266" y="3884759"/>
            <a:ext cx="1548656" cy="1548656"/>
          </a:xfrm>
          <a:prstGeom prst="rect">
            <a:avLst/>
          </a:prstGeom>
        </p:spPr>
      </p:pic>
      <p:pic>
        <p:nvPicPr>
          <p:cNvPr id="12" name="Picture 11">
            <a:extLst>
              <a:ext uri="{FF2B5EF4-FFF2-40B4-BE49-F238E27FC236}">
                <a16:creationId xmlns:a16="http://schemas.microsoft.com/office/drawing/2014/main" id="{39E46597-79C8-595F-FAA0-A0C2A68AC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2467" y="448677"/>
            <a:ext cx="1616529" cy="1616529"/>
          </a:xfrm>
          <a:prstGeom prst="rect">
            <a:avLst/>
          </a:prstGeom>
        </p:spPr>
      </p:pic>
    </p:spTree>
    <p:extLst>
      <p:ext uri="{BB962C8B-B14F-4D97-AF65-F5344CB8AC3E}">
        <p14:creationId xmlns:p14="http://schemas.microsoft.com/office/powerpoint/2010/main" val="104274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REVIEW &amp; REFLECTION AFTER YOUR FIRST ORAL HISTORY INTERVIEW</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3" name="Picture 2">
            <a:extLst>
              <a:ext uri="{FF2B5EF4-FFF2-40B4-BE49-F238E27FC236}">
                <a16:creationId xmlns:a16="http://schemas.microsoft.com/office/drawing/2014/main" id="{9B0B0EB0-B260-9B80-A359-81BADC920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6642" y="4619308"/>
            <a:ext cx="1971675" cy="1885950"/>
          </a:xfrm>
          <a:prstGeom prst="rect">
            <a:avLst/>
          </a:prstGeom>
        </p:spPr>
      </p:pic>
    </p:spTree>
    <p:extLst>
      <p:ext uri="{BB962C8B-B14F-4D97-AF65-F5344CB8AC3E}">
        <p14:creationId xmlns:p14="http://schemas.microsoft.com/office/powerpoint/2010/main" val="283145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2EC6-5019-EF8C-5FCC-2595FD6B114F}"/>
              </a:ext>
            </a:extLst>
          </p:cNvPr>
          <p:cNvSpPr>
            <a:spLocks noGrp="1"/>
          </p:cNvSpPr>
          <p:nvPr>
            <p:ph type="title"/>
          </p:nvPr>
        </p:nvSpPr>
        <p:spPr>
          <a:xfrm>
            <a:off x="126999" y="-635"/>
            <a:ext cx="11967029" cy="1325563"/>
          </a:xfrm>
        </p:spPr>
        <p:txBody>
          <a:bodyPr>
            <a:normAutofit/>
          </a:bodyPr>
          <a:lstStyle/>
          <a:p>
            <a:r>
              <a:rPr lang="en-GB" b="1" dirty="0"/>
              <a:t>Your reflections on your oral history interview (1)</a:t>
            </a:r>
          </a:p>
        </p:txBody>
      </p:sp>
      <p:pic>
        <p:nvPicPr>
          <p:cNvPr id="5" name="Content Placeholder 4" descr="A diagram of experiential learning&#10;&#10;Description automatically generated">
            <a:extLst>
              <a:ext uri="{FF2B5EF4-FFF2-40B4-BE49-F238E27FC236}">
                <a16:creationId xmlns:a16="http://schemas.microsoft.com/office/drawing/2014/main" id="{C36397B9-ECE2-0988-0C5D-7CB05FBD5F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3000" y="1111806"/>
            <a:ext cx="5969000" cy="5506708"/>
          </a:xfrm>
        </p:spPr>
      </p:pic>
      <p:sp>
        <p:nvSpPr>
          <p:cNvPr id="6" name="TextBox 5">
            <a:extLst>
              <a:ext uri="{FF2B5EF4-FFF2-40B4-BE49-F238E27FC236}">
                <a16:creationId xmlns:a16="http://schemas.microsoft.com/office/drawing/2014/main" id="{A184E684-8A64-BC70-8889-A61A675FC0A2}"/>
              </a:ext>
            </a:extLst>
          </p:cNvPr>
          <p:cNvSpPr txBox="1"/>
          <p:nvPr/>
        </p:nvSpPr>
        <p:spPr>
          <a:xfrm>
            <a:off x="304800" y="1584960"/>
            <a:ext cx="4789714" cy="3416320"/>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How did you feel about interview beforehand?</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How did you feel afterwards?</a:t>
            </a: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What three things went well?</a:t>
            </a: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50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iagram of a reflective cycle&#10;&#10;Description automatically generated">
            <a:extLst>
              <a:ext uri="{FF2B5EF4-FFF2-40B4-BE49-F238E27FC236}">
                <a16:creationId xmlns:a16="http://schemas.microsoft.com/office/drawing/2014/main" id="{73FCA453-2539-545F-2CCF-4559AAC13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02" y="623275"/>
            <a:ext cx="5607882" cy="5607882"/>
          </a:xfrm>
          <a:prstGeom prst="rect">
            <a:avLst/>
          </a:prstGeom>
        </p:spPr>
      </p:pic>
      <p:sp>
        <p:nvSpPr>
          <p:cNvPr id="24"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B2EC6-5019-EF8C-5FCC-2595FD6B114F}"/>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b="1" kern="1200" dirty="0">
                <a:solidFill>
                  <a:schemeClr val="tx1"/>
                </a:solidFill>
                <a:latin typeface="+mj-lt"/>
                <a:ea typeface="+mj-ea"/>
                <a:cs typeface="+mj-cs"/>
              </a:rPr>
              <a:t>Your reflections on your oral history interview (2)</a:t>
            </a:r>
          </a:p>
        </p:txBody>
      </p:sp>
      <p:sp>
        <p:nvSpPr>
          <p:cNvPr id="6" name="TextBox 5">
            <a:extLst>
              <a:ext uri="{FF2B5EF4-FFF2-40B4-BE49-F238E27FC236}">
                <a16:creationId xmlns:a16="http://schemas.microsoft.com/office/drawing/2014/main" id="{A184E684-8A64-BC70-8889-A61A675FC0A2}"/>
              </a:ext>
            </a:extLst>
          </p:cNvPr>
          <p:cNvSpPr txBox="1"/>
          <p:nvPr/>
        </p:nvSpPr>
        <p:spPr>
          <a:xfrm>
            <a:off x="7971852" y="3733190"/>
            <a:ext cx="2705619" cy="762618"/>
          </a:xfrm>
          <a:prstGeom prst="rect">
            <a:avLst/>
          </a:prstGeom>
        </p:spPr>
        <p:txBody>
          <a:bodyPr vert="horz" lIns="91440" tIns="45720" rIns="91440" bIns="45720" rtlCol="0" anchor="t">
            <a:noAutofit/>
          </a:bodyPr>
          <a:lstStyle/>
          <a:p>
            <a:pPr>
              <a:lnSpc>
                <a:spcPct val="90000"/>
              </a:lnSpc>
              <a:spcBef>
                <a:spcPts val="1000"/>
              </a:spcBef>
            </a:pPr>
            <a:endParaRPr lang="en-US" sz="2400" kern="1200" dirty="0">
              <a:solidFill>
                <a:schemeClr val="tx1"/>
              </a:solidFill>
              <a:latin typeface="+mn-lt"/>
              <a:ea typeface="+mn-ea"/>
              <a:cs typeface="+mn-cs"/>
            </a:endParaRPr>
          </a:p>
          <a:p>
            <a:pPr>
              <a:lnSpc>
                <a:spcPct val="90000"/>
              </a:lnSpc>
              <a:spcBef>
                <a:spcPts val="1000"/>
              </a:spcBef>
            </a:pPr>
            <a:r>
              <a:rPr lang="en-US" sz="2400" kern="1200" dirty="0">
                <a:solidFill>
                  <a:schemeClr val="tx1"/>
                </a:solidFill>
                <a:latin typeface="+mn-lt"/>
                <a:ea typeface="+mn-ea"/>
                <a:cs typeface="+mn-cs"/>
              </a:rPr>
              <a:t>What three things might you do differently next time?</a:t>
            </a:r>
          </a:p>
        </p:txBody>
      </p:sp>
    </p:spTree>
    <p:extLst>
      <p:ext uri="{BB962C8B-B14F-4D97-AF65-F5344CB8AC3E}">
        <p14:creationId xmlns:p14="http://schemas.microsoft.com/office/powerpoint/2010/main" val="399271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TRANSCRIPTION, TIMECODING &amp; CATALOGUING</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3" name="Picture 2">
            <a:extLst>
              <a:ext uri="{FF2B5EF4-FFF2-40B4-BE49-F238E27FC236}">
                <a16:creationId xmlns:a16="http://schemas.microsoft.com/office/drawing/2014/main" id="{00D9A049-446A-D296-718C-3D29BF629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6642" y="4619308"/>
            <a:ext cx="1971675" cy="1885950"/>
          </a:xfrm>
          <a:prstGeom prst="rect">
            <a:avLst/>
          </a:prstGeom>
        </p:spPr>
      </p:pic>
    </p:spTree>
    <p:extLst>
      <p:ext uri="{BB962C8B-B14F-4D97-AF65-F5344CB8AC3E}">
        <p14:creationId xmlns:p14="http://schemas.microsoft.com/office/powerpoint/2010/main" val="1576077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730</TotalTime>
  <Words>2731</Words>
  <Application>Microsoft Office PowerPoint</Application>
  <PresentationFormat>Widescreen</PresentationFormat>
  <Paragraphs>221</Paragraphs>
  <Slides>44</Slides>
  <Notes>3</Notes>
  <HiddenSlides>0</HiddenSlides>
  <MMClips>2</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44</vt:i4>
      </vt:variant>
    </vt:vector>
  </HeadingPairs>
  <TitlesOfParts>
    <vt:vector size="54" baseType="lpstr">
      <vt:lpstr>Aptos</vt:lpstr>
      <vt:lpstr>Aptos Display</vt:lpstr>
      <vt:lpstr>Arial</vt:lpstr>
      <vt:lpstr>Calibri</vt:lpstr>
      <vt:lpstr>Calibri Light</vt:lpstr>
      <vt:lpstr>Office Theme</vt:lpstr>
      <vt:lpstr>1_Office Theme</vt:lpstr>
      <vt:lpstr>2_Office Theme</vt:lpstr>
      <vt:lpstr>3_Office Theme</vt:lpstr>
      <vt:lpstr>Document</vt:lpstr>
      <vt:lpstr>ORAL HISTORY MADE EASY</vt:lpstr>
      <vt:lpstr>Overview</vt:lpstr>
      <vt:lpstr>Tasks to be completed between now and modules 5 and 6</vt:lpstr>
      <vt:lpstr>PowerPoint Presentation</vt:lpstr>
      <vt:lpstr>PowerPoint Presentation</vt:lpstr>
      <vt:lpstr> REVIEW &amp; REFLECTION AFTER YOUR FIRST ORAL HISTORY INTERVIEW   </vt:lpstr>
      <vt:lpstr>Your reflections on your oral history interview (1)</vt:lpstr>
      <vt:lpstr>Your reflections on your oral history interview (2)</vt:lpstr>
      <vt:lpstr> TRANSCRIPTION, TIMECODING &amp; CATALOGUING   </vt:lpstr>
      <vt:lpstr>Using the ‘Transcribe’ tool in Word (1)</vt:lpstr>
      <vt:lpstr>PowerPoint Presentation</vt:lpstr>
      <vt:lpstr>Recording and transcription</vt:lpstr>
      <vt:lpstr>Transcription – guidance notes</vt:lpstr>
      <vt:lpstr>Time coding  – guidance notes</vt:lpstr>
      <vt:lpstr>Verifying the transcript</vt:lpstr>
      <vt:lpstr>Timecoding</vt:lpstr>
      <vt:lpstr>Checking for sensitivities (1)</vt:lpstr>
      <vt:lpstr>Checking for sensitivities (2)</vt:lpstr>
      <vt:lpstr>Checking for sensitivities (3)</vt:lpstr>
      <vt:lpstr>What are we looking for in our oral histories? </vt:lpstr>
      <vt:lpstr>The ‘six questions’: red flags </vt:lpstr>
      <vt:lpstr>Beware references to third parties</vt:lpstr>
      <vt:lpstr>Archiving and storage (1)</vt:lpstr>
      <vt:lpstr>Archiving and storage (2)</vt:lpstr>
      <vt:lpstr>Exercise 1: Scenarios</vt:lpstr>
      <vt:lpstr>Exercise 1: Scenarios</vt:lpstr>
      <vt:lpstr>PowerPoint Presentation</vt:lpstr>
      <vt:lpstr>What happens to the original recording?</vt:lpstr>
      <vt:lpstr> USING SOUND EDITING SOFTWARE   </vt:lpstr>
      <vt:lpstr>Audacity (1)</vt:lpstr>
      <vt:lpstr>Audacity (2)</vt:lpstr>
      <vt:lpstr>Sharing and storing your oral history</vt:lpstr>
      <vt:lpstr>Digital preservation</vt:lpstr>
      <vt:lpstr>Digital preservation</vt:lpstr>
      <vt:lpstr>Digital preservation</vt:lpstr>
      <vt:lpstr> THE ASSIGNMENT   </vt:lpstr>
      <vt:lpstr>Purpose of the assignment</vt:lpstr>
      <vt:lpstr>Format</vt:lpstr>
      <vt:lpstr>Content (1)</vt:lpstr>
      <vt:lpstr>Content (2)</vt:lpstr>
      <vt:lpstr> CELEBRATION PLANNING   </vt:lpstr>
      <vt:lpstr>Time to celebrate you as an oral historian!</vt:lpstr>
      <vt:lpstr>What we covered today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HISTORY MADE EASY</dc:title>
  <dc:creator>Angela Maye-Banbury</dc:creator>
  <cp:lastModifiedBy>Angela Maye-Banbury</cp:lastModifiedBy>
  <cp:revision>25</cp:revision>
  <dcterms:created xsi:type="dcterms:W3CDTF">2024-04-21T07:35:39Z</dcterms:created>
  <dcterms:modified xsi:type="dcterms:W3CDTF">2026-01-24T10:36:58Z</dcterms:modified>
</cp:coreProperties>
</file>