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501" r:id="rId3"/>
    <p:sldId id="259" r:id="rId4"/>
    <p:sldId id="522" r:id="rId5"/>
    <p:sldId id="505" r:id="rId6"/>
    <p:sldId id="514" r:id="rId7"/>
    <p:sldId id="523" r:id="rId8"/>
    <p:sldId id="504" r:id="rId9"/>
    <p:sldId id="517" r:id="rId10"/>
    <p:sldId id="509" r:id="rId11"/>
    <p:sldId id="302" r:id="rId12"/>
    <p:sldId id="510" r:id="rId13"/>
    <p:sldId id="498" r:id="rId14"/>
    <p:sldId id="500" r:id="rId15"/>
    <p:sldId id="530" r:id="rId16"/>
    <p:sldId id="518" r:id="rId17"/>
    <p:sldId id="525" r:id="rId18"/>
    <p:sldId id="528" r:id="rId19"/>
    <p:sldId id="283" r:id="rId20"/>
    <p:sldId id="284" r:id="rId21"/>
    <p:sldId id="531" r:id="rId22"/>
    <p:sldId id="285" r:id="rId23"/>
    <p:sldId id="286" r:id="rId24"/>
    <p:sldId id="516" r:id="rId25"/>
    <p:sldId id="512" r:id="rId26"/>
    <p:sldId id="511" r:id="rId27"/>
    <p:sldId id="502" r:id="rId28"/>
    <p:sldId id="533" r:id="rId29"/>
    <p:sldId id="534" r:id="rId30"/>
    <p:sldId id="536" r:id="rId31"/>
    <p:sldId id="508" r:id="rId32"/>
    <p:sldId id="535" r:id="rId33"/>
    <p:sldId id="532" r:id="rId34"/>
    <p:sldId id="499" r:id="rId35"/>
    <p:sldId id="529" r:id="rId36"/>
    <p:sldId id="52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FA969A2D-31CE-463B-ACFE-1146F306EEE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55D4636-668E-433C-A821-72766333F565}">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Hopes and fears</a:t>
          </a:r>
        </a:p>
        <a:p>
          <a:r>
            <a:rPr lang="en-GB" dirty="0">
              <a:latin typeface="Calibri" panose="020F0502020204030204" pitchFamily="34" charset="0"/>
              <a:ea typeface="Calibri" panose="020F0502020204030204" pitchFamily="34" charset="0"/>
              <a:cs typeface="Calibri" panose="020F0502020204030204" pitchFamily="34" charset="0"/>
            </a:rPr>
            <a:t>(keep your notes handy)</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AB08C056-935B-421C-8C32-C70F4D933FB5}" type="parTrans" cxnId="{54021E0F-D100-48AB-87E1-09064CC80E70}">
      <dgm:prSet/>
      <dgm:spPr/>
      <dgm:t>
        <a:bodyPr/>
        <a:lstStyle/>
        <a:p>
          <a:endParaRPr lang="en-US"/>
        </a:p>
      </dgm:t>
    </dgm:pt>
    <dgm:pt modelId="{CA0D2490-4DE7-4C31-8023-DD4FB590079C}" type="sibTrans" cxnId="{54021E0F-D100-48AB-87E1-09064CC80E70}">
      <dgm:prSet/>
      <dgm:spPr/>
      <dgm:t>
        <a:bodyPr/>
        <a:lstStyle/>
        <a:p>
          <a:endParaRPr lang="en-US"/>
        </a:p>
      </dgm:t>
    </dgm:pt>
    <dgm:pt modelId="{1D0659B0-D364-4C7B-8392-06B3366B683C}">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Experiences, beliefs and values (again, keep your notes handy)</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1E639405-4064-4B79-877E-1C1CECC5984D}" type="parTrans" cxnId="{0BEFA874-4408-4183-BA31-2F671E08463B}">
      <dgm:prSet/>
      <dgm:spPr/>
      <dgm:t>
        <a:bodyPr/>
        <a:lstStyle/>
        <a:p>
          <a:endParaRPr lang="en-US"/>
        </a:p>
      </dgm:t>
    </dgm:pt>
    <dgm:pt modelId="{160679E7-C094-487F-8E2B-2CECC337BEDE}" type="sibTrans" cxnId="{0BEFA874-4408-4183-BA31-2F671E08463B}">
      <dgm:prSet/>
      <dgm:spPr/>
      <dgm:t>
        <a:bodyPr/>
        <a:lstStyle/>
        <a:p>
          <a:endParaRPr lang="en-US"/>
        </a:p>
      </dgm:t>
    </dgm:pt>
    <dgm:pt modelId="{605659F0-9E99-4966-97BB-070302F79334}">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Linda </a:t>
          </a:r>
          <a:r>
            <a:rPr lang="en-GB" dirty="0" err="1">
              <a:latin typeface="Calibri" panose="020F0502020204030204" pitchFamily="34" charset="0"/>
              <a:ea typeface="Calibri" panose="020F0502020204030204" pitchFamily="34" charset="0"/>
              <a:cs typeface="Calibri" panose="020F0502020204030204" pitchFamily="34" charset="0"/>
            </a:rPr>
            <a:t>Shopes</a:t>
          </a:r>
          <a:r>
            <a:rPr lang="en-GB" dirty="0">
              <a:latin typeface="Calibri" panose="020F0502020204030204" pitchFamily="34" charset="0"/>
              <a:ea typeface="Calibri" panose="020F0502020204030204" pitchFamily="34" charset="0"/>
              <a:cs typeface="Calibri" panose="020F0502020204030204" pitchFamily="34" charset="0"/>
            </a:rPr>
            <a:t>’ paper – discussion in pairs.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F52153ED-0D8C-4630-99D6-E83103ECC51B}" type="parTrans" cxnId="{C1C5782E-44F6-4A1B-AB74-3E6CDB42C375}">
      <dgm:prSet/>
      <dgm:spPr/>
      <dgm:t>
        <a:bodyPr/>
        <a:lstStyle/>
        <a:p>
          <a:endParaRPr lang="en-US"/>
        </a:p>
      </dgm:t>
    </dgm:pt>
    <dgm:pt modelId="{90781E87-4061-432E-9BC1-663CFDA5BF8F}" type="sibTrans" cxnId="{C1C5782E-44F6-4A1B-AB74-3E6CDB42C375}">
      <dgm:prSet/>
      <dgm:spPr/>
      <dgm:t>
        <a:bodyPr/>
        <a:lstStyle/>
        <a:p>
          <a:endParaRPr lang="en-US"/>
        </a:p>
      </dgm:t>
    </dgm:pt>
    <dgm:pt modelId="{2AA3B5FA-DBBF-4C68-BD06-D86E016271F4}" type="pres">
      <dgm:prSet presAssocID="{FA969A2D-31CE-463B-ACFE-1146F306EEE1}" presName="hierChild1" presStyleCnt="0">
        <dgm:presLayoutVars>
          <dgm:chPref val="1"/>
          <dgm:dir/>
          <dgm:animOne val="branch"/>
          <dgm:animLvl val="lvl"/>
          <dgm:resizeHandles/>
        </dgm:presLayoutVars>
      </dgm:prSet>
      <dgm:spPr/>
    </dgm:pt>
    <dgm:pt modelId="{53169C2F-7CD6-42F8-BF99-5405D1ABBFFB}" type="pres">
      <dgm:prSet presAssocID="{255D4636-668E-433C-A821-72766333F565}" presName="hierRoot1" presStyleCnt="0"/>
      <dgm:spPr/>
    </dgm:pt>
    <dgm:pt modelId="{5A195F27-2402-48E8-A33C-EDC1965FE7AB}" type="pres">
      <dgm:prSet presAssocID="{255D4636-668E-433C-A821-72766333F565}" presName="composite" presStyleCnt="0"/>
      <dgm:spPr/>
    </dgm:pt>
    <dgm:pt modelId="{5ABAFB44-7235-43E0-B4AB-BF54F26DD004}" type="pres">
      <dgm:prSet presAssocID="{255D4636-668E-433C-A821-72766333F565}" presName="background" presStyleLbl="node0" presStyleIdx="0" presStyleCnt="3"/>
      <dgm:spPr/>
    </dgm:pt>
    <dgm:pt modelId="{FFD21D33-F550-4953-A520-7233B2275C18}" type="pres">
      <dgm:prSet presAssocID="{255D4636-668E-433C-A821-72766333F565}" presName="text" presStyleLbl="fgAcc0" presStyleIdx="0" presStyleCnt="3">
        <dgm:presLayoutVars>
          <dgm:chPref val="3"/>
        </dgm:presLayoutVars>
      </dgm:prSet>
      <dgm:spPr/>
    </dgm:pt>
    <dgm:pt modelId="{26F901BD-3359-4F16-AFC4-F87CC5FA9CFD}" type="pres">
      <dgm:prSet presAssocID="{255D4636-668E-433C-A821-72766333F565}" presName="hierChild2" presStyleCnt="0"/>
      <dgm:spPr/>
    </dgm:pt>
    <dgm:pt modelId="{3531F4FA-770E-4BF4-92FC-D3CC4F3F3C98}" type="pres">
      <dgm:prSet presAssocID="{1D0659B0-D364-4C7B-8392-06B3366B683C}" presName="hierRoot1" presStyleCnt="0"/>
      <dgm:spPr/>
    </dgm:pt>
    <dgm:pt modelId="{B9A49E41-9CC2-48C6-B8A4-AD877B295824}" type="pres">
      <dgm:prSet presAssocID="{1D0659B0-D364-4C7B-8392-06B3366B683C}" presName="composite" presStyleCnt="0"/>
      <dgm:spPr/>
    </dgm:pt>
    <dgm:pt modelId="{75B2E514-59FF-4DF8-A5EB-9E8790638B73}" type="pres">
      <dgm:prSet presAssocID="{1D0659B0-D364-4C7B-8392-06B3366B683C}" presName="background" presStyleLbl="node0" presStyleIdx="1" presStyleCnt="3"/>
      <dgm:spPr/>
    </dgm:pt>
    <dgm:pt modelId="{0E238E68-25E6-4BBF-AC2B-B67F154306FE}" type="pres">
      <dgm:prSet presAssocID="{1D0659B0-D364-4C7B-8392-06B3366B683C}" presName="text" presStyleLbl="fgAcc0" presStyleIdx="1" presStyleCnt="3">
        <dgm:presLayoutVars>
          <dgm:chPref val="3"/>
        </dgm:presLayoutVars>
      </dgm:prSet>
      <dgm:spPr/>
    </dgm:pt>
    <dgm:pt modelId="{44700108-B4C7-474A-AF76-27F7DB3D6E23}" type="pres">
      <dgm:prSet presAssocID="{1D0659B0-D364-4C7B-8392-06B3366B683C}" presName="hierChild2" presStyleCnt="0"/>
      <dgm:spPr/>
    </dgm:pt>
    <dgm:pt modelId="{762EDAFC-5752-43DC-9B86-241BC5956B15}" type="pres">
      <dgm:prSet presAssocID="{605659F0-9E99-4966-97BB-070302F79334}" presName="hierRoot1" presStyleCnt="0"/>
      <dgm:spPr/>
    </dgm:pt>
    <dgm:pt modelId="{469C899C-051C-46F5-908A-3B826B58E727}" type="pres">
      <dgm:prSet presAssocID="{605659F0-9E99-4966-97BB-070302F79334}" presName="composite" presStyleCnt="0"/>
      <dgm:spPr/>
    </dgm:pt>
    <dgm:pt modelId="{1C6AD6EB-A7E7-481C-893F-70914D282B85}" type="pres">
      <dgm:prSet presAssocID="{605659F0-9E99-4966-97BB-070302F79334}" presName="background" presStyleLbl="node0" presStyleIdx="2" presStyleCnt="3"/>
      <dgm:spPr/>
    </dgm:pt>
    <dgm:pt modelId="{31DEFEBC-E39D-4D41-9735-8E513634E0B1}" type="pres">
      <dgm:prSet presAssocID="{605659F0-9E99-4966-97BB-070302F79334}" presName="text" presStyleLbl="fgAcc0" presStyleIdx="2" presStyleCnt="3">
        <dgm:presLayoutVars>
          <dgm:chPref val="3"/>
        </dgm:presLayoutVars>
      </dgm:prSet>
      <dgm:spPr/>
    </dgm:pt>
    <dgm:pt modelId="{C61B0851-F8E5-40DB-B9A6-FFA430B5F56F}" type="pres">
      <dgm:prSet presAssocID="{605659F0-9E99-4966-97BB-070302F79334}" presName="hierChild2" presStyleCnt="0"/>
      <dgm:spPr/>
    </dgm:pt>
  </dgm:ptLst>
  <dgm:cxnLst>
    <dgm:cxn modelId="{54021E0F-D100-48AB-87E1-09064CC80E70}" srcId="{FA969A2D-31CE-463B-ACFE-1146F306EEE1}" destId="{255D4636-668E-433C-A821-72766333F565}" srcOrd="0" destOrd="0" parTransId="{AB08C056-935B-421C-8C32-C70F4D933FB5}" sibTransId="{CA0D2490-4DE7-4C31-8023-DD4FB590079C}"/>
    <dgm:cxn modelId="{C1C5782E-44F6-4A1B-AB74-3E6CDB42C375}" srcId="{FA969A2D-31CE-463B-ACFE-1146F306EEE1}" destId="{605659F0-9E99-4966-97BB-070302F79334}" srcOrd="2" destOrd="0" parTransId="{F52153ED-0D8C-4630-99D6-E83103ECC51B}" sibTransId="{90781E87-4061-432E-9BC1-663CFDA5BF8F}"/>
    <dgm:cxn modelId="{22FAC26C-9E09-4905-BFE0-9D3BFFC347E7}" type="presOf" srcId="{1D0659B0-D364-4C7B-8392-06B3366B683C}" destId="{0E238E68-25E6-4BBF-AC2B-B67F154306FE}" srcOrd="0" destOrd="0" presId="urn:microsoft.com/office/officeart/2005/8/layout/hierarchy1"/>
    <dgm:cxn modelId="{0BEFA874-4408-4183-BA31-2F671E08463B}" srcId="{FA969A2D-31CE-463B-ACFE-1146F306EEE1}" destId="{1D0659B0-D364-4C7B-8392-06B3366B683C}" srcOrd="1" destOrd="0" parTransId="{1E639405-4064-4B79-877E-1C1CECC5984D}" sibTransId="{160679E7-C094-487F-8E2B-2CECC337BEDE}"/>
    <dgm:cxn modelId="{66B92999-60DC-40BF-891D-E8F265504FAA}" type="presOf" srcId="{255D4636-668E-433C-A821-72766333F565}" destId="{FFD21D33-F550-4953-A520-7233B2275C18}" srcOrd="0" destOrd="0" presId="urn:microsoft.com/office/officeart/2005/8/layout/hierarchy1"/>
    <dgm:cxn modelId="{7647A7AF-A8B0-433D-8E71-C9C9DF61C1C0}" type="presOf" srcId="{605659F0-9E99-4966-97BB-070302F79334}" destId="{31DEFEBC-E39D-4D41-9735-8E513634E0B1}" srcOrd="0" destOrd="0" presId="urn:microsoft.com/office/officeart/2005/8/layout/hierarchy1"/>
    <dgm:cxn modelId="{D495AAB2-57C9-493C-88CB-080346B210B1}" type="presOf" srcId="{FA969A2D-31CE-463B-ACFE-1146F306EEE1}" destId="{2AA3B5FA-DBBF-4C68-BD06-D86E016271F4}" srcOrd="0" destOrd="0" presId="urn:microsoft.com/office/officeart/2005/8/layout/hierarchy1"/>
    <dgm:cxn modelId="{7F620486-10A0-4575-B0C6-CBFABCB603E2}" type="presParOf" srcId="{2AA3B5FA-DBBF-4C68-BD06-D86E016271F4}" destId="{53169C2F-7CD6-42F8-BF99-5405D1ABBFFB}" srcOrd="0" destOrd="0" presId="urn:microsoft.com/office/officeart/2005/8/layout/hierarchy1"/>
    <dgm:cxn modelId="{AF8C5205-945E-43FD-BE90-3CB31B18EC08}" type="presParOf" srcId="{53169C2F-7CD6-42F8-BF99-5405D1ABBFFB}" destId="{5A195F27-2402-48E8-A33C-EDC1965FE7AB}" srcOrd="0" destOrd="0" presId="urn:microsoft.com/office/officeart/2005/8/layout/hierarchy1"/>
    <dgm:cxn modelId="{2323FC24-301A-4F01-96B5-2E0F9C327C25}" type="presParOf" srcId="{5A195F27-2402-48E8-A33C-EDC1965FE7AB}" destId="{5ABAFB44-7235-43E0-B4AB-BF54F26DD004}" srcOrd="0" destOrd="0" presId="urn:microsoft.com/office/officeart/2005/8/layout/hierarchy1"/>
    <dgm:cxn modelId="{0A1CFEC9-233C-4DB2-B3F6-B6FDE9AD42C6}" type="presParOf" srcId="{5A195F27-2402-48E8-A33C-EDC1965FE7AB}" destId="{FFD21D33-F550-4953-A520-7233B2275C18}" srcOrd="1" destOrd="0" presId="urn:microsoft.com/office/officeart/2005/8/layout/hierarchy1"/>
    <dgm:cxn modelId="{9074FB13-9BC2-4FF0-A9D1-AA5E602F64A9}" type="presParOf" srcId="{53169C2F-7CD6-42F8-BF99-5405D1ABBFFB}" destId="{26F901BD-3359-4F16-AFC4-F87CC5FA9CFD}" srcOrd="1" destOrd="0" presId="urn:microsoft.com/office/officeart/2005/8/layout/hierarchy1"/>
    <dgm:cxn modelId="{F6A88696-1CCC-436D-95AC-D4CFD3B50644}" type="presParOf" srcId="{2AA3B5FA-DBBF-4C68-BD06-D86E016271F4}" destId="{3531F4FA-770E-4BF4-92FC-D3CC4F3F3C98}" srcOrd="1" destOrd="0" presId="urn:microsoft.com/office/officeart/2005/8/layout/hierarchy1"/>
    <dgm:cxn modelId="{C9EE04BC-9EC9-4D6A-8F64-F0786692E033}" type="presParOf" srcId="{3531F4FA-770E-4BF4-92FC-D3CC4F3F3C98}" destId="{B9A49E41-9CC2-48C6-B8A4-AD877B295824}" srcOrd="0" destOrd="0" presId="urn:microsoft.com/office/officeart/2005/8/layout/hierarchy1"/>
    <dgm:cxn modelId="{DEC1876E-59F1-4E06-8714-5EDEFEBDAA8A}" type="presParOf" srcId="{B9A49E41-9CC2-48C6-B8A4-AD877B295824}" destId="{75B2E514-59FF-4DF8-A5EB-9E8790638B73}" srcOrd="0" destOrd="0" presId="urn:microsoft.com/office/officeart/2005/8/layout/hierarchy1"/>
    <dgm:cxn modelId="{FD7CE344-67CB-4164-8F6F-8982D150EF30}" type="presParOf" srcId="{B9A49E41-9CC2-48C6-B8A4-AD877B295824}" destId="{0E238E68-25E6-4BBF-AC2B-B67F154306FE}" srcOrd="1" destOrd="0" presId="urn:microsoft.com/office/officeart/2005/8/layout/hierarchy1"/>
    <dgm:cxn modelId="{F5F55851-F412-40F3-9078-B8C521C2B077}" type="presParOf" srcId="{3531F4FA-770E-4BF4-92FC-D3CC4F3F3C98}" destId="{44700108-B4C7-474A-AF76-27F7DB3D6E23}" srcOrd="1" destOrd="0" presId="urn:microsoft.com/office/officeart/2005/8/layout/hierarchy1"/>
    <dgm:cxn modelId="{B2C6B752-812A-4F68-808F-ABC4F0A36573}" type="presParOf" srcId="{2AA3B5FA-DBBF-4C68-BD06-D86E016271F4}" destId="{762EDAFC-5752-43DC-9B86-241BC5956B15}" srcOrd="2" destOrd="0" presId="urn:microsoft.com/office/officeart/2005/8/layout/hierarchy1"/>
    <dgm:cxn modelId="{0E98E4AD-6216-45FD-A6E4-0B6066D7EAED}" type="presParOf" srcId="{762EDAFC-5752-43DC-9B86-241BC5956B15}" destId="{469C899C-051C-46F5-908A-3B826B58E727}" srcOrd="0" destOrd="0" presId="urn:microsoft.com/office/officeart/2005/8/layout/hierarchy1"/>
    <dgm:cxn modelId="{5DA630EF-E1A4-4B2C-B594-74DAC4B15F31}" type="presParOf" srcId="{469C899C-051C-46F5-908A-3B826B58E727}" destId="{1C6AD6EB-A7E7-481C-893F-70914D282B85}" srcOrd="0" destOrd="0" presId="urn:microsoft.com/office/officeart/2005/8/layout/hierarchy1"/>
    <dgm:cxn modelId="{71B93710-F5CA-440D-B9FE-9EF0AE4F5FED}" type="presParOf" srcId="{469C899C-051C-46F5-908A-3B826B58E727}" destId="{31DEFEBC-E39D-4D41-9735-8E513634E0B1}" srcOrd="1" destOrd="0" presId="urn:microsoft.com/office/officeart/2005/8/layout/hierarchy1"/>
    <dgm:cxn modelId="{87ABCB3E-92C6-44AF-A64C-BC9822697DC4}" type="presParOf" srcId="{762EDAFC-5752-43DC-9B86-241BC5956B15}" destId="{C61B0851-F8E5-40DB-B9A6-FFA430B5F5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D5779-7368-4D5C-A6E5-2DF101F68ED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4B85F3E-F634-4D64-BF70-E13617476EE5}">
      <dgm:prSet custT="1"/>
      <dgm:spPr/>
      <dgm:t>
        <a:bodyPr/>
        <a:lstStyle/>
        <a:p>
          <a:pPr algn="l"/>
          <a:r>
            <a:rPr lang="en-GB" sz="2400" dirty="0">
              <a:latin typeface="Calibri" panose="020F0502020204030204" pitchFamily="34" charset="0"/>
              <a:ea typeface="Calibri" panose="020F0502020204030204" pitchFamily="34" charset="0"/>
              <a:cs typeface="Calibri" panose="020F0502020204030204" pitchFamily="34" charset="0"/>
            </a:rPr>
            <a:t>Zoom room discussion in pairs: Linda </a:t>
          </a:r>
          <a:r>
            <a:rPr lang="en-GB" sz="2400" dirty="0" err="1">
              <a:latin typeface="Calibri" panose="020F0502020204030204" pitchFamily="34" charset="0"/>
              <a:ea typeface="Calibri" panose="020F0502020204030204" pitchFamily="34" charset="0"/>
              <a:cs typeface="Calibri" panose="020F0502020204030204" pitchFamily="34" charset="0"/>
            </a:rPr>
            <a:t>Shopes</a:t>
          </a:r>
          <a:r>
            <a:rPr lang="en-GB" sz="2400" dirty="0">
              <a:latin typeface="Calibri" panose="020F0502020204030204" pitchFamily="34" charset="0"/>
              <a:ea typeface="Calibri" panose="020F0502020204030204" pitchFamily="34" charset="0"/>
              <a:cs typeface="Calibri" panose="020F0502020204030204" pitchFamily="34" charset="0"/>
            </a:rPr>
            <a:t> (2011) paper entitled ‘Making sense of oral history.’ </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6412E470-F419-468E-A3C8-0985D77EB03C}" type="parTrans" cxnId="{908F051C-C2E5-43BD-9077-8A436AD66E5D}">
      <dgm:prSet/>
      <dgm:spPr/>
      <dgm:t>
        <a:bodyPr/>
        <a:lstStyle/>
        <a:p>
          <a:endParaRPr lang="en-US"/>
        </a:p>
      </dgm:t>
    </dgm:pt>
    <dgm:pt modelId="{FD588B96-F76B-4C57-BB4B-4137893FC841}" type="sibTrans" cxnId="{908F051C-C2E5-43BD-9077-8A436AD66E5D}">
      <dgm:prSet/>
      <dgm:spPr/>
      <dgm:t>
        <a:bodyPr/>
        <a:lstStyle/>
        <a:p>
          <a:endParaRPr lang="en-US"/>
        </a:p>
      </dgm:t>
    </dgm:pt>
    <dgm:pt modelId="{DB1AA7DC-E0DE-41D7-8B21-48FE316DDF3E}">
      <dgm:prSet custT="1"/>
      <dgm:spPr/>
      <dgm:t>
        <a:bodyPr/>
        <a:lstStyle/>
        <a:p>
          <a:pPr algn="l"/>
          <a:r>
            <a:rPr lang="en-GB" sz="2400" dirty="0">
              <a:latin typeface="Calibri" panose="020F0502020204030204" pitchFamily="34" charset="0"/>
              <a:ea typeface="Calibri" panose="020F0502020204030204" pitchFamily="34" charset="0"/>
              <a:cs typeface="Calibri" panose="020F0502020204030204" pitchFamily="34" charset="0"/>
            </a:rPr>
            <a:t>Your task: What is the value of oral history, according to the author? </a:t>
          </a:r>
        </a:p>
        <a:p>
          <a:pPr algn="l"/>
          <a:r>
            <a:rPr lang="en-GB" sz="2400" dirty="0">
              <a:latin typeface="Calibri" panose="020F0502020204030204" pitchFamily="34" charset="0"/>
              <a:ea typeface="Calibri" panose="020F0502020204030204" pitchFamily="34" charset="0"/>
              <a:cs typeface="Calibri" panose="020F0502020204030204" pitchFamily="34" charset="0"/>
            </a:rPr>
            <a:t>In your opinion, does oral history have any other benefits not mentioned in the paper?</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6E5EA083-E568-4260-9E65-889A047DD42D}" type="parTrans" cxnId="{9AC57B8A-BCC7-4085-AE61-E8EA0992FCD6}">
      <dgm:prSet/>
      <dgm:spPr/>
      <dgm:t>
        <a:bodyPr/>
        <a:lstStyle/>
        <a:p>
          <a:endParaRPr lang="en-US"/>
        </a:p>
      </dgm:t>
    </dgm:pt>
    <dgm:pt modelId="{FEBCB91A-F338-47D7-AF38-2C8F491FA3E2}" type="sibTrans" cxnId="{9AC57B8A-BCC7-4085-AE61-E8EA0992FCD6}">
      <dgm:prSet/>
      <dgm:spPr/>
      <dgm:t>
        <a:bodyPr/>
        <a:lstStyle/>
        <a:p>
          <a:endParaRPr lang="en-US"/>
        </a:p>
      </dgm:t>
    </dgm:pt>
    <dgm:pt modelId="{182FD8D6-BFD4-4C7A-9FAC-E384D5992AE7}" type="pres">
      <dgm:prSet presAssocID="{772D5779-7368-4D5C-A6E5-2DF101F68EDE}" presName="hierChild1" presStyleCnt="0">
        <dgm:presLayoutVars>
          <dgm:chPref val="1"/>
          <dgm:dir/>
          <dgm:animOne val="branch"/>
          <dgm:animLvl val="lvl"/>
          <dgm:resizeHandles/>
        </dgm:presLayoutVars>
      </dgm:prSet>
      <dgm:spPr/>
    </dgm:pt>
    <dgm:pt modelId="{0A217762-DE93-4236-BF25-21BAF2953EEE}" type="pres">
      <dgm:prSet presAssocID="{A4B85F3E-F634-4D64-BF70-E13617476EE5}" presName="hierRoot1" presStyleCnt="0"/>
      <dgm:spPr/>
    </dgm:pt>
    <dgm:pt modelId="{0FE4D6DA-96AC-4461-9BCD-EAF74C6AB81B}" type="pres">
      <dgm:prSet presAssocID="{A4B85F3E-F634-4D64-BF70-E13617476EE5}" presName="composite" presStyleCnt="0"/>
      <dgm:spPr/>
    </dgm:pt>
    <dgm:pt modelId="{DDA0D3F5-6CB9-46B8-9A6C-16985C9EE47A}" type="pres">
      <dgm:prSet presAssocID="{A4B85F3E-F634-4D64-BF70-E13617476EE5}" presName="background" presStyleLbl="node0" presStyleIdx="0" presStyleCnt="2"/>
      <dgm:spPr/>
    </dgm:pt>
    <dgm:pt modelId="{30D300B3-7E49-480A-BB9F-D56EDBFCC286}" type="pres">
      <dgm:prSet presAssocID="{A4B85F3E-F634-4D64-BF70-E13617476EE5}" presName="text" presStyleLbl="fgAcc0" presStyleIdx="0" presStyleCnt="2">
        <dgm:presLayoutVars>
          <dgm:chPref val="3"/>
        </dgm:presLayoutVars>
      </dgm:prSet>
      <dgm:spPr/>
    </dgm:pt>
    <dgm:pt modelId="{B7507F2C-75B4-40E3-A82E-A2FD6774A851}" type="pres">
      <dgm:prSet presAssocID="{A4B85F3E-F634-4D64-BF70-E13617476EE5}" presName="hierChild2" presStyleCnt="0"/>
      <dgm:spPr/>
    </dgm:pt>
    <dgm:pt modelId="{E1C5CE6C-B289-43D4-9CFB-0BA87F440F47}" type="pres">
      <dgm:prSet presAssocID="{DB1AA7DC-E0DE-41D7-8B21-48FE316DDF3E}" presName="hierRoot1" presStyleCnt="0"/>
      <dgm:spPr/>
    </dgm:pt>
    <dgm:pt modelId="{8C8BC315-5167-4C68-8EEB-6B775462F1C6}" type="pres">
      <dgm:prSet presAssocID="{DB1AA7DC-E0DE-41D7-8B21-48FE316DDF3E}" presName="composite" presStyleCnt="0"/>
      <dgm:spPr/>
    </dgm:pt>
    <dgm:pt modelId="{1206D492-0E25-47E1-A79C-6316599FA544}" type="pres">
      <dgm:prSet presAssocID="{DB1AA7DC-E0DE-41D7-8B21-48FE316DDF3E}" presName="background" presStyleLbl="node0" presStyleIdx="1" presStyleCnt="2"/>
      <dgm:spPr/>
    </dgm:pt>
    <dgm:pt modelId="{FE9514F4-240B-404A-A14B-B02EBAAB2B72}" type="pres">
      <dgm:prSet presAssocID="{DB1AA7DC-E0DE-41D7-8B21-48FE316DDF3E}" presName="text" presStyleLbl="fgAcc0" presStyleIdx="1" presStyleCnt="2">
        <dgm:presLayoutVars>
          <dgm:chPref val="3"/>
        </dgm:presLayoutVars>
      </dgm:prSet>
      <dgm:spPr/>
    </dgm:pt>
    <dgm:pt modelId="{1C4B964D-9856-4B19-9124-348A59827304}" type="pres">
      <dgm:prSet presAssocID="{DB1AA7DC-E0DE-41D7-8B21-48FE316DDF3E}" presName="hierChild2" presStyleCnt="0"/>
      <dgm:spPr/>
    </dgm:pt>
  </dgm:ptLst>
  <dgm:cxnLst>
    <dgm:cxn modelId="{908F051C-C2E5-43BD-9077-8A436AD66E5D}" srcId="{772D5779-7368-4D5C-A6E5-2DF101F68EDE}" destId="{A4B85F3E-F634-4D64-BF70-E13617476EE5}" srcOrd="0" destOrd="0" parTransId="{6412E470-F419-468E-A3C8-0985D77EB03C}" sibTransId="{FD588B96-F76B-4C57-BB4B-4137893FC841}"/>
    <dgm:cxn modelId="{BEC89532-0C5D-419E-99B5-9D57491EA336}" type="presOf" srcId="{772D5779-7368-4D5C-A6E5-2DF101F68EDE}" destId="{182FD8D6-BFD4-4C7A-9FAC-E384D5992AE7}" srcOrd="0" destOrd="0" presId="urn:microsoft.com/office/officeart/2005/8/layout/hierarchy1"/>
    <dgm:cxn modelId="{63164685-C605-4D2F-905B-3A7F4D27724B}" type="presOf" srcId="{A4B85F3E-F634-4D64-BF70-E13617476EE5}" destId="{30D300B3-7E49-480A-BB9F-D56EDBFCC286}" srcOrd="0" destOrd="0" presId="urn:microsoft.com/office/officeart/2005/8/layout/hierarchy1"/>
    <dgm:cxn modelId="{9AC57B8A-BCC7-4085-AE61-E8EA0992FCD6}" srcId="{772D5779-7368-4D5C-A6E5-2DF101F68EDE}" destId="{DB1AA7DC-E0DE-41D7-8B21-48FE316DDF3E}" srcOrd="1" destOrd="0" parTransId="{6E5EA083-E568-4260-9E65-889A047DD42D}" sibTransId="{FEBCB91A-F338-47D7-AF38-2C8F491FA3E2}"/>
    <dgm:cxn modelId="{DD627FC3-6A27-4C1B-8D0B-A908D68AD47D}" type="presOf" srcId="{DB1AA7DC-E0DE-41D7-8B21-48FE316DDF3E}" destId="{FE9514F4-240B-404A-A14B-B02EBAAB2B72}" srcOrd="0" destOrd="0" presId="urn:microsoft.com/office/officeart/2005/8/layout/hierarchy1"/>
    <dgm:cxn modelId="{56B39AF5-5FD1-4731-92FC-A6A69DEA3194}" type="presParOf" srcId="{182FD8D6-BFD4-4C7A-9FAC-E384D5992AE7}" destId="{0A217762-DE93-4236-BF25-21BAF2953EEE}" srcOrd="0" destOrd="0" presId="urn:microsoft.com/office/officeart/2005/8/layout/hierarchy1"/>
    <dgm:cxn modelId="{D58E9C41-1594-4290-A032-B0998A4F3FD0}" type="presParOf" srcId="{0A217762-DE93-4236-BF25-21BAF2953EEE}" destId="{0FE4D6DA-96AC-4461-9BCD-EAF74C6AB81B}" srcOrd="0" destOrd="0" presId="urn:microsoft.com/office/officeart/2005/8/layout/hierarchy1"/>
    <dgm:cxn modelId="{8BC30639-349E-4B8A-8C4F-9A6CA461EBBC}" type="presParOf" srcId="{0FE4D6DA-96AC-4461-9BCD-EAF74C6AB81B}" destId="{DDA0D3F5-6CB9-46B8-9A6C-16985C9EE47A}" srcOrd="0" destOrd="0" presId="urn:microsoft.com/office/officeart/2005/8/layout/hierarchy1"/>
    <dgm:cxn modelId="{DADE15C4-FA6E-4B48-ABDD-A7386387E6FA}" type="presParOf" srcId="{0FE4D6DA-96AC-4461-9BCD-EAF74C6AB81B}" destId="{30D300B3-7E49-480A-BB9F-D56EDBFCC286}" srcOrd="1" destOrd="0" presId="urn:microsoft.com/office/officeart/2005/8/layout/hierarchy1"/>
    <dgm:cxn modelId="{B729217E-9CCC-4F84-A5D9-27C982BD48C5}" type="presParOf" srcId="{0A217762-DE93-4236-BF25-21BAF2953EEE}" destId="{B7507F2C-75B4-40E3-A82E-A2FD6774A851}" srcOrd="1" destOrd="0" presId="urn:microsoft.com/office/officeart/2005/8/layout/hierarchy1"/>
    <dgm:cxn modelId="{6B4A8095-1CF1-4CEE-AB18-A18E25B5B6FA}" type="presParOf" srcId="{182FD8D6-BFD4-4C7A-9FAC-E384D5992AE7}" destId="{E1C5CE6C-B289-43D4-9CFB-0BA87F440F47}" srcOrd="1" destOrd="0" presId="urn:microsoft.com/office/officeart/2005/8/layout/hierarchy1"/>
    <dgm:cxn modelId="{DF0260E4-8BF0-4FE3-BC81-FB3024FDDF44}" type="presParOf" srcId="{E1C5CE6C-B289-43D4-9CFB-0BA87F440F47}" destId="{8C8BC315-5167-4C68-8EEB-6B775462F1C6}" srcOrd="0" destOrd="0" presId="urn:microsoft.com/office/officeart/2005/8/layout/hierarchy1"/>
    <dgm:cxn modelId="{DE10FA38-8AA9-4C13-8826-48BAC34031DF}" type="presParOf" srcId="{8C8BC315-5167-4C68-8EEB-6B775462F1C6}" destId="{1206D492-0E25-47E1-A79C-6316599FA544}" srcOrd="0" destOrd="0" presId="urn:microsoft.com/office/officeart/2005/8/layout/hierarchy1"/>
    <dgm:cxn modelId="{4411046B-4AF0-47D7-9A8B-1FE0002C0270}" type="presParOf" srcId="{8C8BC315-5167-4C68-8EEB-6B775462F1C6}" destId="{FE9514F4-240B-404A-A14B-B02EBAAB2B72}" srcOrd="1" destOrd="0" presId="urn:microsoft.com/office/officeart/2005/8/layout/hierarchy1"/>
    <dgm:cxn modelId="{7D2479A4-827D-4051-A076-E4F01CB11E08}" type="presParOf" srcId="{E1C5CE6C-B289-43D4-9CFB-0BA87F440F47}" destId="{1C4B964D-9856-4B19-9124-348A598273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FA1B4-1A64-4264-BF50-D4AA0935477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D8BDF3-EC82-43C9-816A-F36DD67C3F84}">
      <dgm:prSet/>
      <dgm:spPr/>
      <dgm:t>
        <a:bodyPr/>
        <a:lstStyle/>
        <a:p>
          <a:pPr>
            <a:lnSpc>
              <a:spcPct val="100000"/>
            </a:lnSpc>
          </a:pPr>
          <a:r>
            <a:rPr lang="en-GB" dirty="0"/>
            <a:t>Allan Nevins 1948 from Columbia University began to record spoken memories of white male elites (Yow, p 3) including politicians, business and civic leaders.</a:t>
          </a:r>
          <a:endParaRPr lang="en-US" dirty="0"/>
        </a:p>
      </dgm:t>
    </dgm:pt>
    <dgm:pt modelId="{792B5A04-B35B-452F-B8F1-2DBF0CCDFB40}" type="parTrans" cxnId="{E25EAFFA-389C-451E-A68C-214395AE5914}">
      <dgm:prSet/>
      <dgm:spPr/>
      <dgm:t>
        <a:bodyPr/>
        <a:lstStyle/>
        <a:p>
          <a:endParaRPr lang="en-US"/>
        </a:p>
      </dgm:t>
    </dgm:pt>
    <dgm:pt modelId="{9B09F8ED-F690-4856-BFA9-87EA39AF4C9D}" type="sibTrans" cxnId="{E25EAFFA-389C-451E-A68C-214395AE5914}">
      <dgm:prSet/>
      <dgm:spPr/>
      <dgm:t>
        <a:bodyPr/>
        <a:lstStyle/>
        <a:p>
          <a:endParaRPr lang="en-US"/>
        </a:p>
      </dgm:t>
    </dgm:pt>
    <dgm:pt modelId="{1C263B11-CFAF-4B66-B2D1-AC8F3F2F8F60}">
      <dgm:prSet/>
      <dgm:spPr/>
      <dgm:t>
        <a:bodyPr/>
        <a:lstStyle/>
        <a:p>
          <a:pPr>
            <a:lnSpc>
              <a:spcPct val="100000"/>
            </a:lnSpc>
          </a:pPr>
          <a:r>
            <a:rPr lang="en-GB" dirty="0"/>
            <a:t>Improvements of technology meant that oral history began more popular with the advent of the cassette recorder and much more besides.</a:t>
          </a:r>
          <a:endParaRPr lang="en-US" dirty="0"/>
        </a:p>
      </dgm:t>
    </dgm:pt>
    <dgm:pt modelId="{DE619B92-D235-4D45-A5FE-C434488E176A}" type="parTrans" cxnId="{F251E851-FCE7-4C0B-A3EE-D454BC702B5A}">
      <dgm:prSet/>
      <dgm:spPr/>
      <dgm:t>
        <a:bodyPr/>
        <a:lstStyle/>
        <a:p>
          <a:endParaRPr lang="en-US"/>
        </a:p>
      </dgm:t>
    </dgm:pt>
    <dgm:pt modelId="{DD97EF6F-0A78-47C5-86BE-58D3D71F4D63}" type="sibTrans" cxnId="{F251E851-FCE7-4C0B-A3EE-D454BC702B5A}">
      <dgm:prSet/>
      <dgm:spPr/>
      <dgm:t>
        <a:bodyPr/>
        <a:lstStyle/>
        <a:p>
          <a:endParaRPr lang="en-US"/>
        </a:p>
      </dgm:t>
    </dgm:pt>
    <dgm:pt modelId="{361C7D0D-0F3E-4C09-9253-5DBAA686C1F0}">
      <dgm:prSet/>
      <dgm:spPr/>
      <dgm:t>
        <a:bodyPr/>
        <a:lstStyle/>
        <a:p>
          <a:pPr>
            <a:lnSpc>
              <a:spcPct val="100000"/>
            </a:lnSpc>
          </a:pPr>
          <a:endParaRPr lang="en-GB"/>
        </a:p>
      </dgm:t>
    </dgm:pt>
    <dgm:pt modelId="{885AD94C-830B-40ED-81A8-BC217CEEEB92}" type="parTrans" cxnId="{B69D2B9B-1480-4136-9E95-AE8B7D0CB21A}">
      <dgm:prSet/>
      <dgm:spPr/>
      <dgm:t>
        <a:bodyPr/>
        <a:lstStyle/>
        <a:p>
          <a:endParaRPr lang="en-GB"/>
        </a:p>
      </dgm:t>
    </dgm:pt>
    <dgm:pt modelId="{7D11DFBC-C50E-43AF-8C89-F78275ADA5E6}" type="sibTrans" cxnId="{B69D2B9B-1480-4136-9E95-AE8B7D0CB21A}">
      <dgm:prSet/>
      <dgm:spPr/>
      <dgm:t>
        <a:bodyPr/>
        <a:lstStyle/>
        <a:p>
          <a:endParaRPr lang="en-GB"/>
        </a:p>
      </dgm:t>
    </dgm:pt>
    <dgm:pt modelId="{45905158-FAB8-4AB9-A0A6-FC0583D56B2E}" type="pres">
      <dgm:prSet presAssocID="{861FA1B4-1A64-4264-BF50-D4AA0935477F}" presName="root" presStyleCnt="0">
        <dgm:presLayoutVars>
          <dgm:dir/>
          <dgm:resizeHandles val="exact"/>
        </dgm:presLayoutVars>
      </dgm:prSet>
      <dgm:spPr/>
    </dgm:pt>
    <dgm:pt modelId="{B6A64832-7008-400D-8162-EE22CCF0A621}" type="pres">
      <dgm:prSet presAssocID="{30D8BDF3-EC82-43C9-816A-F36DD67C3F84}" presName="compNode" presStyleCnt="0"/>
      <dgm:spPr/>
    </dgm:pt>
    <dgm:pt modelId="{3768621B-DB88-4F8B-ADB5-FD8092079941}" type="pres">
      <dgm:prSet presAssocID="{30D8BDF3-EC82-43C9-816A-F36DD67C3F84}" presName="bgRect" presStyleLbl="bgShp" presStyleIdx="0" presStyleCnt="3"/>
      <dgm:spPr/>
    </dgm:pt>
    <dgm:pt modelId="{14412099-50D6-4E29-9116-B158E900837F}" type="pres">
      <dgm:prSet presAssocID="{30D8BDF3-EC82-43C9-816A-F36DD67C3F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E03CCF4C-A1EF-4D05-8235-9D092BD2BEB8}" type="pres">
      <dgm:prSet presAssocID="{30D8BDF3-EC82-43C9-816A-F36DD67C3F84}" presName="spaceRect" presStyleCnt="0"/>
      <dgm:spPr/>
    </dgm:pt>
    <dgm:pt modelId="{3078D97B-7BCA-4C27-B5A6-BBA78E91F383}" type="pres">
      <dgm:prSet presAssocID="{30D8BDF3-EC82-43C9-816A-F36DD67C3F84}" presName="parTx" presStyleLbl="revTx" presStyleIdx="0" presStyleCnt="3">
        <dgm:presLayoutVars>
          <dgm:chMax val="0"/>
          <dgm:chPref val="0"/>
        </dgm:presLayoutVars>
      </dgm:prSet>
      <dgm:spPr/>
    </dgm:pt>
    <dgm:pt modelId="{6202730B-FD1C-4103-80F8-7F46F10CA7FC}" type="pres">
      <dgm:prSet presAssocID="{9B09F8ED-F690-4856-BFA9-87EA39AF4C9D}" presName="sibTrans" presStyleCnt="0"/>
      <dgm:spPr/>
    </dgm:pt>
    <dgm:pt modelId="{53AD7B0D-F823-4349-BBF1-84D39B3EC324}" type="pres">
      <dgm:prSet presAssocID="{361C7D0D-0F3E-4C09-9253-5DBAA686C1F0}" presName="compNode" presStyleCnt="0"/>
      <dgm:spPr/>
    </dgm:pt>
    <dgm:pt modelId="{A5F81288-B5BE-498C-ADA8-8FA63C9F047E}" type="pres">
      <dgm:prSet presAssocID="{361C7D0D-0F3E-4C09-9253-5DBAA686C1F0}" presName="bgRect" presStyleLbl="bgShp" presStyleIdx="1" presStyleCnt="3" custLinFactNeighborX="-58" custLinFactNeighborY="-231"/>
      <dgm:spPr/>
    </dgm:pt>
    <dgm:pt modelId="{9155CEF0-0AE2-4B5F-AE1B-5A303DA3ACAF}" type="pres">
      <dgm:prSet presAssocID="{361C7D0D-0F3E-4C09-9253-5DBAA686C1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adio microphone with solid fill"/>
        </a:ext>
      </dgm:extLst>
    </dgm:pt>
    <dgm:pt modelId="{CA16C4EA-02B6-49F1-8044-EB212A46590C}" type="pres">
      <dgm:prSet presAssocID="{361C7D0D-0F3E-4C09-9253-5DBAA686C1F0}" presName="spaceRect" presStyleCnt="0"/>
      <dgm:spPr/>
    </dgm:pt>
    <dgm:pt modelId="{DB0A7385-7CFF-4E09-805B-29D916528783}" type="pres">
      <dgm:prSet presAssocID="{361C7D0D-0F3E-4C09-9253-5DBAA686C1F0}" presName="parTx" presStyleLbl="revTx" presStyleIdx="1" presStyleCnt="3">
        <dgm:presLayoutVars>
          <dgm:chMax val="0"/>
          <dgm:chPref val="0"/>
        </dgm:presLayoutVars>
      </dgm:prSet>
      <dgm:spPr/>
    </dgm:pt>
    <dgm:pt modelId="{E54BBE00-D9C0-486A-B5B9-822B8D4CAB6E}" type="pres">
      <dgm:prSet presAssocID="{7D11DFBC-C50E-43AF-8C89-F78275ADA5E6}" presName="sibTrans" presStyleCnt="0"/>
      <dgm:spPr/>
    </dgm:pt>
    <dgm:pt modelId="{E62ECCE4-8B51-43F3-953E-21C9A8D8B3F2}" type="pres">
      <dgm:prSet presAssocID="{1C263B11-CFAF-4B66-B2D1-AC8F3F2F8F60}" presName="compNode" presStyleCnt="0"/>
      <dgm:spPr/>
    </dgm:pt>
    <dgm:pt modelId="{2C26A2C5-72CE-4CC0-BA20-743DE58969FF}" type="pres">
      <dgm:prSet presAssocID="{1C263B11-CFAF-4B66-B2D1-AC8F3F2F8F60}" presName="bgRect" presStyleLbl="bgShp" presStyleIdx="2" presStyleCnt="3"/>
      <dgm:spPr/>
    </dgm:pt>
    <dgm:pt modelId="{0A9BED09-3B09-4FF6-8166-F1F5389006BF}" type="pres">
      <dgm:prSet presAssocID="{1C263B11-CFAF-4B66-B2D1-AC8F3F2F8F6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ilm reel outline"/>
        </a:ext>
      </dgm:extLst>
    </dgm:pt>
    <dgm:pt modelId="{27CE9F63-469A-4C7F-AC98-EC77EC5975BE}" type="pres">
      <dgm:prSet presAssocID="{1C263B11-CFAF-4B66-B2D1-AC8F3F2F8F60}" presName="spaceRect" presStyleCnt="0"/>
      <dgm:spPr/>
    </dgm:pt>
    <dgm:pt modelId="{92EFA84C-0AF4-4B72-B345-B5F890EAF086}" type="pres">
      <dgm:prSet presAssocID="{1C263B11-CFAF-4B66-B2D1-AC8F3F2F8F60}" presName="parTx" presStyleLbl="revTx" presStyleIdx="2" presStyleCnt="3">
        <dgm:presLayoutVars>
          <dgm:chMax val="0"/>
          <dgm:chPref val="0"/>
        </dgm:presLayoutVars>
      </dgm:prSet>
      <dgm:spPr/>
    </dgm:pt>
  </dgm:ptLst>
  <dgm:cxnLst>
    <dgm:cxn modelId="{D9F59E19-1E83-40B6-A2F8-D2BF41B2848D}" type="presOf" srcId="{361C7D0D-0F3E-4C09-9253-5DBAA686C1F0}" destId="{DB0A7385-7CFF-4E09-805B-29D916528783}" srcOrd="0" destOrd="0" presId="urn:microsoft.com/office/officeart/2018/2/layout/IconVerticalSolidList"/>
    <dgm:cxn modelId="{F251E851-FCE7-4C0B-A3EE-D454BC702B5A}" srcId="{861FA1B4-1A64-4264-BF50-D4AA0935477F}" destId="{1C263B11-CFAF-4B66-B2D1-AC8F3F2F8F60}" srcOrd="2" destOrd="0" parTransId="{DE619B92-D235-4D45-A5FE-C434488E176A}" sibTransId="{DD97EF6F-0A78-47C5-86BE-58D3D71F4D63}"/>
    <dgm:cxn modelId="{82357182-A412-48BB-ABDC-F1FDDBE44B93}" type="presOf" srcId="{1C263B11-CFAF-4B66-B2D1-AC8F3F2F8F60}" destId="{92EFA84C-0AF4-4B72-B345-B5F890EAF086}" srcOrd="0" destOrd="0" presId="urn:microsoft.com/office/officeart/2018/2/layout/IconVerticalSolidList"/>
    <dgm:cxn modelId="{B64AC690-48DC-4C43-BC26-72FEB4C953AB}" type="presOf" srcId="{30D8BDF3-EC82-43C9-816A-F36DD67C3F84}" destId="{3078D97B-7BCA-4C27-B5A6-BBA78E91F383}" srcOrd="0" destOrd="0" presId="urn:microsoft.com/office/officeart/2018/2/layout/IconVerticalSolidList"/>
    <dgm:cxn modelId="{B69D2B9B-1480-4136-9E95-AE8B7D0CB21A}" srcId="{861FA1B4-1A64-4264-BF50-D4AA0935477F}" destId="{361C7D0D-0F3E-4C09-9253-5DBAA686C1F0}" srcOrd="1" destOrd="0" parTransId="{885AD94C-830B-40ED-81A8-BC217CEEEB92}" sibTransId="{7D11DFBC-C50E-43AF-8C89-F78275ADA5E6}"/>
    <dgm:cxn modelId="{204269E9-E947-494C-A1D9-40C2CF0EA92C}" type="presOf" srcId="{861FA1B4-1A64-4264-BF50-D4AA0935477F}" destId="{45905158-FAB8-4AB9-A0A6-FC0583D56B2E}" srcOrd="0" destOrd="0" presId="urn:microsoft.com/office/officeart/2018/2/layout/IconVerticalSolidList"/>
    <dgm:cxn modelId="{E25EAFFA-389C-451E-A68C-214395AE5914}" srcId="{861FA1B4-1A64-4264-BF50-D4AA0935477F}" destId="{30D8BDF3-EC82-43C9-816A-F36DD67C3F84}" srcOrd="0" destOrd="0" parTransId="{792B5A04-B35B-452F-B8F1-2DBF0CCDFB40}" sibTransId="{9B09F8ED-F690-4856-BFA9-87EA39AF4C9D}"/>
    <dgm:cxn modelId="{3D51CB76-EB17-4D8C-8A3B-AB04C1FDE979}" type="presParOf" srcId="{45905158-FAB8-4AB9-A0A6-FC0583D56B2E}" destId="{B6A64832-7008-400D-8162-EE22CCF0A621}" srcOrd="0" destOrd="0" presId="urn:microsoft.com/office/officeart/2018/2/layout/IconVerticalSolidList"/>
    <dgm:cxn modelId="{7EDAF9C4-ABA7-40C0-ABB0-9D0D77815AA7}" type="presParOf" srcId="{B6A64832-7008-400D-8162-EE22CCF0A621}" destId="{3768621B-DB88-4F8B-ADB5-FD8092079941}" srcOrd="0" destOrd="0" presId="urn:microsoft.com/office/officeart/2018/2/layout/IconVerticalSolidList"/>
    <dgm:cxn modelId="{FC489D26-0E37-4A80-A22D-9465C941B108}" type="presParOf" srcId="{B6A64832-7008-400D-8162-EE22CCF0A621}" destId="{14412099-50D6-4E29-9116-B158E900837F}" srcOrd="1" destOrd="0" presId="urn:microsoft.com/office/officeart/2018/2/layout/IconVerticalSolidList"/>
    <dgm:cxn modelId="{D8A1AED6-A552-4E72-8440-4B7635E30C8C}" type="presParOf" srcId="{B6A64832-7008-400D-8162-EE22CCF0A621}" destId="{E03CCF4C-A1EF-4D05-8235-9D092BD2BEB8}" srcOrd="2" destOrd="0" presId="urn:microsoft.com/office/officeart/2018/2/layout/IconVerticalSolidList"/>
    <dgm:cxn modelId="{21EE3190-A34D-44B5-9F56-D55DFD07E1E6}" type="presParOf" srcId="{B6A64832-7008-400D-8162-EE22CCF0A621}" destId="{3078D97B-7BCA-4C27-B5A6-BBA78E91F383}" srcOrd="3" destOrd="0" presId="urn:microsoft.com/office/officeart/2018/2/layout/IconVerticalSolidList"/>
    <dgm:cxn modelId="{FEE1092F-3758-4C30-A0A4-2E7CE989AA2D}" type="presParOf" srcId="{45905158-FAB8-4AB9-A0A6-FC0583D56B2E}" destId="{6202730B-FD1C-4103-80F8-7F46F10CA7FC}" srcOrd="1" destOrd="0" presId="urn:microsoft.com/office/officeart/2018/2/layout/IconVerticalSolidList"/>
    <dgm:cxn modelId="{759544E7-7BB5-4A4D-911A-E3D22151E6CF}" type="presParOf" srcId="{45905158-FAB8-4AB9-A0A6-FC0583D56B2E}" destId="{53AD7B0D-F823-4349-BBF1-84D39B3EC324}" srcOrd="2" destOrd="0" presId="urn:microsoft.com/office/officeart/2018/2/layout/IconVerticalSolidList"/>
    <dgm:cxn modelId="{FD008092-0BCD-481A-982D-55111FA8002A}" type="presParOf" srcId="{53AD7B0D-F823-4349-BBF1-84D39B3EC324}" destId="{A5F81288-B5BE-498C-ADA8-8FA63C9F047E}" srcOrd="0" destOrd="0" presId="urn:microsoft.com/office/officeart/2018/2/layout/IconVerticalSolidList"/>
    <dgm:cxn modelId="{73D8F0B8-ABEE-4C8F-91D4-3E58D632305F}" type="presParOf" srcId="{53AD7B0D-F823-4349-BBF1-84D39B3EC324}" destId="{9155CEF0-0AE2-4B5F-AE1B-5A303DA3ACAF}" srcOrd="1" destOrd="0" presId="urn:microsoft.com/office/officeart/2018/2/layout/IconVerticalSolidList"/>
    <dgm:cxn modelId="{4CF30773-9733-4667-9847-8F12010E457C}" type="presParOf" srcId="{53AD7B0D-F823-4349-BBF1-84D39B3EC324}" destId="{CA16C4EA-02B6-49F1-8044-EB212A46590C}" srcOrd="2" destOrd="0" presId="urn:microsoft.com/office/officeart/2018/2/layout/IconVerticalSolidList"/>
    <dgm:cxn modelId="{1F8972FB-24A4-457C-BCE2-D5B3EE084385}" type="presParOf" srcId="{53AD7B0D-F823-4349-BBF1-84D39B3EC324}" destId="{DB0A7385-7CFF-4E09-805B-29D916528783}" srcOrd="3" destOrd="0" presId="urn:microsoft.com/office/officeart/2018/2/layout/IconVerticalSolidList"/>
    <dgm:cxn modelId="{6E8FACDA-8BB8-436F-8D8E-B5CB17566E2C}" type="presParOf" srcId="{45905158-FAB8-4AB9-A0A6-FC0583D56B2E}" destId="{E54BBE00-D9C0-486A-B5B9-822B8D4CAB6E}" srcOrd="3" destOrd="0" presId="urn:microsoft.com/office/officeart/2018/2/layout/IconVerticalSolidList"/>
    <dgm:cxn modelId="{0CA97BB6-7988-4E9C-8E91-8ECA6A1142EE}" type="presParOf" srcId="{45905158-FAB8-4AB9-A0A6-FC0583D56B2E}" destId="{E62ECCE4-8B51-43F3-953E-21C9A8D8B3F2}" srcOrd="4" destOrd="0" presId="urn:microsoft.com/office/officeart/2018/2/layout/IconVerticalSolidList"/>
    <dgm:cxn modelId="{A32FE0D4-CA81-43B4-800B-B862527D1564}" type="presParOf" srcId="{E62ECCE4-8B51-43F3-953E-21C9A8D8B3F2}" destId="{2C26A2C5-72CE-4CC0-BA20-743DE58969FF}" srcOrd="0" destOrd="0" presId="urn:microsoft.com/office/officeart/2018/2/layout/IconVerticalSolidList"/>
    <dgm:cxn modelId="{14F5CBF3-7F14-4B83-935A-350EC72ECDAA}" type="presParOf" srcId="{E62ECCE4-8B51-43F3-953E-21C9A8D8B3F2}" destId="{0A9BED09-3B09-4FF6-8166-F1F5389006BF}" srcOrd="1" destOrd="0" presId="urn:microsoft.com/office/officeart/2018/2/layout/IconVerticalSolidList"/>
    <dgm:cxn modelId="{BC6C24AC-1440-430C-B737-3D89F9ADABC7}" type="presParOf" srcId="{E62ECCE4-8B51-43F3-953E-21C9A8D8B3F2}" destId="{27CE9F63-469A-4C7F-AC98-EC77EC5975BE}" srcOrd="2" destOrd="0" presId="urn:microsoft.com/office/officeart/2018/2/layout/IconVerticalSolidList"/>
    <dgm:cxn modelId="{A4A62182-85AE-41FB-AF1E-F5AAE558639F}" type="presParOf" srcId="{E62ECCE4-8B51-43F3-953E-21C9A8D8B3F2}" destId="{92EFA84C-0AF4-4B72-B345-B5F890EAF0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8DE623-1B32-4D04-9768-8EFB640C441C}"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GB"/>
        </a:p>
      </dgm:t>
    </dgm:pt>
    <dgm:pt modelId="{F657770B-6CBB-434B-A3E1-DB4DDBC06607}">
      <dgm:prSet phldrT="[Text]" custT="1"/>
      <dgm:spPr/>
      <dgm:t>
        <a:bodyPr/>
        <a:lstStyle/>
        <a:p>
          <a:r>
            <a:rPr lang="en-GB" sz="2400" dirty="0">
              <a:latin typeface="Calibri" panose="020F0502020204030204" pitchFamily="34" charset="0"/>
              <a:ea typeface="Calibri" panose="020F0502020204030204" pitchFamily="34" charset="0"/>
              <a:cs typeface="Calibri" panose="020F0502020204030204" pitchFamily="34" charset="0"/>
            </a:rPr>
            <a:t>Gives us access to undocumented rich life experience to generate ‘thick descriptions’ of past events.</a:t>
          </a:r>
        </a:p>
      </dgm:t>
    </dgm:pt>
    <dgm:pt modelId="{265CA04C-58EF-41F2-AE0F-4ED1DF79DE8F}" type="parTrans" cxnId="{32D5834F-1A66-47CE-978E-AC299753031E}">
      <dgm:prSet/>
      <dgm:spPr/>
      <dgm:t>
        <a:bodyPr/>
        <a:lstStyle/>
        <a:p>
          <a:endParaRPr lang="en-GB"/>
        </a:p>
      </dgm:t>
    </dgm:pt>
    <dgm:pt modelId="{A0D8291B-7CCF-4244-9BC2-C3029F930051}" type="sibTrans" cxnId="{32D5834F-1A66-47CE-978E-AC299753031E}">
      <dgm:prSet/>
      <dgm:spPr/>
      <dgm:t>
        <a:bodyPr/>
        <a:lstStyle/>
        <a:p>
          <a:endParaRPr lang="en-GB"/>
        </a:p>
      </dgm:t>
    </dgm:pt>
    <dgm:pt modelId="{F0C417B8-18BC-43F0-90AE-5C895441E5F2}">
      <dgm:prSet phldrT="[Text]" custT="1"/>
      <dgm:spPr/>
      <dgm:t>
        <a:bodyPr/>
        <a:lstStyle/>
        <a:p>
          <a:r>
            <a:rPr lang="en-GB" sz="2400" dirty="0"/>
            <a:t>Enables us to understand how experiences felt and their consequences</a:t>
          </a:r>
        </a:p>
      </dgm:t>
    </dgm:pt>
    <dgm:pt modelId="{83EDB3D0-F9F3-4BAE-B858-873863F26F42}" type="parTrans" cxnId="{477131A8-25FB-4486-95D0-4AA6EB1A15FC}">
      <dgm:prSet/>
      <dgm:spPr/>
      <dgm:t>
        <a:bodyPr/>
        <a:lstStyle/>
        <a:p>
          <a:endParaRPr lang="en-GB"/>
        </a:p>
      </dgm:t>
    </dgm:pt>
    <dgm:pt modelId="{E0BA60D1-106E-43D1-A12A-272467339650}" type="sibTrans" cxnId="{477131A8-25FB-4486-95D0-4AA6EB1A15FC}">
      <dgm:prSet/>
      <dgm:spPr/>
      <dgm:t>
        <a:bodyPr/>
        <a:lstStyle/>
        <a:p>
          <a:endParaRPr lang="en-GB"/>
        </a:p>
      </dgm:t>
    </dgm:pt>
    <dgm:pt modelId="{6F6AB960-D400-4F33-8271-6D416DAC6543}">
      <dgm:prSet phldrT="[Text]" custT="1"/>
      <dgm:spPr/>
      <dgm:t>
        <a:bodyPr/>
        <a:lstStyle/>
        <a:p>
          <a:r>
            <a:rPr lang="en-GB" sz="2400" dirty="0"/>
            <a:t>Allows us to have a dialogue with interviewees enabling them to assign meaning to past events. </a:t>
          </a:r>
        </a:p>
      </dgm:t>
    </dgm:pt>
    <dgm:pt modelId="{86F4309F-8D3F-4376-8683-D2D5A4ECBF88}" type="parTrans" cxnId="{F8357085-0C4F-4509-8EC5-54CC032B5578}">
      <dgm:prSet/>
      <dgm:spPr/>
      <dgm:t>
        <a:bodyPr/>
        <a:lstStyle/>
        <a:p>
          <a:endParaRPr lang="en-GB"/>
        </a:p>
      </dgm:t>
    </dgm:pt>
    <dgm:pt modelId="{A7E2DA14-E211-47FA-8E72-3269574B8653}" type="sibTrans" cxnId="{F8357085-0C4F-4509-8EC5-54CC032B5578}">
      <dgm:prSet/>
      <dgm:spPr/>
      <dgm:t>
        <a:bodyPr/>
        <a:lstStyle/>
        <a:p>
          <a:endParaRPr lang="en-GB"/>
        </a:p>
      </dgm:t>
    </dgm:pt>
    <dgm:pt modelId="{7881155A-5516-4B45-B6F6-E04B7B1834C1}">
      <dgm:prSet phldrT="[Text]" phldr="1"/>
      <dgm:spPr/>
      <dgm:t>
        <a:bodyPr/>
        <a:lstStyle/>
        <a:p>
          <a:endParaRPr lang="en-GB" sz="1200"/>
        </a:p>
      </dgm:t>
    </dgm:pt>
    <dgm:pt modelId="{795A4B00-77AA-459B-9B63-E58D1C010762}" type="parTrans" cxnId="{38FCBDF2-536C-4C70-9D5D-6F23642CFD89}">
      <dgm:prSet/>
      <dgm:spPr/>
      <dgm:t>
        <a:bodyPr/>
        <a:lstStyle/>
        <a:p>
          <a:endParaRPr lang="en-GB"/>
        </a:p>
      </dgm:t>
    </dgm:pt>
    <dgm:pt modelId="{8D4B3B6E-1C8A-4B52-81A0-E376B2DE3FB4}" type="sibTrans" cxnId="{38FCBDF2-536C-4C70-9D5D-6F23642CFD89}">
      <dgm:prSet/>
      <dgm:spPr/>
      <dgm:t>
        <a:bodyPr/>
        <a:lstStyle/>
        <a:p>
          <a:endParaRPr lang="en-GB"/>
        </a:p>
      </dgm:t>
    </dgm:pt>
    <dgm:pt modelId="{2CCE7009-6A7D-4C0F-A7B9-2EDBDB572DCB}">
      <dgm:prSet phldrT="[Text]" phldr="1"/>
      <dgm:spPr/>
      <dgm:t>
        <a:bodyPr/>
        <a:lstStyle/>
        <a:p>
          <a:endParaRPr lang="en-GB" sz="1200"/>
        </a:p>
      </dgm:t>
    </dgm:pt>
    <dgm:pt modelId="{5813AB0F-2688-46CD-802E-8BF58069A903}" type="parTrans" cxnId="{CC01D85E-129C-46F1-AA89-5D1A1147F936}">
      <dgm:prSet/>
      <dgm:spPr/>
      <dgm:t>
        <a:bodyPr/>
        <a:lstStyle/>
        <a:p>
          <a:endParaRPr lang="en-GB"/>
        </a:p>
      </dgm:t>
    </dgm:pt>
    <dgm:pt modelId="{AD5EA8F5-13B4-4B1A-9078-A600B0A7A4C7}" type="sibTrans" cxnId="{CC01D85E-129C-46F1-AA89-5D1A1147F936}">
      <dgm:prSet/>
      <dgm:spPr/>
      <dgm:t>
        <a:bodyPr/>
        <a:lstStyle/>
        <a:p>
          <a:endParaRPr lang="en-GB"/>
        </a:p>
      </dgm:t>
    </dgm:pt>
    <dgm:pt modelId="{733D850B-ED94-42BA-9088-955DB3A51BCE}">
      <dgm:prSet custT="1"/>
      <dgm:spPr/>
      <dgm:t>
        <a:bodyPr/>
        <a:lstStyle/>
        <a:p>
          <a:r>
            <a:rPr lang="en-GB" sz="2400" dirty="0">
              <a:latin typeface="Calibri" panose="020F0502020204030204" pitchFamily="34" charset="0"/>
              <a:ea typeface="Calibri" panose="020F0502020204030204" pitchFamily="34" charset="0"/>
              <a:cs typeface="Calibri" panose="020F0502020204030204" pitchFamily="34" charset="0"/>
            </a:rPr>
            <a:t>Allows us to focus on aspects of life rarely documented</a:t>
          </a:r>
        </a:p>
      </dgm:t>
    </dgm:pt>
    <dgm:pt modelId="{393B9256-F50D-479B-A0F2-0BEE48DD5778}" type="parTrans" cxnId="{C0B27889-B7BA-4899-ACC2-81C25E929593}">
      <dgm:prSet/>
      <dgm:spPr/>
      <dgm:t>
        <a:bodyPr/>
        <a:lstStyle/>
        <a:p>
          <a:endParaRPr lang="en-GB"/>
        </a:p>
      </dgm:t>
    </dgm:pt>
    <dgm:pt modelId="{D53AB45D-C5A6-45DA-B66C-052A7387356A}" type="sibTrans" cxnId="{C0B27889-B7BA-4899-ACC2-81C25E929593}">
      <dgm:prSet/>
      <dgm:spPr/>
      <dgm:t>
        <a:bodyPr/>
        <a:lstStyle/>
        <a:p>
          <a:endParaRPr lang="en-GB"/>
        </a:p>
      </dgm:t>
    </dgm:pt>
    <dgm:pt modelId="{4AA100F0-F685-4FFC-9481-61A783E1551D}">
      <dgm:prSet custT="1"/>
      <dgm:spPr/>
      <dgm:t>
        <a:bodyPr/>
        <a:lstStyle/>
        <a:p>
          <a:r>
            <a:rPr lang="en-GB" sz="2400" dirty="0">
              <a:latin typeface="Calibri" panose="020F0502020204030204" pitchFamily="34" charset="0"/>
              <a:ea typeface="Calibri" panose="020F0502020204030204" pitchFamily="34" charset="0"/>
              <a:cs typeface="Calibri" panose="020F0502020204030204" pitchFamily="34" charset="0"/>
            </a:rPr>
            <a:t>Hidden histories of people whose voices have been neglected or misrepresented to create a ‘shared authority’ (Frisch, x)</a:t>
          </a:r>
        </a:p>
      </dgm:t>
    </dgm:pt>
    <dgm:pt modelId="{89E7FB70-7392-443C-B19F-443FBE77BC60}" type="parTrans" cxnId="{E458C2EF-C010-4A6C-9713-DFB1D230D768}">
      <dgm:prSet/>
      <dgm:spPr/>
      <dgm:t>
        <a:bodyPr/>
        <a:lstStyle/>
        <a:p>
          <a:endParaRPr lang="en-GB"/>
        </a:p>
      </dgm:t>
    </dgm:pt>
    <dgm:pt modelId="{23057D14-AAFB-4A4E-B972-66E33268042F}" type="sibTrans" cxnId="{E458C2EF-C010-4A6C-9713-DFB1D230D768}">
      <dgm:prSet/>
      <dgm:spPr/>
      <dgm:t>
        <a:bodyPr/>
        <a:lstStyle/>
        <a:p>
          <a:endParaRPr lang="en-GB"/>
        </a:p>
      </dgm:t>
    </dgm:pt>
    <dgm:pt modelId="{168B7C01-CC1B-4B3F-BE05-4E529A3D47DF}" type="pres">
      <dgm:prSet presAssocID="{E78DE623-1B32-4D04-9768-8EFB640C441C}" presName="linear" presStyleCnt="0">
        <dgm:presLayoutVars>
          <dgm:dir/>
          <dgm:resizeHandles val="exact"/>
        </dgm:presLayoutVars>
      </dgm:prSet>
      <dgm:spPr/>
    </dgm:pt>
    <dgm:pt modelId="{8FBA7B8D-95DF-4623-B87E-8A38E2D4D1B6}" type="pres">
      <dgm:prSet presAssocID="{F657770B-6CBB-434B-A3E1-DB4DDBC06607}" presName="comp" presStyleCnt="0"/>
      <dgm:spPr/>
    </dgm:pt>
    <dgm:pt modelId="{75501DB6-C2BC-4A60-868A-9D0F998B4AF7}" type="pres">
      <dgm:prSet presAssocID="{F657770B-6CBB-434B-A3E1-DB4DDBC06607}" presName="box" presStyleLbl="node1" presStyleIdx="0" presStyleCnt="5"/>
      <dgm:spPr/>
    </dgm:pt>
    <dgm:pt modelId="{324B071D-D98B-4A06-A212-E1734618B139}" type="pres">
      <dgm:prSet presAssocID="{F657770B-6CBB-434B-A3E1-DB4DDBC06607}" presName="img" presStyleLbl="fgImgPlace1" presStyleIdx="0" presStyleCnt="5"/>
      <dgm:spPr/>
    </dgm:pt>
    <dgm:pt modelId="{D61B0E02-1186-482D-8A80-857F3C6B9A5D}" type="pres">
      <dgm:prSet presAssocID="{F657770B-6CBB-434B-A3E1-DB4DDBC06607}" presName="text" presStyleLbl="node1" presStyleIdx="0" presStyleCnt="5">
        <dgm:presLayoutVars>
          <dgm:bulletEnabled val="1"/>
        </dgm:presLayoutVars>
      </dgm:prSet>
      <dgm:spPr/>
    </dgm:pt>
    <dgm:pt modelId="{305D5EAD-CD4A-492C-8AC7-0435D1ADF668}" type="pres">
      <dgm:prSet presAssocID="{A0D8291B-7CCF-4244-9BC2-C3029F930051}" presName="spacer" presStyleCnt="0"/>
      <dgm:spPr/>
    </dgm:pt>
    <dgm:pt modelId="{8E3EA18E-1E45-4CB9-A263-6FA20AFBD16E}" type="pres">
      <dgm:prSet presAssocID="{4AA100F0-F685-4FFC-9481-61A783E1551D}" presName="comp" presStyleCnt="0"/>
      <dgm:spPr/>
    </dgm:pt>
    <dgm:pt modelId="{E7C507F4-D536-4DDC-B947-72BF1C8D0EE7}" type="pres">
      <dgm:prSet presAssocID="{4AA100F0-F685-4FFC-9481-61A783E1551D}" presName="box" presStyleLbl="node1" presStyleIdx="1" presStyleCnt="5"/>
      <dgm:spPr/>
    </dgm:pt>
    <dgm:pt modelId="{C1DE6708-FD69-4259-AC55-9873902F979A}" type="pres">
      <dgm:prSet presAssocID="{4AA100F0-F685-4FFC-9481-61A783E1551D}" presName="img" presStyleLbl="fgImgPlace1" presStyleIdx="1" presStyleCnt="5"/>
      <dgm:spPr/>
    </dgm:pt>
    <dgm:pt modelId="{FF0B4E71-3056-4BE8-A3A0-7A355DFCC320}" type="pres">
      <dgm:prSet presAssocID="{4AA100F0-F685-4FFC-9481-61A783E1551D}" presName="text" presStyleLbl="node1" presStyleIdx="1" presStyleCnt="5">
        <dgm:presLayoutVars>
          <dgm:bulletEnabled val="1"/>
        </dgm:presLayoutVars>
      </dgm:prSet>
      <dgm:spPr/>
    </dgm:pt>
    <dgm:pt modelId="{299A6EE2-1427-48C1-9218-D6617A9E3C00}" type="pres">
      <dgm:prSet presAssocID="{23057D14-AAFB-4A4E-B972-66E33268042F}" presName="spacer" presStyleCnt="0"/>
      <dgm:spPr/>
    </dgm:pt>
    <dgm:pt modelId="{6021783D-3FEE-4815-9BF9-4AE1297185B2}" type="pres">
      <dgm:prSet presAssocID="{733D850B-ED94-42BA-9088-955DB3A51BCE}" presName="comp" presStyleCnt="0"/>
      <dgm:spPr/>
    </dgm:pt>
    <dgm:pt modelId="{6168ACA0-8790-4B2B-A2A1-4593B285D27A}" type="pres">
      <dgm:prSet presAssocID="{733D850B-ED94-42BA-9088-955DB3A51BCE}" presName="box" presStyleLbl="node1" presStyleIdx="2" presStyleCnt="5"/>
      <dgm:spPr/>
    </dgm:pt>
    <dgm:pt modelId="{644B6DF0-2B33-452E-BAFF-A2E4EF352D7C}" type="pres">
      <dgm:prSet presAssocID="{733D850B-ED94-42BA-9088-955DB3A51BCE}" presName="img" presStyleLbl="fgImgPlace1" presStyleIdx="2" presStyleCnt="5"/>
      <dgm:spPr/>
    </dgm:pt>
    <dgm:pt modelId="{ADD7524E-EAD5-49BD-94AF-463C4798C0F1}" type="pres">
      <dgm:prSet presAssocID="{733D850B-ED94-42BA-9088-955DB3A51BCE}" presName="text" presStyleLbl="node1" presStyleIdx="2" presStyleCnt="5">
        <dgm:presLayoutVars>
          <dgm:bulletEnabled val="1"/>
        </dgm:presLayoutVars>
      </dgm:prSet>
      <dgm:spPr/>
    </dgm:pt>
    <dgm:pt modelId="{1325C93D-4447-4DA3-AE97-3BD19A607C34}" type="pres">
      <dgm:prSet presAssocID="{D53AB45D-C5A6-45DA-B66C-052A7387356A}" presName="spacer" presStyleCnt="0"/>
      <dgm:spPr/>
    </dgm:pt>
    <dgm:pt modelId="{D8C3EFA2-E6EB-4567-BD84-FC123470859C}" type="pres">
      <dgm:prSet presAssocID="{F0C417B8-18BC-43F0-90AE-5C895441E5F2}" presName="comp" presStyleCnt="0"/>
      <dgm:spPr/>
    </dgm:pt>
    <dgm:pt modelId="{1EBA325D-9B76-4B50-9DCE-A3E75BE65E52}" type="pres">
      <dgm:prSet presAssocID="{F0C417B8-18BC-43F0-90AE-5C895441E5F2}" presName="box" presStyleLbl="node1" presStyleIdx="3" presStyleCnt="5"/>
      <dgm:spPr/>
    </dgm:pt>
    <dgm:pt modelId="{5BCB46B7-E7AF-48D7-ACF7-A54A44218496}" type="pres">
      <dgm:prSet presAssocID="{F0C417B8-18BC-43F0-90AE-5C895441E5F2}" presName="img" presStyleLbl="fgImgPlace1" presStyleIdx="3" presStyleCnt="5"/>
      <dgm:spPr/>
    </dgm:pt>
    <dgm:pt modelId="{89005324-4628-4449-942D-F5240AA98B63}" type="pres">
      <dgm:prSet presAssocID="{F0C417B8-18BC-43F0-90AE-5C895441E5F2}" presName="text" presStyleLbl="node1" presStyleIdx="3" presStyleCnt="5">
        <dgm:presLayoutVars>
          <dgm:bulletEnabled val="1"/>
        </dgm:presLayoutVars>
      </dgm:prSet>
      <dgm:spPr/>
    </dgm:pt>
    <dgm:pt modelId="{6AB50632-6469-439D-9D19-338F17805FD7}" type="pres">
      <dgm:prSet presAssocID="{E0BA60D1-106E-43D1-A12A-272467339650}" presName="spacer" presStyleCnt="0"/>
      <dgm:spPr/>
    </dgm:pt>
    <dgm:pt modelId="{08C6EEAC-548D-4C96-89B8-4F03CD8D7D54}" type="pres">
      <dgm:prSet presAssocID="{6F6AB960-D400-4F33-8271-6D416DAC6543}" presName="comp" presStyleCnt="0"/>
      <dgm:spPr/>
    </dgm:pt>
    <dgm:pt modelId="{3815CC92-29E6-4C27-B0C5-02B9110921FC}" type="pres">
      <dgm:prSet presAssocID="{6F6AB960-D400-4F33-8271-6D416DAC6543}" presName="box" presStyleLbl="node1" presStyleIdx="4" presStyleCnt="5"/>
      <dgm:spPr/>
    </dgm:pt>
    <dgm:pt modelId="{CCF338B2-9FCF-4339-9FB5-71AD821709BC}" type="pres">
      <dgm:prSet presAssocID="{6F6AB960-D400-4F33-8271-6D416DAC6543}" presName="img" presStyleLbl="fgImgPlace1" presStyleIdx="4" presStyleCnt="5"/>
      <dgm:spPr/>
    </dgm:pt>
    <dgm:pt modelId="{55963D8F-F645-4F7C-9703-15C0C3C9FD28}" type="pres">
      <dgm:prSet presAssocID="{6F6AB960-D400-4F33-8271-6D416DAC6543}" presName="text" presStyleLbl="node1" presStyleIdx="4" presStyleCnt="5">
        <dgm:presLayoutVars>
          <dgm:bulletEnabled val="1"/>
        </dgm:presLayoutVars>
      </dgm:prSet>
      <dgm:spPr/>
    </dgm:pt>
  </dgm:ptLst>
  <dgm:cxnLst>
    <dgm:cxn modelId="{A652B600-1C23-41CD-905B-0B134533D893}" type="presOf" srcId="{7881155A-5516-4B45-B6F6-E04B7B1834C1}" destId="{55963D8F-F645-4F7C-9703-15C0C3C9FD28}" srcOrd="1" destOrd="1" presId="urn:microsoft.com/office/officeart/2005/8/layout/vList4"/>
    <dgm:cxn modelId="{3BC28A14-ED98-4ADC-94B2-79BCA0D6F23C}" type="presOf" srcId="{F0C417B8-18BC-43F0-90AE-5C895441E5F2}" destId="{89005324-4628-4449-942D-F5240AA98B63}" srcOrd="1" destOrd="0" presId="urn:microsoft.com/office/officeart/2005/8/layout/vList4"/>
    <dgm:cxn modelId="{B6D00230-C357-4349-9825-400C756385E6}" type="presOf" srcId="{F0C417B8-18BC-43F0-90AE-5C895441E5F2}" destId="{1EBA325D-9B76-4B50-9DCE-A3E75BE65E52}" srcOrd="0" destOrd="0" presId="urn:microsoft.com/office/officeart/2005/8/layout/vList4"/>
    <dgm:cxn modelId="{57FFC35E-EF5D-482F-8AD9-23A732E5BB14}" type="presOf" srcId="{4AA100F0-F685-4FFC-9481-61A783E1551D}" destId="{FF0B4E71-3056-4BE8-A3A0-7A355DFCC320}" srcOrd="1" destOrd="0" presId="urn:microsoft.com/office/officeart/2005/8/layout/vList4"/>
    <dgm:cxn modelId="{CC01D85E-129C-46F1-AA89-5D1A1147F936}" srcId="{6F6AB960-D400-4F33-8271-6D416DAC6543}" destId="{2CCE7009-6A7D-4C0F-A7B9-2EDBDB572DCB}" srcOrd="1" destOrd="0" parTransId="{5813AB0F-2688-46CD-802E-8BF58069A903}" sibTransId="{AD5EA8F5-13B4-4B1A-9078-A600B0A7A4C7}"/>
    <dgm:cxn modelId="{F5C29F46-3FB7-4583-82ED-86C9A0A31697}" type="presOf" srcId="{F657770B-6CBB-434B-A3E1-DB4DDBC06607}" destId="{75501DB6-C2BC-4A60-868A-9D0F998B4AF7}" srcOrd="0" destOrd="0" presId="urn:microsoft.com/office/officeart/2005/8/layout/vList4"/>
    <dgm:cxn modelId="{68646169-BE38-4863-8799-4930070E2AA2}" type="presOf" srcId="{6F6AB960-D400-4F33-8271-6D416DAC6543}" destId="{55963D8F-F645-4F7C-9703-15C0C3C9FD28}" srcOrd="1" destOrd="0" presId="urn:microsoft.com/office/officeart/2005/8/layout/vList4"/>
    <dgm:cxn modelId="{32D5834F-1A66-47CE-978E-AC299753031E}" srcId="{E78DE623-1B32-4D04-9768-8EFB640C441C}" destId="{F657770B-6CBB-434B-A3E1-DB4DDBC06607}" srcOrd="0" destOrd="0" parTransId="{265CA04C-58EF-41F2-AE0F-4ED1DF79DE8F}" sibTransId="{A0D8291B-7CCF-4244-9BC2-C3029F930051}"/>
    <dgm:cxn modelId="{F8357085-0C4F-4509-8EC5-54CC032B5578}" srcId="{E78DE623-1B32-4D04-9768-8EFB640C441C}" destId="{6F6AB960-D400-4F33-8271-6D416DAC6543}" srcOrd="4" destOrd="0" parTransId="{86F4309F-8D3F-4376-8683-D2D5A4ECBF88}" sibTransId="{A7E2DA14-E211-47FA-8E72-3269574B8653}"/>
    <dgm:cxn modelId="{1908C388-A2D9-4653-871F-458DB3E47974}" type="presOf" srcId="{2CCE7009-6A7D-4C0F-A7B9-2EDBDB572DCB}" destId="{55963D8F-F645-4F7C-9703-15C0C3C9FD28}" srcOrd="1" destOrd="2" presId="urn:microsoft.com/office/officeart/2005/8/layout/vList4"/>
    <dgm:cxn modelId="{C0B27889-B7BA-4899-ACC2-81C25E929593}" srcId="{E78DE623-1B32-4D04-9768-8EFB640C441C}" destId="{733D850B-ED94-42BA-9088-955DB3A51BCE}" srcOrd="2" destOrd="0" parTransId="{393B9256-F50D-479B-A0F2-0BEE48DD5778}" sibTransId="{D53AB45D-C5A6-45DA-B66C-052A7387356A}"/>
    <dgm:cxn modelId="{0C48C18F-1502-4722-BCF8-1346A98D04B7}" type="presOf" srcId="{733D850B-ED94-42BA-9088-955DB3A51BCE}" destId="{ADD7524E-EAD5-49BD-94AF-463C4798C0F1}" srcOrd="1" destOrd="0" presId="urn:microsoft.com/office/officeart/2005/8/layout/vList4"/>
    <dgm:cxn modelId="{1C199595-1D43-4C9E-8C3D-A9CF6225C367}" type="presOf" srcId="{E78DE623-1B32-4D04-9768-8EFB640C441C}" destId="{168B7C01-CC1B-4B3F-BE05-4E529A3D47DF}" srcOrd="0" destOrd="0" presId="urn:microsoft.com/office/officeart/2005/8/layout/vList4"/>
    <dgm:cxn modelId="{A3DE279B-097A-42B1-BFF6-589BDEEACBCF}" type="presOf" srcId="{733D850B-ED94-42BA-9088-955DB3A51BCE}" destId="{6168ACA0-8790-4B2B-A2A1-4593B285D27A}" srcOrd="0" destOrd="0" presId="urn:microsoft.com/office/officeart/2005/8/layout/vList4"/>
    <dgm:cxn modelId="{C25B059E-F2DF-4199-87D9-B84597F6B657}" type="presOf" srcId="{7881155A-5516-4B45-B6F6-E04B7B1834C1}" destId="{3815CC92-29E6-4C27-B0C5-02B9110921FC}" srcOrd="0" destOrd="1" presId="urn:microsoft.com/office/officeart/2005/8/layout/vList4"/>
    <dgm:cxn modelId="{734789A3-FDF4-4ED0-8A63-013B9C12FFFD}" type="presOf" srcId="{6F6AB960-D400-4F33-8271-6D416DAC6543}" destId="{3815CC92-29E6-4C27-B0C5-02B9110921FC}" srcOrd="0" destOrd="0" presId="urn:microsoft.com/office/officeart/2005/8/layout/vList4"/>
    <dgm:cxn modelId="{477131A8-25FB-4486-95D0-4AA6EB1A15FC}" srcId="{E78DE623-1B32-4D04-9768-8EFB640C441C}" destId="{F0C417B8-18BC-43F0-90AE-5C895441E5F2}" srcOrd="3" destOrd="0" parTransId="{83EDB3D0-F9F3-4BAE-B858-873863F26F42}" sibTransId="{E0BA60D1-106E-43D1-A12A-272467339650}"/>
    <dgm:cxn modelId="{EBA13DAE-AE7A-4B3C-8E71-AC7991416D9C}" type="presOf" srcId="{F657770B-6CBB-434B-A3E1-DB4DDBC06607}" destId="{D61B0E02-1186-482D-8A80-857F3C6B9A5D}" srcOrd="1" destOrd="0" presId="urn:microsoft.com/office/officeart/2005/8/layout/vList4"/>
    <dgm:cxn modelId="{EBDE88DE-04D1-44C1-98BC-EC6F367DE478}" type="presOf" srcId="{2CCE7009-6A7D-4C0F-A7B9-2EDBDB572DCB}" destId="{3815CC92-29E6-4C27-B0C5-02B9110921FC}" srcOrd="0" destOrd="2" presId="urn:microsoft.com/office/officeart/2005/8/layout/vList4"/>
    <dgm:cxn modelId="{42FC61E6-BFE9-4FF1-B2B2-2839F8F4E369}" type="presOf" srcId="{4AA100F0-F685-4FFC-9481-61A783E1551D}" destId="{E7C507F4-D536-4DDC-B947-72BF1C8D0EE7}" srcOrd="0" destOrd="0" presId="urn:microsoft.com/office/officeart/2005/8/layout/vList4"/>
    <dgm:cxn modelId="{E458C2EF-C010-4A6C-9713-DFB1D230D768}" srcId="{E78DE623-1B32-4D04-9768-8EFB640C441C}" destId="{4AA100F0-F685-4FFC-9481-61A783E1551D}" srcOrd="1" destOrd="0" parTransId="{89E7FB70-7392-443C-B19F-443FBE77BC60}" sibTransId="{23057D14-AAFB-4A4E-B972-66E33268042F}"/>
    <dgm:cxn modelId="{38FCBDF2-536C-4C70-9D5D-6F23642CFD89}" srcId="{6F6AB960-D400-4F33-8271-6D416DAC6543}" destId="{7881155A-5516-4B45-B6F6-E04B7B1834C1}" srcOrd="0" destOrd="0" parTransId="{795A4B00-77AA-459B-9B63-E58D1C010762}" sibTransId="{8D4B3B6E-1C8A-4B52-81A0-E376B2DE3FB4}"/>
    <dgm:cxn modelId="{1B846B75-AA1A-420A-88C8-15C227781CCF}" type="presParOf" srcId="{168B7C01-CC1B-4B3F-BE05-4E529A3D47DF}" destId="{8FBA7B8D-95DF-4623-B87E-8A38E2D4D1B6}" srcOrd="0" destOrd="0" presId="urn:microsoft.com/office/officeart/2005/8/layout/vList4"/>
    <dgm:cxn modelId="{17362470-20F9-45CD-B8EA-D5EF220359C6}" type="presParOf" srcId="{8FBA7B8D-95DF-4623-B87E-8A38E2D4D1B6}" destId="{75501DB6-C2BC-4A60-868A-9D0F998B4AF7}" srcOrd="0" destOrd="0" presId="urn:microsoft.com/office/officeart/2005/8/layout/vList4"/>
    <dgm:cxn modelId="{BE094EED-A768-41BE-8C0F-E9E645525645}" type="presParOf" srcId="{8FBA7B8D-95DF-4623-B87E-8A38E2D4D1B6}" destId="{324B071D-D98B-4A06-A212-E1734618B139}" srcOrd="1" destOrd="0" presId="urn:microsoft.com/office/officeart/2005/8/layout/vList4"/>
    <dgm:cxn modelId="{92D18E73-1ABE-4600-BBF6-C9BAF3214D16}" type="presParOf" srcId="{8FBA7B8D-95DF-4623-B87E-8A38E2D4D1B6}" destId="{D61B0E02-1186-482D-8A80-857F3C6B9A5D}" srcOrd="2" destOrd="0" presId="urn:microsoft.com/office/officeart/2005/8/layout/vList4"/>
    <dgm:cxn modelId="{1F8FDDE0-922F-439C-846A-F9846D390905}" type="presParOf" srcId="{168B7C01-CC1B-4B3F-BE05-4E529A3D47DF}" destId="{305D5EAD-CD4A-492C-8AC7-0435D1ADF668}" srcOrd="1" destOrd="0" presId="urn:microsoft.com/office/officeart/2005/8/layout/vList4"/>
    <dgm:cxn modelId="{05522181-C0E5-4CFB-8FCD-9F52CC5FD69C}" type="presParOf" srcId="{168B7C01-CC1B-4B3F-BE05-4E529A3D47DF}" destId="{8E3EA18E-1E45-4CB9-A263-6FA20AFBD16E}" srcOrd="2" destOrd="0" presId="urn:microsoft.com/office/officeart/2005/8/layout/vList4"/>
    <dgm:cxn modelId="{74320043-D79A-4850-8C42-C6D4E7AE593D}" type="presParOf" srcId="{8E3EA18E-1E45-4CB9-A263-6FA20AFBD16E}" destId="{E7C507F4-D536-4DDC-B947-72BF1C8D0EE7}" srcOrd="0" destOrd="0" presId="urn:microsoft.com/office/officeart/2005/8/layout/vList4"/>
    <dgm:cxn modelId="{19ED74D7-E129-4A02-BDA1-261C004509E8}" type="presParOf" srcId="{8E3EA18E-1E45-4CB9-A263-6FA20AFBD16E}" destId="{C1DE6708-FD69-4259-AC55-9873902F979A}" srcOrd="1" destOrd="0" presId="urn:microsoft.com/office/officeart/2005/8/layout/vList4"/>
    <dgm:cxn modelId="{FDCD51D3-857D-49FA-8FFC-1C641C0DEF3C}" type="presParOf" srcId="{8E3EA18E-1E45-4CB9-A263-6FA20AFBD16E}" destId="{FF0B4E71-3056-4BE8-A3A0-7A355DFCC320}" srcOrd="2" destOrd="0" presId="urn:microsoft.com/office/officeart/2005/8/layout/vList4"/>
    <dgm:cxn modelId="{5332D721-D5A1-4BEC-A5F9-68F635372362}" type="presParOf" srcId="{168B7C01-CC1B-4B3F-BE05-4E529A3D47DF}" destId="{299A6EE2-1427-48C1-9218-D6617A9E3C00}" srcOrd="3" destOrd="0" presId="urn:microsoft.com/office/officeart/2005/8/layout/vList4"/>
    <dgm:cxn modelId="{BA92FB10-EB21-4EFC-BEBA-6123EB205625}" type="presParOf" srcId="{168B7C01-CC1B-4B3F-BE05-4E529A3D47DF}" destId="{6021783D-3FEE-4815-9BF9-4AE1297185B2}" srcOrd="4" destOrd="0" presId="urn:microsoft.com/office/officeart/2005/8/layout/vList4"/>
    <dgm:cxn modelId="{9A2D882A-273C-49E8-94D4-B1EF733BC228}" type="presParOf" srcId="{6021783D-3FEE-4815-9BF9-4AE1297185B2}" destId="{6168ACA0-8790-4B2B-A2A1-4593B285D27A}" srcOrd="0" destOrd="0" presId="urn:microsoft.com/office/officeart/2005/8/layout/vList4"/>
    <dgm:cxn modelId="{B5F68E13-9498-4E85-A979-C055F4A48643}" type="presParOf" srcId="{6021783D-3FEE-4815-9BF9-4AE1297185B2}" destId="{644B6DF0-2B33-452E-BAFF-A2E4EF352D7C}" srcOrd="1" destOrd="0" presId="urn:microsoft.com/office/officeart/2005/8/layout/vList4"/>
    <dgm:cxn modelId="{E49DF159-CEC7-4F8E-AE70-75CD253E6950}" type="presParOf" srcId="{6021783D-3FEE-4815-9BF9-4AE1297185B2}" destId="{ADD7524E-EAD5-49BD-94AF-463C4798C0F1}" srcOrd="2" destOrd="0" presId="urn:microsoft.com/office/officeart/2005/8/layout/vList4"/>
    <dgm:cxn modelId="{8B0DB08F-EAB5-4186-986B-6984D5B087EF}" type="presParOf" srcId="{168B7C01-CC1B-4B3F-BE05-4E529A3D47DF}" destId="{1325C93D-4447-4DA3-AE97-3BD19A607C34}" srcOrd="5" destOrd="0" presId="urn:microsoft.com/office/officeart/2005/8/layout/vList4"/>
    <dgm:cxn modelId="{309E91AD-8406-40F0-AA2D-03EE91AE9691}" type="presParOf" srcId="{168B7C01-CC1B-4B3F-BE05-4E529A3D47DF}" destId="{D8C3EFA2-E6EB-4567-BD84-FC123470859C}" srcOrd="6" destOrd="0" presId="urn:microsoft.com/office/officeart/2005/8/layout/vList4"/>
    <dgm:cxn modelId="{A9C6D724-5BBD-446C-AC6D-0ADE0ED81ADF}" type="presParOf" srcId="{D8C3EFA2-E6EB-4567-BD84-FC123470859C}" destId="{1EBA325D-9B76-4B50-9DCE-A3E75BE65E52}" srcOrd="0" destOrd="0" presId="urn:microsoft.com/office/officeart/2005/8/layout/vList4"/>
    <dgm:cxn modelId="{8227EAB4-65A3-48FA-8F89-F07064014934}" type="presParOf" srcId="{D8C3EFA2-E6EB-4567-BD84-FC123470859C}" destId="{5BCB46B7-E7AF-48D7-ACF7-A54A44218496}" srcOrd="1" destOrd="0" presId="urn:microsoft.com/office/officeart/2005/8/layout/vList4"/>
    <dgm:cxn modelId="{0E7961F4-A994-4E1D-9062-C28F1192984C}" type="presParOf" srcId="{D8C3EFA2-E6EB-4567-BD84-FC123470859C}" destId="{89005324-4628-4449-942D-F5240AA98B63}" srcOrd="2" destOrd="0" presId="urn:microsoft.com/office/officeart/2005/8/layout/vList4"/>
    <dgm:cxn modelId="{30BDB8CF-E88E-460E-A039-41EFFF6B1006}" type="presParOf" srcId="{168B7C01-CC1B-4B3F-BE05-4E529A3D47DF}" destId="{6AB50632-6469-439D-9D19-338F17805FD7}" srcOrd="7" destOrd="0" presId="urn:microsoft.com/office/officeart/2005/8/layout/vList4"/>
    <dgm:cxn modelId="{39588649-66ED-4560-A1FE-96C399F74B5A}" type="presParOf" srcId="{168B7C01-CC1B-4B3F-BE05-4E529A3D47DF}" destId="{08C6EEAC-548D-4C96-89B8-4F03CD8D7D54}" srcOrd="8" destOrd="0" presId="urn:microsoft.com/office/officeart/2005/8/layout/vList4"/>
    <dgm:cxn modelId="{7A0F54FC-4874-4DB2-9F7D-87DAB6E06B0C}" type="presParOf" srcId="{08C6EEAC-548D-4C96-89B8-4F03CD8D7D54}" destId="{3815CC92-29E6-4C27-B0C5-02B9110921FC}" srcOrd="0" destOrd="0" presId="urn:microsoft.com/office/officeart/2005/8/layout/vList4"/>
    <dgm:cxn modelId="{FDB678E3-1E88-47F1-A723-99DB69611FF3}" type="presParOf" srcId="{08C6EEAC-548D-4C96-89B8-4F03CD8D7D54}" destId="{CCF338B2-9FCF-4339-9FB5-71AD821709BC}" srcOrd="1" destOrd="0" presId="urn:microsoft.com/office/officeart/2005/8/layout/vList4"/>
    <dgm:cxn modelId="{0435A268-599E-4135-9672-C90464E5208F}" type="presParOf" srcId="{08C6EEAC-548D-4C96-89B8-4F03CD8D7D54}" destId="{55963D8F-F645-4F7C-9703-15C0C3C9FD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4067B8-B939-4F7C-8AD1-B804F9E74278}"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1BBB61A-7006-4AE7-B20C-DA5E29F100E0}">
      <dgm:prSet custT="1"/>
      <dgm:spPr/>
      <dgm:t>
        <a:bodyPr/>
        <a:lstStyle/>
        <a:p>
          <a:pPr>
            <a:defRPr cap="all"/>
          </a:pPr>
          <a:r>
            <a:rPr lang="en-GB" sz="2000" dirty="0"/>
            <a:t>In your own words, write a definition of oral history</a:t>
          </a:r>
          <a:endParaRPr lang="en-US" sz="2000" dirty="0"/>
        </a:p>
      </dgm:t>
    </dgm:pt>
    <dgm:pt modelId="{929928E4-2E2F-4D58-A5B6-E24E9D996CBF}" type="parTrans" cxnId="{F20C44D5-BE00-4BA4-A84B-2A110AE583BB}">
      <dgm:prSet/>
      <dgm:spPr/>
      <dgm:t>
        <a:bodyPr/>
        <a:lstStyle/>
        <a:p>
          <a:endParaRPr lang="en-US"/>
        </a:p>
      </dgm:t>
    </dgm:pt>
    <dgm:pt modelId="{521A3934-4D18-4DC6-BC87-8EC567160C53}" type="sibTrans" cxnId="{F20C44D5-BE00-4BA4-A84B-2A110AE583BB}">
      <dgm:prSet/>
      <dgm:spPr/>
      <dgm:t>
        <a:bodyPr/>
        <a:lstStyle/>
        <a:p>
          <a:endParaRPr lang="en-US"/>
        </a:p>
      </dgm:t>
    </dgm:pt>
    <dgm:pt modelId="{767866D3-CB25-403A-8FF0-6DFE13FA291B}">
      <dgm:prSet custT="1"/>
      <dgm:spPr/>
      <dgm:t>
        <a:bodyPr/>
        <a:lstStyle/>
        <a:p>
          <a:pPr>
            <a:defRPr cap="all"/>
          </a:pPr>
          <a:r>
            <a:rPr lang="en-GB" sz="2000" dirty="0"/>
            <a:t>Think of one group whose voices have been marginalised from accounts of the past. </a:t>
          </a:r>
        </a:p>
        <a:p>
          <a:pPr>
            <a:defRPr cap="all"/>
          </a:pPr>
          <a:r>
            <a:rPr lang="en-GB" sz="2000" dirty="0"/>
            <a:t>How MIGHT ORAL HISTORY MAKE THIS GROUP’s STORY MORE ACCESSIBLE?</a:t>
          </a:r>
          <a:endParaRPr lang="en-US" sz="2000" dirty="0"/>
        </a:p>
      </dgm:t>
    </dgm:pt>
    <dgm:pt modelId="{C59BD578-F4DD-44AA-B4C7-61612B66A2E5}" type="parTrans" cxnId="{E125C320-2CCD-4F44-8936-344CEBA3342F}">
      <dgm:prSet/>
      <dgm:spPr/>
      <dgm:t>
        <a:bodyPr/>
        <a:lstStyle/>
        <a:p>
          <a:endParaRPr lang="en-US"/>
        </a:p>
      </dgm:t>
    </dgm:pt>
    <dgm:pt modelId="{2D3BEB04-4688-41EC-A4C9-F2652383BEA2}" type="sibTrans" cxnId="{E125C320-2CCD-4F44-8936-344CEBA3342F}">
      <dgm:prSet/>
      <dgm:spPr/>
      <dgm:t>
        <a:bodyPr/>
        <a:lstStyle/>
        <a:p>
          <a:endParaRPr lang="en-US"/>
        </a:p>
      </dgm:t>
    </dgm:pt>
    <dgm:pt modelId="{3EAA01AF-3E69-41ED-BD6C-C63A6D19935B}" type="pres">
      <dgm:prSet presAssocID="{B64067B8-B939-4F7C-8AD1-B804F9E74278}" presName="root" presStyleCnt="0">
        <dgm:presLayoutVars>
          <dgm:dir/>
          <dgm:resizeHandles val="exact"/>
        </dgm:presLayoutVars>
      </dgm:prSet>
      <dgm:spPr/>
    </dgm:pt>
    <dgm:pt modelId="{CF381C11-16BB-47E3-A224-7A0097F4C695}" type="pres">
      <dgm:prSet presAssocID="{61BBB61A-7006-4AE7-B20C-DA5E29F100E0}" presName="compNode" presStyleCnt="0"/>
      <dgm:spPr/>
    </dgm:pt>
    <dgm:pt modelId="{B798D6A5-DA61-4583-8635-82E477E1CBED}" type="pres">
      <dgm:prSet presAssocID="{61BBB61A-7006-4AE7-B20C-DA5E29F100E0}" presName="iconBgRect" presStyleLbl="bgShp" presStyleIdx="0" presStyleCnt="2"/>
      <dgm:spPr>
        <a:prstGeom prst="round2DiagRect">
          <a:avLst>
            <a:gd name="adj1" fmla="val 29727"/>
            <a:gd name="adj2" fmla="val 0"/>
          </a:avLst>
        </a:prstGeom>
      </dgm:spPr>
    </dgm:pt>
    <dgm:pt modelId="{41CCF2E0-1AD0-4FB5-8E3D-F5DBA8809E82}" type="pres">
      <dgm:prSet presAssocID="{61BBB61A-7006-4AE7-B20C-DA5E29F100E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0A866E75-9710-4404-8245-99A95C28EB64}" type="pres">
      <dgm:prSet presAssocID="{61BBB61A-7006-4AE7-B20C-DA5E29F100E0}" presName="spaceRect" presStyleCnt="0"/>
      <dgm:spPr/>
    </dgm:pt>
    <dgm:pt modelId="{4154182B-7B0E-4CDB-A5F9-09AE39B2B73F}" type="pres">
      <dgm:prSet presAssocID="{61BBB61A-7006-4AE7-B20C-DA5E29F100E0}" presName="textRect" presStyleLbl="revTx" presStyleIdx="0" presStyleCnt="2">
        <dgm:presLayoutVars>
          <dgm:chMax val="1"/>
          <dgm:chPref val="1"/>
        </dgm:presLayoutVars>
      </dgm:prSet>
      <dgm:spPr/>
    </dgm:pt>
    <dgm:pt modelId="{0736BBF0-9D38-4B7F-8D43-741D854550DC}" type="pres">
      <dgm:prSet presAssocID="{521A3934-4D18-4DC6-BC87-8EC567160C53}" presName="sibTrans" presStyleCnt="0"/>
      <dgm:spPr/>
    </dgm:pt>
    <dgm:pt modelId="{ABD8F876-9D7E-4F3B-AB78-5FD56EAA3D6C}" type="pres">
      <dgm:prSet presAssocID="{767866D3-CB25-403A-8FF0-6DFE13FA291B}" presName="compNode" presStyleCnt="0"/>
      <dgm:spPr/>
    </dgm:pt>
    <dgm:pt modelId="{35DA6A5F-360C-4698-A50A-2AC453095B74}" type="pres">
      <dgm:prSet presAssocID="{767866D3-CB25-403A-8FF0-6DFE13FA291B}" presName="iconBgRect" presStyleLbl="bgShp" presStyleIdx="1" presStyleCnt="2"/>
      <dgm:spPr>
        <a:prstGeom prst="round2DiagRect">
          <a:avLst>
            <a:gd name="adj1" fmla="val 29727"/>
            <a:gd name="adj2" fmla="val 0"/>
          </a:avLst>
        </a:prstGeom>
      </dgm:spPr>
    </dgm:pt>
    <dgm:pt modelId="{D887F3B3-9360-48FB-8440-AB9F6D200F6F}" type="pres">
      <dgm:prSet presAssocID="{767866D3-CB25-403A-8FF0-6DFE13FA29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C321A56-3A84-4428-BA0E-95651BFD4BA3}" type="pres">
      <dgm:prSet presAssocID="{767866D3-CB25-403A-8FF0-6DFE13FA291B}" presName="spaceRect" presStyleCnt="0"/>
      <dgm:spPr/>
    </dgm:pt>
    <dgm:pt modelId="{53C52437-5E77-4F20-94F6-869602F30137}" type="pres">
      <dgm:prSet presAssocID="{767866D3-CB25-403A-8FF0-6DFE13FA291B}" presName="textRect" presStyleLbl="revTx" presStyleIdx="1" presStyleCnt="2" custScaleX="157389">
        <dgm:presLayoutVars>
          <dgm:chMax val="1"/>
          <dgm:chPref val="1"/>
        </dgm:presLayoutVars>
      </dgm:prSet>
      <dgm:spPr/>
    </dgm:pt>
  </dgm:ptLst>
  <dgm:cxnLst>
    <dgm:cxn modelId="{2122AA07-DC17-4896-8EA6-0FDFCE39B192}" type="presOf" srcId="{767866D3-CB25-403A-8FF0-6DFE13FA291B}" destId="{53C52437-5E77-4F20-94F6-869602F30137}" srcOrd="0" destOrd="0" presId="urn:microsoft.com/office/officeart/2018/5/layout/IconLeafLabelList"/>
    <dgm:cxn modelId="{E125C320-2CCD-4F44-8936-344CEBA3342F}" srcId="{B64067B8-B939-4F7C-8AD1-B804F9E74278}" destId="{767866D3-CB25-403A-8FF0-6DFE13FA291B}" srcOrd="1" destOrd="0" parTransId="{C59BD578-F4DD-44AA-B4C7-61612B66A2E5}" sibTransId="{2D3BEB04-4688-41EC-A4C9-F2652383BEA2}"/>
    <dgm:cxn modelId="{058F152F-D2C4-484A-8AD3-75BF56F387E7}" type="presOf" srcId="{61BBB61A-7006-4AE7-B20C-DA5E29F100E0}" destId="{4154182B-7B0E-4CDB-A5F9-09AE39B2B73F}" srcOrd="0" destOrd="0" presId="urn:microsoft.com/office/officeart/2018/5/layout/IconLeafLabelList"/>
    <dgm:cxn modelId="{9E7C1640-9D8B-431C-A71E-F336993B584F}" type="presOf" srcId="{B64067B8-B939-4F7C-8AD1-B804F9E74278}" destId="{3EAA01AF-3E69-41ED-BD6C-C63A6D19935B}" srcOrd="0" destOrd="0" presId="urn:microsoft.com/office/officeart/2018/5/layout/IconLeafLabelList"/>
    <dgm:cxn modelId="{F20C44D5-BE00-4BA4-A84B-2A110AE583BB}" srcId="{B64067B8-B939-4F7C-8AD1-B804F9E74278}" destId="{61BBB61A-7006-4AE7-B20C-DA5E29F100E0}" srcOrd="0" destOrd="0" parTransId="{929928E4-2E2F-4D58-A5B6-E24E9D996CBF}" sibTransId="{521A3934-4D18-4DC6-BC87-8EC567160C53}"/>
    <dgm:cxn modelId="{DDC18C9F-CCAE-494F-9D94-A94CAF5A3A60}" type="presParOf" srcId="{3EAA01AF-3E69-41ED-BD6C-C63A6D19935B}" destId="{CF381C11-16BB-47E3-A224-7A0097F4C695}" srcOrd="0" destOrd="0" presId="urn:microsoft.com/office/officeart/2018/5/layout/IconLeafLabelList"/>
    <dgm:cxn modelId="{B9CB4C26-6178-4AAE-9609-D1B493C3EEEB}" type="presParOf" srcId="{CF381C11-16BB-47E3-A224-7A0097F4C695}" destId="{B798D6A5-DA61-4583-8635-82E477E1CBED}" srcOrd="0" destOrd="0" presId="urn:microsoft.com/office/officeart/2018/5/layout/IconLeafLabelList"/>
    <dgm:cxn modelId="{B6532D46-AF32-45A5-A38A-CAB3759E5587}" type="presParOf" srcId="{CF381C11-16BB-47E3-A224-7A0097F4C695}" destId="{41CCF2E0-1AD0-4FB5-8E3D-F5DBA8809E82}" srcOrd="1" destOrd="0" presId="urn:microsoft.com/office/officeart/2018/5/layout/IconLeafLabelList"/>
    <dgm:cxn modelId="{82CC0B0C-747C-4CF4-A2F5-8C9578731310}" type="presParOf" srcId="{CF381C11-16BB-47E3-A224-7A0097F4C695}" destId="{0A866E75-9710-4404-8245-99A95C28EB64}" srcOrd="2" destOrd="0" presId="urn:microsoft.com/office/officeart/2018/5/layout/IconLeafLabelList"/>
    <dgm:cxn modelId="{4083726D-0832-4BDF-B29A-6B8359526580}" type="presParOf" srcId="{CF381C11-16BB-47E3-A224-7A0097F4C695}" destId="{4154182B-7B0E-4CDB-A5F9-09AE39B2B73F}" srcOrd="3" destOrd="0" presId="urn:microsoft.com/office/officeart/2018/5/layout/IconLeafLabelList"/>
    <dgm:cxn modelId="{4CF62B7A-E930-40CC-A470-F760D0FBC48C}" type="presParOf" srcId="{3EAA01AF-3E69-41ED-BD6C-C63A6D19935B}" destId="{0736BBF0-9D38-4B7F-8D43-741D854550DC}" srcOrd="1" destOrd="0" presId="urn:microsoft.com/office/officeart/2018/5/layout/IconLeafLabelList"/>
    <dgm:cxn modelId="{003BE543-3034-4874-8A6A-571053818C01}" type="presParOf" srcId="{3EAA01AF-3E69-41ED-BD6C-C63A6D19935B}" destId="{ABD8F876-9D7E-4F3B-AB78-5FD56EAA3D6C}" srcOrd="2" destOrd="0" presId="urn:microsoft.com/office/officeart/2018/5/layout/IconLeafLabelList"/>
    <dgm:cxn modelId="{64966492-885A-48AE-B6CD-34DE90DFAF78}" type="presParOf" srcId="{ABD8F876-9D7E-4F3B-AB78-5FD56EAA3D6C}" destId="{35DA6A5F-360C-4698-A50A-2AC453095B74}" srcOrd="0" destOrd="0" presId="urn:microsoft.com/office/officeart/2018/5/layout/IconLeafLabelList"/>
    <dgm:cxn modelId="{013E3DAF-D926-4747-A0F5-BCF12A380194}" type="presParOf" srcId="{ABD8F876-9D7E-4F3B-AB78-5FD56EAA3D6C}" destId="{D887F3B3-9360-48FB-8440-AB9F6D200F6F}" srcOrd="1" destOrd="0" presId="urn:microsoft.com/office/officeart/2018/5/layout/IconLeafLabelList"/>
    <dgm:cxn modelId="{B4C44A79-C4B2-429B-B071-AD77E80B71C1}" type="presParOf" srcId="{ABD8F876-9D7E-4F3B-AB78-5FD56EAA3D6C}" destId="{6C321A56-3A84-4428-BA0E-95651BFD4BA3}" srcOrd="2" destOrd="0" presId="urn:microsoft.com/office/officeart/2018/5/layout/IconLeafLabelList"/>
    <dgm:cxn modelId="{E0F5CD48-FCE2-4767-BDE9-8B2DD07DDD6F}" type="presParOf" srcId="{ABD8F876-9D7E-4F3B-AB78-5FD56EAA3D6C}" destId="{53C52437-5E77-4F20-94F6-869602F3013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AFB44-7235-43E0-B4AB-BF54F26DD004}">
      <dsp:nvSpPr>
        <dsp:cNvPr id="0" name=""/>
        <dsp:cNvSpPr/>
      </dsp:nvSpPr>
      <dsp:spPr>
        <a:xfrm>
          <a:off x="0" y="887763"/>
          <a:ext cx="2957512" cy="187802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21D33-F550-4953-A520-7233B2275C18}">
      <dsp:nvSpPr>
        <dsp:cNvPr id="0" name=""/>
        <dsp:cNvSpPr/>
      </dsp:nvSpPr>
      <dsp:spPr>
        <a:xfrm>
          <a:off x="328612" y="1199945"/>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Calibri" panose="020F0502020204030204" pitchFamily="34" charset="0"/>
              <a:ea typeface="Calibri" panose="020F0502020204030204" pitchFamily="34" charset="0"/>
              <a:cs typeface="Calibri" panose="020F0502020204030204" pitchFamily="34" charset="0"/>
            </a:rPr>
            <a:t>Hopes and fears</a:t>
          </a:r>
        </a:p>
        <a:p>
          <a:pPr marL="0" lvl="0" indent="0" algn="ctr" defTabSz="1200150">
            <a:lnSpc>
              <a:spcPct val="90000"/>
            </a:lnSpc>
            <a:spcBef>
              <a:spcPct val="0"/>
            </a:spcBef>
            <a:spcAft>
              <a:spcPct val="35000"/>
            </a:spcAft>
            <a:buNone/>
          </a:pPr>
          <a:r>
            <a:rPr lang="en-GB" sz="2700" kern="1200" dirty="0">
              <a:latin typeface="Calibri" panose="020F0502020204030204" pitchFamily="34" charset="0"/>
              <a:ea typeface="Calibri" panose="020F0502020204030204" pitchFamily="34" charset="0"/>
              <a:cs typeface="Calibri" panose="020F0502020204030204" pitchFamily="34" charset="0"/>
            </a:rPr>
            <a:t>(keep your notes handy)</a:t>
          </a:r>
          <a:endParaRPr lang="en-US" sz="2700" kern="1200" dirty="0">
            <a:latin typeface="Calibri" panose="020F0502020204030204" pitchFamily="34" charset="0"/>
            <a:ea typeface="Calibri" panose="020F0502020204030204" pitchFamily="34" charset="0"/>
            <a:cs typeface="Calibri" panose="020F0502020204030204" pitchFamily="34" charset="0"/>
          </a:endParaRPr>
        </a:p>
      </dsp:txBody>
      <dsp:txXfrm>
        <a:off x="383617" y="1254950"/>
        <a:ext cx="2847502" cy="1768010"/>
      </dsp:txXfrm>
    </dsp:sp>
    <dsp:sp modelId="{75B2E514-59FF-4DF8-A5EB-9E8790638B73}">
      <dsp:nvSpPr>
        <dsp:cNvPr id="0" name=""/>
        <dsp:cNvSpPr/>
      </dsp:nvSpPr>
      <dsp:spPr>
        <a:xfrm>
          <a:off x="3614737" y="887763"/>
          <a:ext cx="2957512" cy="187802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38E68-25E6-4BBF-AC2B-B67F154306FE}">
      <dsp:nvSpPr>
        <dsp:cNvPr id="0" name=""/>
        <dsp:cNvSpPr/>
      </dsp:nvSpPr>
      <dsp:spPr>
        <a:xfrm>
          <a:off x="3943350" y="1199945"/>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Calibri" panose="020F0502020204030204" pitchFamily="34" charset="0"/>
              <a:ea typeface="Calibri" panose="020F0502020204030204" pitchFamily="34" charset="0"/>
              <a:cs typeface="Calibri" panose="020F0502020204030204" pitchFamily="34" charset="0"/>
            </a:rPr>
            <a:t>Experiences, beliefs and values (again, keep your notes handy)</a:t>
          </a:r>
          <a:endParaRPr lang="en-US" sz="2700" kern="1200" dirty="0">
            <a:latin typeface="Calibri" panose="020F0502020204030204" pitchFamily="34" charset="0"/>
            <a:ea typeface="Calibri" panose="020F0502020204030204" pitchFamily="34" charset="0"/>
            <a:cs typeface="Calibri" panose="020F0502020204030204" pitchFamily="34" charset="0"/>
          </a:endParaRPr>
        </a:p>
      </dsp:txBody>
      <dsp:txXfrm>
        <a:off x="3998355" y="1254950"/>
        <a:ext cx="2847502" cy="1768010"/>
      </dsp:txXfrm>
    </dsp:sp>
    <dsp:sp modelId="{1C6AD6EB-A7E7-481C-893F-70914D282B85}">
      <dsp:nvSpPr>
        <dsp:cNvPr id="0" name=""/>
        <dsp:cNvSpPr/>
      </dsp:nvSpPr>
      <dsp:spPr>
        <a:xfrm>
          <a:off x="7229475" y="887763"/>
          <a:ext cx="2957512" cy="187802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EFEBC-E39D-4D41-9735-8E513634E0B1}">
      <dsp:nvSpPr>
        <dsp:cNvPr id="0" name=""/>
        <dsp:cNvSpPr/>
      </dsp:nvSpPr>
      <dsp:spPr>
        <a:xfrm>
          <a:off x="7558087" y="1199945"/>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Calibri" panose="020F0502020204030204" pitchFamily="34" charset="0"/>
              <a:ea typeface="Calibri" panose="020F0502020204030204" pitchFamily="34" charset="0"/>
              <a:cs typeface="Calibri" panose="020F0502020204030204" pitchFamily="34" charset="0"/>
            </a:rPr>
            <a:t>Linda </a:t>
          </a:r>
          <a:r>
            <a:rPr lang="en-GB" sz="2700" kern="1200" dirty="0" err="1">
              <a:latin typeface="Calibri" panose="020F0502020204030204" pitchFamily="34" charset="0"/>
              <a:ea typeface="Calibri" panose="020F0502020204030204" pitchFamily="34" charset="0"/>
              <a:cs typeface="Calibri" panose="020F0502020204030204" pitchFamily="34" charset="0"/>
            </a:rPr>
            <a:t>Shopes</a:t>
          </a:r>
          <a:r>
            <a:rPr lang="en-GB" sz="2700" kern="1200" dirty="0">
              <a:latin typeface="Calibri" panose="020F0502020204030204" pitchFamily="34" charset="0"/>
              <a:ea typeface="Calibri" panose="020F0502020204030204" pitchFamily="34" charset="0"/>
              <a:cs typeface="Calibri" panose="020F0502020204030204" pitchFamily="34" charset="0"/>
            </a:rPr>
            <a:t>’ paper – discussion in pairs.</a:t>
          </a:r>
          <a:endParaRPr lang="en-US" sz="2700" kern="1200" dirty="0">
            <a:latin typeface="Calibri" panose="020F0502020204030204" pitchFamily="34" charset="0"/>
            <a:ea typeface="Calibri" panose="020F0502020204030204" pitchFamily="34" charset="0"/>
            <a:cs typeface="Calibri" panose="020F0502020204030204" pitchFamily="34" charset="0"/>
          </a:endParaRPr>
        </a:p>
      </dsp:txBody>
      <dsp:txXfrm>
        <a:off x="7613092" y="1254950"/>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0D3F5-6CB9-46B8-9A6C-16985C9EE47A}">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300B3-7E49-480A-BB9F-D56EDBFCC286}">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Zoom room discussion in pairs: Linda </a:t>
          </a:r>
          <a:r>
            <a:rPr lang="en-GB" sz="2400" kern="1200" dirty="0" err="1">
              <a:latin typeface="Calibri" panose="020F0502020204030204" pitchFamily="34" charset="0"/>
              <a:ea typeface="Calibri" panose="020F0502020204030204" pitchFamily="34" charset="0"/>
              <a:cs typeface="Calibri" panose="020F0502020204030204" pitchFamily="34" charset="0"/>
            </a:rPr>
            <a:t>Shopes</a:t>
          </a:r>
          <a:r>
            <a:rPr lang="en-GB" sz="2400" kern="1200" dirty="0">
              <a:latin typeface="Calibri" panose="020F0502020204030204" pitchFamily="34" charset="0"/>
              <a:ea typeface="Calibri" panose="020F0502020204030204" pitchFamily="34" charset="0"/>
              <a:cs typeface="Calibri" panose="020F0502020204030204" pitchFamily="34" charset="0"/>
            </a:rPr>
            <a:t> (2011) paper entitled ‘Making sense of oral history.’ </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585701" y="873933"/>
        <a:ext cx="4337991" cy="2693452"/>
      </dsp:txXfrm>
    </dsp:sp>
    <dsp:sp modelId="{1206D492-0E25-47E1-A79C-6316599FA544}">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514F4-240B-404A-A14B-B02EBAAB2B72}">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Your task: What is the value of oral history, according to the author? </a:t>
          </a:r>
        </a:p>
        <a:p>
          <a:pPr marL="0" lvl="0" indent="0" algn="l"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In your opinion, does oral history have any other benefits not mentioned in the paper?</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6092527" y="873933"/>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8621B-DB88-4F8B-ADB5-FD8092079941}">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12099-50D6-4E29-9116-B158E900837F}">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78D97B-7BCA-4C27-B5A6-BBA78E91F383}">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GB" sz="2100" kern="1200" dirty="0"/>
            <a:t>Allan Nevins 1948 from Columbia University began to record spoken memories of white male elites (Yow, p 3) including politicians, business and civic leaders.</a:t>
          </a:r>
          <a:endParaRPr lang="en-US" sz="2100" kern="1200" dirty="0"/>
        </a:p>
      </dsp:txBody>
      <dsp:txXfrm>
        <a:off x="1437631" y="531"/>
        <a:ext cx="9077968" cy="1244702"/>
      </dsp:txXfrm>
    </dsp:sp>
    <dsp:sp modelId="{A5F81288-B5BE-498C-ADA8-8FA63C9F047E}">
      <dsp:nvSpPr>
        <dsp:cNvPr id="0" name=""/>
        <dsp:cNvSpPr/>
      </dsp:nvSpPr>
      <dsp:spPr>
        <a:xfrm>
          <a:off x="0" y="1553535"/>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5CEF0-0AE2-4B5F-AE1B-5A303DA3ACAF}">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A7385-7CFF-4E09-805B-29D916528783}">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endParaRPr lang="en-GB" sz="2100" kern="1200"/>
        </a:p>
      </dsp:txBody>
      <dsp:txXfrm>
        <a:off x="1437631" y="1556410"/>
        <a:ext cx="9077968" cy="1244702"/>
      </dsp:txXfrm>
    </dsp:sp>
    <dsp:sp modelId="{2C26A2C5-72CE-4CC0-BA20-743DE58969FF}">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BED09-3B09-4FF6-8166-F1F5389006BF}">
      <dsp:nvSpPr>
        <dsp:cNvPr id="0" name=""/>
        <dsp:cNvSpPr/>
      </dsp:nvSpPr>
      <dsp:spPr>
        <a:xfrm>
          <a:off x="376522" y="3392347"/>
          <a:ext cx="684586" cy="68458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EFA84C-0AF4-4B72-B345-B5F890EAF086}">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GB" sz="2100" kern="1200" dirty="0"/>
            <a:t>Improvements of technology meant that oral history began more popular with the advent of the cassette recorder and much more besides.</a:t>
          </a:r>
          <a:endParaRPr lang="en-US" sz="2100" kern="1200" dirty="0"/>
        </a:p>
      </dsp:txBody>
      <dsp:txXfrm>
        <a:off x="1437631" y="3112289"/>
        <a:ext cx="90779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01DB6-C2BC-4A60-868A-9D0F998B4AF7}">
      <dsp:nvSpPr>
        <dsp:cNvPr id="0" name=""/>
        <dsp:cNvSpPr/>
      </dsp:nvSpPr>
      <dsp:spPr>
        <a:xfrm>
          <a:off x="0" y="0"/>
          <a:ext cx="10515600" cy="80525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Gives us access to undocumented rich life experience to generate ‘thick descriptions’ of past events.</a:t>
          </a:r>
        </a:p>
      </dsp:txBody>
      <dsp:txXfrm>
        <a:off x="2183645" y="0"/>
        <a:ext cx="8331954" cy="805252"/>
      </dsp:txXfrm>
    </dsp:sp>
    <dsp:sp modelId="{324B071D-D98B-4A06-A212-E1734618B139}">
      <dsp:nvSpPr>
        <dsp:cNvPr id="0" name=""/>
        <dsp:cNvSpPr/>
      </dsp:nvSpPr>
      <dsp:spPr>
        <a:xfrm>
          <a:off x="80525" y="80525"/>
          <a:ext cx="2103120" cy="644201"/>
        </a:xfrm>
        <a:prstGeom prst="roundRect">
          <a:avLst>
            <a:gd name="adj" fmla="val 1000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507F4-D536-4DDC-B947-72BF1C8D0EE7}">
      <dsp:nvSpPr>
        <dsp:cNvPr id="0" name=""/>
        <dsp:cNvSpPr/>
      </dsp:nvSpPr>
      <dsp:spPr>
        <a:xfrm>
          <a:off x="0" y="885777"/>
          <a:ext cx="10515600" cy="805252"/>
        </a:xfrm>
        <a:prstGeom prst="roundRect">
          <a:avLst>
            <a:gd name="adj" fmla="val 10000"/>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Hidden histories of people whose voices have been neglected or misrepresented to create a ‘shared authority’ (Frisch, x)</a:t>
          </a:r>
        </a:p>
      </dsp:txBody>
      <dsp:txXfrm>
        <a:off x="2183645" y="885777"/>
        <a:ext cx="8331954" cy="805252"/>
      </dsp:txXfrm>
    </dsp:sp>
    <dsp:sp modelId="{C1DE6708-FD69-4259-AC55-9873902F979A}">
      <dsp:nvSpPr>
        <dsp:cNvPr id="0" name=""/>
        <dsp:cNvSpPr/>
      </dsp:nvSpPr>
      <dsp:spPr>
        <a:xfrm>
          <a:off x="80525" y="966302"/>
          <a:ext cx="2103120" cy="644201"/>
        </a:xfrm>
        <a:prstGeom prst="roundRect">
          <a:avLst>
            <a:gd name="adj" fmla="val 10000"/>
          </a:avLst>
        </a:prstGeom>
        <a:solidFill>
          <a:schemeClr val="accent2">
            <a:tint val="50000"/>
            <a:hueOff val="1677667"/>
            <a:satOff val="-15676"/>
            <a:lumOff val="-229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8ACA0-8790-4B2B-A2A1-4593B285D27A}">
      <dsp:nvSpPr>
        <dsp:cNvPr id="0" name=""/>
        <dsp:cNvSpPr/>
      </dsp:nvSpPr>
      <dsp:spPr>
        <a:xfrm>
          <a:off x="0" y="1771555"/>
          <a:ext cx="10515600" cy="805252"/>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Allows us to focus on aspects of life rarely documented</a:t>
          </a:r>
        </a:p>
      </dsp:txBody>
      <dsp:txXfrm>
        <a:off x="2183645" y="1771555"/>
        <a:ext cx="8331954" cy="805252"/>
      </dsp:txXfrm>
    </dsp:sp>
    <dsp:sp modelId="{644B6DF0-2B33-452E-BAFF-A2E4EF352D7C}">
      <dsp:nvSpPr>
        <dsp:cNvPr id="0" name=""/>
        <dsp:cNvSpPr/>
      </dsp:nvSpPr>
      <dsp:spPr>
        <a:xfrm>
          <a:off x="80525" y="1852080"/>
          <a:ext cx="2103120" cy="644201"/>
        </a:xfrm>
        <a:prstGeom prst="roundRect">
          <a:avLst>
            <a:gd name="adj" fmla="val 10000"/>
          </a:avLst>
        </a:prstGeom>
        <a:solidFill>
          <a:schemeClr val="accent2">
            <a:tint val="50000"/>
            <a:hueOff val="3355335"/>
            <a:satOff val="-31351"/>
            <a:lumOff val="-45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A325D-9B76-4B50-9DCE-A3E75BE65E52}">
      <dsp:nvSpPr>
        <dsp:cNvPr id="0" name=""/>
        <dsp:cNvSpPr/>
      </dsp:nvSpPr>
      <dsp:spPr>
        <a:xfrm>
          <a:off x="0" y="2657333"/>
          <a:ext cx="10515600" cy="805252"/>
        </a:xfrm>
        <a:prstGeom prst="roundRect">
          <a:avLst>
            <a:gd name="adj" fmla="val 10000"/>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Enables us to understand how experiences felt and their consequences</a:t>
          </a:r>
        </a:p>
      </dsp:txBody>
      <dsp:txXfrm>
        <a:off x="2183645" y="2657333"/>
        <a:ext cx="8331954" cy="805252"/>
      </dsp:txXfrm>
    </dsp:sp>
    <dsp:sp modelId="{5BCB46B7-E7AF-48D7-ACF7-A54A44218496}">
      <dsp:nvSpPr>
        <dsp:cNvPr id="0" name=""/>
        <dsp:cNvSpPr/>
      </dsp:nvSpPr>
      <dsp:spPr>
        <a:xfrm>
          <a:off x="80525" y="2737858"/>
          <a:ext cx="2103120" cy="644201"/>
        </a:xfrm>
        <a:prstGeom prst="roundRect">
          <a:avLst>
            <a:gd name="adj" fmla="val 10000"/>
          </a:avLst>
        </a:prstGeom>
        <a:solidFill>
          <a:schemeClr val="accent2">
            <a:tint val="50000"/>
            <a:hueOff val="5033003"/>
            <a:satOff val="-47027"/>
            <a:lumOff val="-68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5CC92-29E6-4C27-B0C5-02B9110921FC}">
      <dsp:nvSpPr>
        <dsp:cNvPr id="0" name=""/>
        <dsp:cNvSpPr/>
      </dsp:nvSpPr>
      <dsp:spPr>
        <a:xfrm>
          <a:off x="0" y="3543110"/>
          <a:ext cx="10515600" cy="80525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Allows us to have a dialogue with interviewees enabling them to assign meaning to past events. </a:t>
          </a:r>
        </a:p>
        <a:p>
          <a:pPr marL="114300" lvl="1" indent="-114300" algn="l" defTabSz="533400">
            <a:lnSpc>
              <a:spcPct val="90000"/>
            </a:lnSpc>
            <a:spcBef>
              <a:spcPct val="0"/>
            </a:spcBef>
            <a:spcAft>
              <a:spcPct val="15000"/>
            </a:spcAft>
            <a:buChar char="•"/>
          </a:pPr>
          <a:endParaRPr lang="en-GB" sz="1200" kern="1200"/>
        </a:p>
        <a:p>
          <a:pPr marL="114300" lvl="1" indent="-114300" algn="l" defTabSz="533400">
            <a:lnSpc>
              <a:spcPct val="90000"/>
            </a:lnSpc>
            <a:spcBef>
              <a:spcPct val="0"/>
            </a:spcBef>
            <a:spcAft>
              <a:spcPct val="15000"/>
            </a:spcAft>
            <a:buChar char="•"/>
          </a:pPr>
          <a:endParaRPr lang="en-GB" sz="1200" kern="1200"/>
        </a:p>
      </dsp:txBody>
      <dsp:txXfrm>
        <a:off x="2183645" y="3543110"/>
        <a:ext cx="8331954" cy="805252"/>
      </dsp:txXfrm>
    </dsp:sp>
    <dsp:sp modelId="{CCF338B2-9FCF-4339-9FB5-71AD821709BC}">
      <dsp:nvSpPr>
        <dsp:cNvPr id="0" name=""/>
        <dsp:cNvSpPr/>
      </dsp:nvSpPr>
      <dsp:spPr>
        <a:xfrm>
          <a:off x="80525" y="3623636"/>
          <a:ext cx="2103120" cy="644201"/>
        </a:xfrm>
        <a:prstGeom prst="roundRect">
          <a:avLst>
            <a:gd name="adj" fmla="val 10000"/>
          </a:avLst>
        </a:prstGeom>
        <a:solidFill>
          <a:schemeClr val="accent2">
            <a:tint val="50000"/>
            <a:hueOff val="6710670"/>
            <a:satOff val="-62702"/>
            <a:lumOff val="-91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8D6A5-DA61-4583-8635-82E477E1CBED}">
      <dsp:nvSpPr>
        <dsp:cNvPr id="0" name=""/>
        <dsp:cNvSpPr/>
      </dsp:nvSpPr>
      <dsp:spPr>
        <a:xfrm>
          <a:off x="1682318" y="5038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CF2E0-1AD0-4FB5-8E3D-F5DBA8809E82}">
      <dsp:nvSpPr>
        <dsp:cNvPr id="0" name=""/>
        <dsp:cNvSpPr/>
      </dsp:nvSpPr>
      <dsp:spPr>
        <a:xfrm>
          <a:off x="2099131" y="46719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4182B-7B0E-4CDB-A5F9-09AE39B2B73F}">
      <dsp:nvSpPr>
        <dsp:cNvPr id="0" name=""/>
        <dsp:cNvSpPr/>
      </dsp:nvSpPr>
      <dsp:spPr>
        <a:xfrm>
          <a:off x="1057100" y="2615382"/>
          <a:ext cx="3206250" cy="152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t>In your own words, write a definition of oral history</a:t>
          </a:r>
          <a:endParaRPr lang="en-US" sz="2000" kern="1200" dirty="0"/>
        </a:p>
      </dsp:txBody>
      <dsp:txXfrm>
        <a:off x="1057100" y="2615382"/>
        <a:ext cx="3206250" cy="1527040"/>
      </dsp:txXfrm>
    </dsp:sp>
    <dsp:sp modelId="{35DA6A5F-360C-4698-A50A-2AC453095B74}">
      <dsp:nvSpPr>
        <dsp:cNvPr id="0" name=""/>
        <dsp:cNvSpPr/>
      </dsp:nvSpPr>
      <dsp:spPr>
        <a:xfrm>
          <a:off x="6369680" y="5038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7F3B3-9360-48FB-8440-AB9F6D200F6F}">
      <dsp:nvSpPr>
        <dsp:cNvPr id="0" name=""/>
        <dsp:cNvSpPr/>
      </dsp:nvSpPr>
      <dsp:spPr>
        <a:xfrm>
          <a:off x="6786492" y="46719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C52437-5E77-4F20-94F6-869602F30137}">
      <dsp:nvSpPr>
        <dsp:cNvPr id="0" name=""/>
        <dsp:cNvSpPr/>
      </dsp:nvSpPr>
      <dsp:spPr>
        <a:xfrm>
          <a:off x="4824443" y="2615382"/>
          <a:ext cx="5046284" cy="152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a:t>Think of one group whose voices have been marginalised from accounts of the past. </a:t>
          </a:r>
        </a:p>
        <a:p>
          <a:pPr marL="0" lvl="0" indent="0" algn="ctr" defTabSz="889000">
            <a:lnSpc>
              <a:spcPct val="90000"/>
            </a:lnSpc>
            <a:spcBef>
              <a:spcPct val="0"/>
            </a:spcBef>
            <a:spcAft>
              <a:spcPct val="35000"/>
            </a:spcAft>
            <a:buNone/>
            <a:defRPr cap="all"/>
          </a:pPr>
          <a:r>
            <a:rPr lang="en-GB" sz="2000" kern="1200" dirty="0"/>
            <a:t>How MIGHT ORAL HISTORY MAKE THIS GROUP’s STORY MORE ACCESSIBLE?</a:t>
          </a:r>
          <a:endParaRPr lang="en-US" sz="2000" kern="1200" dirty="0"/>
        </a:p>
      </dsp:txBody>
      <dsp:txXfrm>
        <a:off x="4824443" y="2615382"/>
        <a:ext cx="5046284" cy="1527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8F9D-23C4-4770-EFB8-FEEF15CB2A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2A0272-9A6B-370A-490E-8E5C3BE4E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DA7977-CAFB-F44D-2A64-F62565A87A6C}"/>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5" name="Footer Placeholder 4">
            <a:extLst>
              <a:ext uri="{FF2B5EF4-FFF2-40B4-BE49-F238E27FC236}">
                <a16:creationId xmlns:a16="http://schemas.microsoft.com/office/drawing/2014/main" id="{C3E029C8-EF68-5A88-5B6C-A8896461A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C17916-3314-0120-9F3E-A77AF96B7925}"/>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380567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9788-C27F-ECE8-3D34-BFB2DBDC46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E2795-004A-E124-7C7E-9D221F9E4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66F66A-6C1D-2A94-6BE3-740E08E7F3A1}"/>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5" name="Footer Placeholder 4">
            <a:extLst>
              <a:ext uri="{FF2B5EF4-FFF2-40B4-BE49-F238E27FC236}">
                <a16:creationId xmlns:a16="http://schemas.microsoft.com/office/drawing/2014/main" id="{7A1D3DE9-282D-867B-3B7F-FB25845F8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0C97B-C851-25D0-738B-BAF0E50DEB82}"/>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78291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3DBC0-8292-6205-F65B-E53BF8E46A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A2D035-405F-B0D4-3BF7-CF9E52B747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9B27D8-3E5B-9B71-C9DC-DDD2A4FB05BB}"/>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5" name="Footer Placeholder 4">
            <a:extLst>
              <a:ext uri="{FF2B5EF4-FFF2-40B4-BE49-F238E27FC236}">
                <a16:creationId xmlns:a16="http://schemas.microsoft.com/office/drawing/2014/main" id="{0F61446B-DF61-5A40-FFF6-BE9A05D83A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17E77-C175-BB5D-7D4D-7AA5A02198EA}"/>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5077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CCB0-446C-2FD4-C61B-BB783F14BE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2A3BDF-88CF-13D2-59B0-A199690AA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28781-D3A3-A27B-2E5D-255A75F09A0D}"/>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5" name="Footer Placeholder 4">
            <a:extLst>
              <a:ext uri="{FF2B5EF4-FFF2-40B4-BE49-F238E27FC236}">
                <a16:creationId xmlns:a16="http://schemas.microsoft.com/office/drawing/2014/main" id="{14FB3EA1-C587-FFDB-F9FF-760E63374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C9C4A4-42A2-F761-9C0C-30A05B1CE47B}"/>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183129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6130-0F00-ED32-08D5-D8FBAB04F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8A5D45-B323-70AE-B9FB-52FF151941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9FADE-818E-CD21-4402-6AB92C5B2B4D}"/>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5" name="Footer Placeholder 4">
            <a:extLst>
              <a:ext uri="{FF2B5EF4-FFF2-40B4-BE49-F238E27FC236}">
                <a16:creationId xmlns:a16="http://schemas.microsoft.com/office/drawing/2014/main" id="{5F50505F-3A67-31A6-AEA7-92FB8353A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F4DC5-D975-E8F7-090A-8C5A50D354A3}"/>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47443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0CF3-37A3-B3FB-351D-1F680BA2E2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E09368-5BDC-2639-00E7-00664FA31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E777E-D329-F933-BB69-F61B7C6388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915A7D-F419-CBF6-BAA7-FF8C35073A7A}"/>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6" name="Footer Placeholder 5">
            <a:extLst>
              <a:ext uri="{FF2B5EF4-FFF2-40B4-BE49-F238E27FC236}">
                <a16:creationId xmlns:a16="http://schemas.microsoft.com/office/drawing/2014/main" id="{AC8E9E55-9189-57AA-6F24-F0D1C7395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D78067-A2BC-61EC-3435-7D5E560160BF}"/>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223608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395-6162-B43E-5159-C24B433215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4C53CB-7DF8-4044-81C8-C34FAD3AD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B03F25-08AE-9EB9-7FD0-79597D41F7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9FA5F1-C5A2-2520-248A-F38BB17D7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B1A6D-81B5-6AD1-CBEB-941B88290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BD5BD1-6226-640F-9422-29711D529242}"/>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8" name="Footer Placeholder 7">
            <a:extLst>
              <a:ext uri="{FF2B5EF4-FFF2-40B4-BE49-F238E27FC236}">
                <a16:creationId xmlns:a16="http://schemas.microsoft.com/office/drawing/2014/main" id="{EE66813B-CFEC-5733-02DB-13346166EB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488DF4-A758-F10F-AC88-6C554DA75CA1}"/>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33851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2720-EE48-2C18-059D-1AFA359E86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D16703-464E-5CF6-71C7-42653EB018C7}"/>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4" name="Footer Placeholder 3">
            <a:extLst>
              <a:ext uri="{FF2B5EF4-FFF2-40B4-BE49-F238E27FC236}">
                <a16:creationId xmlns:a16="http://schemas.microsoft.com/office/drawing/2014/main" id="{A4E0F8B8-5ECF-A656-E93E-F7C9EE281E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594522-7C29-2495-AADE-BD45D36688FF}"/>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79190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126CD-93E6-B593-E3A7-9CAC9AFB3CAA}"/>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3" name="Footer Placeholder 2">
            <a:extLst>
              <a:ext uri="{FF2B5EF4-FFF2-40B4-BE49-F238E27FC236}">
                <a16:creationId xmlns:a16="http://schemas.microsoft.com/office/drawing/2014/main" id="{ACC7A046-2F6E-1ECE-7976-D6B7FCDFC7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1D8A40-B4B4-38FF-5B09-D980FC1786A3}"/>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237495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473D-C881-F79B-9773-9E530CD90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77E942-84A6-6584-7D1B-DFEC6B333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9C832C-A9A8-1D9E-A022-D7DFED56E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3B6E8-7028-9525-9F99-DECBBB68D5B4}"/>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6" name="Footer Placeholder 5">
            <a:extLst>
              <a:ext uri="{FF2B5EF4-FFF2-40B4-BE49-F238E27FC236}">
                <a16:creationId xmlns:a16="http://schemas.microsoft.com/office/drawing/2014/main" id="{522F070C-59E6-5A80-C9B0-00363C879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9D7EEC-E0DF-F1A9-FE58-173BA5287779}"/>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227784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74B5-2B5D-51B5-E3B3-ED55450BD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BC3A9C-8E7A-18DC-1F2D-9720B8BC1F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2B5AF6-2465-8B37-CAFD-50627919D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51826-0A1B-D4D3-2F0C-EE1993B77C1E}"/>
              </a:ext>
            </a:extLst>
          </p:cNvPr>
          <p:cNvSpPr>
            <a:spLocks noGrp="1"/>
          </p:cNvSpPr>
          <p:nvPr>
            <p:ph type="dt" sz="half" idx="10"/>
          </p:nvPr>
        </p:nvSpPr>
        <p:spPr/>
        <p:txBody>
          <a:bodyPr/>
          <a:lstStyle/>
          <a:p>
            <a:fld id="{00E2C549-823F-4B66-B555-A5D291FDD261}" type="datetimeFigureOut">
              <a:rPr lang="en-GB" smtClean="0"/>
              <a:t>24/03/2024</a:t>
            </a:fld>
            <a:endParaRPr lang="en-GB"/>
          </a:p>
        </p:txBody>
      </p:sp>
      <p:sp>
        <p:nvSpPr>
          <p:cNvPr id="6" name="Footer Placeholder 5">
            <a:extLst>
              <a:ext uri="{FF2B5EF4-FFF2-40B4-BE49-F238E27FC236}">
                <a16:creationId xmlns:a16="http://schemas.microsoft.com/office/drawing/2014/main" id="{ECF56A9E-43FE-4BAA-70F4-B2CEDE76DF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7854C3-BC07-8247-4B56-6024E133ED53}"/>
              </a:ext>
            </a:extLst>
          </p:cNvPr>
          <p:cNvSpPr>
            <a:spLocks noGrp="1"/>
          </p:cNvSpPr>
          <p:nvPr>
            <p:ph type="sldNum" sz="quarter" idx="12"/>
          </p:nvPr>
        </p:nvSpPr>
        <p:spPr/>
        <p:txBody>
          <a:bodyPr/>
          <a:lstStyle/>
          <a:p>
            <a:fld id="{C7B3CDF4-92DC-4D7E-BF5A-663FE6D18C5A}" type="slidenum">
              <a:rPr lang="en-GB" smtClean="0"/>
              <a:t>‹#›</a:t>
            </a:fld>
            <a:endParaRPr lang="en-GB"/>
          </a:p>
        </p:txBody>
      </p:sp>
    </p:spTree>
    <p:extLst>
      <p:ext uri="{BB962C8B-B14F-4D97-AF65-F5344CB8AC3E}">
        <p14:creationId xmlns:p14="http://schemas.microsoft.com/office/powerpoint/2010/main" val="296179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FC3AE-7171-B31A-D2ED-610BCD12A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C31646-F0AD-109F-E909-9F5192A6D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9A4959-379B-8C44-D8EA-43F4C9CC4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E2C549-823F-4B66-B555-A5D291FDD261}" type="datetimeFigureOut">
              <a:rPr lang="en-GB" smtClean="0"/>
              <a:t>24/03/2024</a:t>
            </a:fld>
            <a:endParaRPr lang="en-GB"/>
          </a:p>
        </p:txBody>
      </p:sp>
      <p:sp>
        <p:nvSpPr>
          <p:cNvPr id="5" name="Footer Placeholder 4">
            <a:extLst>
              <a:ext uri="{FF2B5EF4-FFF2-40B4-BE49-F238E27FC236}">
                <a16:creationId xmlns:a16="http://schemas.microsoft.com/office/drawing/2014/main" id="{70B268B1-313E-AA06-A084-AABEA19CC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9FA4BB-EEAF-C722-1287-24D2CAC1E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B3CDF4-92DC-4D7E-BF5A-663FE6D18C5A}" type="slidenum">
              <a:rPr lang="en-GB" smtClean="0"/>
              <a:t>‹#›</a:t>
            </a:fld>
            <a:endParaRPr lang="en-GB"/>
          </a:p>
        </p:txBody>
      </p:sp>
    </p:spTree>
    <p:extLst>
      <p:ext uri="{BB962C8B-B14F-4D97-AF65-F5344CB8AC3E}">
        <p14:creationId xmlns:p14="http://schemas.microsoft.com/office/powerpoint/2010/main" val="278090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radiodiaries.org/working-tapes-studs-terkel/"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facebook.com/watch/?v=454067255374918"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jpe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oralhistoryportal.library.columbia.edu/project.php" TargetMode="External"/><Relationship Id="rId7" Type="http://schemas.openxmlformats.org/officeDocument/2006/relationships/hyperlink" Target="https://oralhistory.org/" TargetMode="External"/><Relationship Id="rId2" Type="http://schemas.openxmlformats.org/officeDocument/2006/relationships/hyperlink" Target="https://discovery.nationalarchives.gov.uk/details/a/A13531725" TargetMode="External"/><Relationship Id="rId1" Type="http://schemas.openxmlformats.org/officeDocument/2006/relationships/slideLayout" Target="../slideLayouts/slideLayout2.xml"/><Relationship Id="rId6" Type="http://schemas.openxmlformats.org/officeDocument/2006/relationships/hyperlink" Target="https://oralhistorynetworkireland.ie/" TargetMode="External"/><Relationship Id="rId5" Type="http://schemas.openxmlformats.org/officeDocument/2006/relationships/hyperlink" Target="https://www.ohs.org.uk/" TargetMode="External"/><Relationship Id="rId4" Type="http://schemas.openxmlformats.org/officeDocument/2006/relationships/hyperlink" Target="http://www.achilloralhistories.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1.png"/><Relationship Id="rId5" Type="http://schemas.openxmlformats.org/officeDocument/2006/relationships/diagramColors" Target="../diagrams/colors4.xml"/><Relationship Id="rId10" Type="http://schemas.openxmlformats.org/officeDocument/2006/relationships/image" Target="../media/image20.png"/><Relationship Id="rId4" Type="http://schemas.openxmlformats.org/officeDocument/2006/relationships/diagramQuickStyle" Target="../diagrams/quickStyle4.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bbc.co.uk/programmes/b006qnmr" TargetMode="Externa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ralhistorynetworkireland.ie/" TargetMode="External"/><Relationship Id="rId2" Type="http://schemas.openxmlformats.org/officeDocument/2006/relationships/hyperlink" Target="https://www.ohs.org.uk/" TargetMode="External"/><Relationship Id="rId1" Type="http://schemas.openxmlformats.org/officeDocument/2006/relationships/slideLayout" Target="../slideLayouts/slideLayout2.xml"/><Relationship Id="rId4" Type="http://schemas.openxmlformats.org/officeDocument/2006/relationships/hyperlink" Target="https://oralhistory.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MCVe4eMRDzU" TargetMode="External"/><Relationship Id="rId2" Type="http://schemas.openxmlformats.org/officeDocument/2006/relationships/hyperlink" Target="https://www.youtube.com/watch?v=rjJJ2AFLQd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2: Researching definitions of oral history </a:t>
            </a:r>
          </a:p>
          <a:p>
            <a:pPr algn="ctr"/>
            <a:r>
              <a:rPr lang="en-GB" sz="3500" b="1" dirty="0"/>
              <a:t>&amp;  memory as a process</a:t>
            </a:r>
          </a:p>
          <a:p>
            <a:pPr algn="ctr"/>
            <a:r>
              <a:rPr lang="en-GB" sz="3500" b="1" dirty="0">
                <a:solidFill>
                  <a:schemeClr val="tx1"/>
                </a:solidFill>
                <a:latin typeface="+mn-lt"/>
              </a:rPr>
              <a:t>Sunday 24</a:t>
            </a:r>
            <a:r>
              <a:rPr lang="en-GB" sz="3500" b="1" baseline="30000" dirty="0"/>
              <a:t>th</a:t>
            </a:r>
            <a:r>
              <a:rPr lang="en-GB" sz="3500" b="1" dirty="0"/>
              <a:t> March</a:t>
            </a:r>
            <a:r>
              <a:rPr lang="en-GB" sz="3500" b="1" dirty="0">
                <a:solidFill>
                  <a:schemeClr val="tx1"/>
                </a:solidFill>
                <a:latin typeface="+mn-lt"/>
              </a:rPr>
              <a:t> 2024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5A925-7C4F-0209-B77D-AAB2DDC31448}"/>
              </a:ext>
            </a:extLst>
          </p:cNvPr>
          <p:cNvSpPr>
            <a:spLocks noGrp="1"/>
          </p:cNvSpPr>
          <p:nvPr>
            <p:ph type="title"/>
          </p:nvPr>
        </p:nvSpPr>
        <p:spPr>
          <a:xfrm>
            <a:off x="841248" y="256032"/>
            <a:ext cx="10506456" cy="1014984"/>
          </a:xfrm>
        </p:spPr>
        <p:txBody>
          <a:bodyPr anchor="b">
            <a:normAutofit/>
          </a:bodyPr>
          <a:lstStyle/>
          <a:p>
            <a:r>
              <a:rPr lang="en-GB" sz="3100">
                <a:latin typeface="Calibri" panose="020F0502020204030204" pitchFamily="34" charset="0"/>
                <a:ea typeface="Calibri" panose="020F0502020204030204" pitchFamily="34" charset="0"/>
                <a:cs typeface="Calibri" panose="020F0502020204030204" pitchFamily="34" charset="0"/>
              </a:rPr>
              <a:t>Exploring the emergence of modern day oral history practice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5FE14CD-3981-EF8F-E7ED-2D835D986643}"/>
              </a:ext>
            </a:extLst>
          </p:cNvPr>
          <p:cNvGraphicFramePr>
            <a:graphicFrameLocks noGrp="1"/>
          </p:cNvGraphicFramePr>
          <p:nvPr>
            <p:ph idx="1"/>
            <p:extLst>
              <p:ext uri="{D42A27DB-BD31-4B8C-83A1-F6EECF244321}">
                <p14:modId xmlns:p14="http://schemas.microsoft.com/office/powerpoint/2010/main" val="294543385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7809113-8C35-86BE-A1E7-F1553F2B58B5}"/>
              </a:ext>
            </a:extLst>
          </p:cNvPr>
          <p:cNvSpPr txBox="1"/>
          <p:nvPr/>
        </p:nvSpPr>
        <p:spPr>
          <a:xfrm>
            <a:off x="2316480" y="3657600"/>
            <a:ext cx="8829040" cy="830997"/>
          </a:xfrm>
          <a:prstGeom prst="rect">
            <a:avLst/>
          </a:prstGeom>
          <a:noFill/>
        </p:spPr>
        <p:txBody>
          <a:bodyPr wrap="square" rtlCol="0">
            <a:spAutoFit/>
          </a:bodyPr>
          <a:lstStyle/>
          <a:p>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Studs Terkel 1912 – 2008: saw oral history as a tool for social justice</a:t>
            </a:r>
          </a:p>
          <a:p>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7"/>
              </a:rPr>
              <a:t>Listen to Studs Terkel’s oral history interviews</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278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A836-E146-45EF-B17D-FE359395E3B7}"/>
              </a:ext>
            </a:extLst>
          </p:cNvPr>
          <p:cNvSpPr>
            <a:spLocks noGrp="1"/>
          </p:cNvSpPr>
          <p:nvPr>
            <p:ph type="title"/>
          </p:nvPr>
        </p:nvSpPr>
        <p:spPr>
          <a:xfrm>
            <a:off x="942372" y="53477"/>
            <a:ext cx="10058400" cy="1184466"/>
          </a:xfrm>
        </p:spPr>
        <p:txBody>
          <a:bodyPr/>
          <a:lstStyle/>
          <a:p>
            <a:pPr algn="ct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Defining oral history (1)</a:t>
            </a:r>
          </a:p>
        </p:txBody>
      </p:sp>
      <p:sp>
        <p:nvSpPr>
          <p:cNvPr id="3" name="Content Placeholder 2">
            <a:extLst>
              <a:ext uri="{FF2B5EF4-FFF2-40B4-BE49-F238E27FC236}">
                <a16:creationId xmlns:a16="http://schemas.microsoft.com/office/drawing/2014/main" id="{317CB2F2-F5BE-48F2-AF96-7FEE4B3AD410}"/>
              </a:ext>
            </a:extLst>
          </p:cNvPr>
          <p:cNvSpPr>
            <a:spLocks noGrp="1"/>
          </p:cNvSpPr>
          <p:nvPr>
            <p:ph idx="1"/>
          </p:nvPr>
        </p:nvSpPr>
        <p:spPr>
          <a:xfrm>
            <a:off x="942372" y="1232733"/>
            <a:ext cx="10728961" cy="4459373"/>
          </a:xfrm>
        </p:spPr>
        <p:txBody>
          <a:bodyPr>
            <a:normAutofit/>
          </a:bodyPr>
          <a:lstStyle/>
          <a:p>
            <a:pPr marL="0" indent="0">
              <a:buNone/>
            </a:pPr>
            <a:r>
              <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rPr>
              <a:t>Oral history is a people’s history; concerns events of the past recounted in an individual’s own words. Silent voices, hidden stories and personal narratives.</a:t>
            </a:r>
          </a:p>
          <a:p>
            <a:pPr marL="0" indent="0">
              <a:buNone/>
            </a:pPr>
            <a:r>
              <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rPr>
              <a:t>“The interviewing of eyewitness participants about in the events of the past for the purposes of historical reconstruction” (</a:t>
            </a:r>
            <a:r>
              <a:rPr lang="en-GB" sz="2600" dirty="0" err="1">
                <a:solidFill>
                  <a:schemeClr val="tx1"/>
                </a:solidFill>
                <a:latin typeface="Calibri" panose="020F0502020204030204" pitchFamily="34" charset="0"/>
                <a:ea typeface="Calibri" panose="020F0502020204030204" pitchFamily="34" charset="0"/>
                <a:cs typeface="Calibri" panose="020F0502020204030204" pitchFamily="34" charset="0"/>
              </a:rPr>
              <a:t>Grele</a:t>
            </a:r>
            <a:r>
              <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rPr>
              <a:t>, 1996: 63 in Thomson, 1999).</a:t>
            </a:r>
          </a:p>
          <a:p>
            <a:pPr marL="0" indent="0">
              <a:buNone/>
            </a:pPr>
            <a:r>
              <a:rPr lang="en-GB" sz="2600" dirty="0">
                <a:solidFill>
                  <a:schemeClr val="tx1"/>
                </a:solidFill>
                <a:latin typeface="Calibri" panose="020F0502020204030204" pitchFamily="34" charset="0"/>
                <a:ea typeface="Calibri" panose="020F0502020204030204" pitchFamily="34" charset="0"/>
                <a:cs typeface="Calibri" panose="020F0502020204030204" pitchFamily="34" charset="0"/>
              </a:rPr>
              <a:t>"Memory is the core of oral history. Put simply, oral history collects memories and personal commentaries of historical significance through recorded interviews" (Richie,2014: 1).</a:t>
            </a:r>
          </a:p>
          <a:p>
            <a:pPr marL="0" indent="0">
              <a:buNone/>
            </a:pPr>
            <a:endParaRPr lang="en-GB" dirty="0"/>
          </a:p>
          <a:p>
            <a:pPr marL="0" indent="0">
              <a:buNone/>
            </a:pPr>
            <a:endParaRPr lang="en-GB" dirty="0"/>
          </a:p>
          <a:p>
            <a:pPr marL="0" indent="0">
              <a:buNone/>
            </a:pPr>
            <a:endParaRPr lang="en-GB" dirty="0"/>
          </a:p>
        </p:txBody>
      </p:sp>
      <p:pic>
        <p:nvPicPr>
          <p:cNvPr id="4" name="Picture 3" descr="A logo of a graduate&#10;&#10;Description automatically generated with medium confidence">
            <a:extLst>
              <a:ext uri="{FF2B5EF4-FFF2-40B4-BE49-F238E27FC236}">
                <a16:creationId xmlns:a16="http://schemas.microsoft.com/office/drawing/2014/main" id="{0FB4DED5-C57D-8013-E25F-5A4851A1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0745" y="5077529"/>
            <a:ext cx="1874695" cy="1229154"/>
          </a:xfrm>
          <a:prstGeom prst="rect">
            <a:avLst/>
          </a:prstGeom>
        </p:spPr>
      </p:pic>
      <p:pic>
        <p:nvPicPr>
          <p:cNvPr id="6" name="Picture 5" descr="A hand holding a dice&#10;&#10;Description automatically generated with medium confidence">
            <a:extLst>
              <a:ext uri="{FF2B5EF4-FFF2-40B4-BE49-F238E27FC236}">
                <a16:creationId xmlns:a16="http://schemas.microsoft.com/office/drawing/2014/main" id="{6C08ACFA-C77D-FA94-1C20-8C3F502A6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617" y="4457985"/>
            <a:ext cx="7074063" cy="2105375"/>
          </a:xfrm>
          <a:prstGeom prst="rect">
            <a:avLst/>
          </a:prstGeom>
        </p:spPr>
      </p:pic>
      <p:pic>
        <p:nvPicPr>
          <p:cNvPr id="5" name="Picture 4" descr="A black and white illustration of a microphone&#10;&#10;Description automatically generated">
            <a:extLst>
              <a:ext uri="{FF2B5EF4-FFF2-40B4-BE49-F238E27FC236}">
                <a16:creationId xmlns:a16="http://schemas.microsoft.com/office/drawing/2014/main" id="{3F6378A3-FA56-C251-D4FE-60E36A02C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772" y="93598"/>
            <a:ext cx="1056689" cy="1184466"/>
          </a:xfrm>
          <a:prstGeom prst="rect">
            <a:avLst/>
          </a:prstGeom>
        </p:spPr>
      </p:pic>
    </p:spTree>
    <p:extLst>
      <p:ext uri="{BB962C8B-B14F-4D97-AF65-F5344CB8AC3E}">
        <p14:creationId xmlns:p14="http://schemas.microsoft.com/office/powerpoint/2010/main" val="288518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A836-E146-45EF-B17D-FE359395E3B7}"/>
              </a:ext>
            </a:extLst>
          </p:cNvPr>
          <p:cNvSpPr>
            <a:spLocks noGrp="1"/>
          </p:cNvSpPr>
          <p:nvPr>
            <p:ph type="title"/>
          </p:nvPr>
        </p:nvSpPr>
        <p:spPr>
          <a:xfrm>
            <a:off x="942372" y="53477"/>
            <a:ext cx="10058400" cy="1184466"/>
          </a:xfrm>
        </p:spPr>
        <p:txBody>
          <a:bodyPr/>
          <a:lstStyle/>
          <a:p>
            <a:pPr algn="ctr"/>
            <a:r>
              <a:rPr lang="en-GB" b="1" dirty="0">
                <a:solidFill>
                  <a:schemeClr val="tx1"/>
                </a:solidFill>
              </a:rPr>
              <a:t>Defining oral history (2)</a:t>
            </a:r>
          </a:p>
        </p:txBody>
      </p:sp>
      <p:sp>
        <p:nvSpPr>
          <p:cNvPr id="3" name="Content Placeholder 2">
            <a:extLst>
              <a:ext uri="{FF2B5EF4-FFF2-40B4-BE49-F238E27FC236}">
                <a16:creationId xmlns:a16="http://schemas.microsoft.com/office/drawing/2014/main" id="{317CB2F2-F5BE-48F2-AF96-7FEE4B3AD410}"/>
              </a:ext>
            </a:extLst>
          </p:cNvPr>
          <p:cNvSpPr>
            <a:spLocks noGrp="1"/>
          </p:cNvSpPr>
          <p:nvPr>
            <p:ph idx="1"/>
          </p:nvPr>
        </p:nvSpPr>
        <p:spPr>
          <a:xfrm>
            <a:off x="254000" y="1232733"/>
            <a:ext cx="11417333" cy="4459373"/>
          </a:xfrm>
        </p:spPr>
        <p:txBody>
          <a:bodyPr>
            <a:normAutofit/>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“Oral history is the recording of personal testimony derived in oral form for purposes beyond the recording  itself” (Yow, 2014 p 4).</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“Oral history draws on memory and testimony to gain a more complete or different understanding of a past experienced both individually and collectively” (</a:t>
            </a:r>
            <a:r>
              <a:rPr lang="en-GB" dirty="0" err="1">
                <a:latin typeface="Calibri" panose="020F0502020204030204" pitchFamily="34" charset="0"/>
                <a:ea typeface="Calibri" panose="020F0502020204030204" pitchFamily="34" charset="0"/>
                <a:cs typeface="Calibri" panose="020F0502020204030204" pitchFamily="34" charset="0"/>
              </a:rPr>
              <a:t>Bornat</a:t>
            </a:r>
            <a:r>
              <a:rPr lang="en-GB" dirty="0">
                <a:latin typeface="Calibri" panose="020F0502020204030204" pitchFamily="34" charset="0"/>
                <a:ea typeface="Calibri" panose="020F0502020204030204" pitchFamily="34" charset="0"/>
                <a:cs typeface="Calibri" panose="020F0502020204030204" pitchFamily="34" charset="0"/>
              </a:rPr>
              <a:t>, 2004).</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The method of gathering, preserving and interpreting the voices of people, communities and participants in past events…the sharing and maintenance of stories (OHA, 2024) Watch this </a:t>
            </a:r>
            <a:r>
              <a:rPr lang="en-GB" dirty="0">
                <a:latin typeface="Calibri" panose="020F0502020204030204" pitchFamily="34" charset="0"/>
                <a:ea typeface="Calibri" panose="020F0502020204030204" pitchFamily="34" charset="0"/>
                <a:cs typeface="Calibri" panose="020F0502020204030204" pitchFamily="34" charset="0"/>
                <a:hlinkClick r:id="rId2"/>
              </a:rPr>
              <a:t>short film by Oklahoma Oral History project.</a:t>
            </a: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p>
          <a:p>
            <a:pPr marL="0" indent="0">
              <a:buNone/>
            </a:pPr>
            <a:endParaRPr lang="en-GB" dirty="0"/>
          </a:p>
        </p:txBody>
      </p:sp>
      <p:pic>
        <p:nvPicPr>
          <p:cNvPr id="4" name="Picture 3" descr="A logo of a graduate&#10;&#10;Description automatically generated with medium confidence">
            <a:extLst>
              <a:ext uri="{FF2B5EF4-FFF2-40B4-BE49-F238E27FC236}">
                <a16:creationId xmlns:a16="http://schemas.microsoft.com/office/drawing/2014/main" id="{0FB4DED5-C57D-8013-E25F-5A4851A17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969" y="5428556"/>
            <a:ext cx="2033605" cy="1333344"/>
          </a:xfrm>
          <a:prstGeom prst="rect">
            <a:avLst/>
          </a:prstGeom>
        </p:spPr>
      </p:pic>
      <p:pic>
        <p:nvPicPr>
          <p:cNvPr id="7" name="Picture 6" descr="A blue background with white text&#10;&#10;Description automatically generated">
            <a:extLst>
              <a:ext uri="{FF2B5EF4-FFF2-40B4-BE49-F238E27FC236}">
                <a16:creationId xmlns:a16="http://schemas.microsoft.com/office/drawing/2014/main" id="{CBA11EFF-6559-693F-982D-0C1EC1DDB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623078"/>
            <a:ext cx="4256992" cy="2234921"/>
          </a:xfrm>
          <a:prstGeom prst="rect">
            <a:avLst/>
          </a:prstGeom>
        </p:spPr>
      </p:pic>
      <p:pic>
        <p:nvPicPr>
          <p:cNvPr id="11" name="Picture 10" descr="A stack of colorful sticky notes&#10;&#10;Description automatically generated">
            <a:extLst>
              <a:ext uri="{FF2B5EF4-FFF2-40B4-BE49-F238E27FC236}">
                <a16:creationId xmlns:a16="http://schemas.microsoft.com/office/drawing/2014/main" id="{EC7A0804-0EBF-390D-1B19-FE74684C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121" y="4623078"/>
            <a:ext cx="3331513" cy="2221008"/>
          </a:xfrm>
          <a:prstGeom prst="rect">
            <a:avLst/>
          </a:prstGeom>
        </p:spPr>
      </p:pic>
      <p:pic>
        <p:nvPicPr>
          <p:cNvPr id="13" name="Picture 12" descr="A black and white illustration of a microphone&#10;&#10;Description automatically generated">
            <a:extLst>
              <a:ext uri="{FF2B5EF4-FFF2-40B4-BE49-F238E27FC236}">
                <a16:creationId xmlns:a16="http://schemas.microsoft.com/office/drawing/2014/main" id="{50BA3B03-664D-763A-DE46-8A2B9EDE9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0772" y="162939"/>
            <a:ext cx="1056689" cy="1184466"/>
          </a:xfrm>
          <a:prstGeom prst="rect">
            <a:avLst/>
          </a:prstGeom>
        </p:spPr>
      </p:pic>
    </p:spTree>
    <p:extLst>
      <p:ext uri="{BB962C8B-B14F-4D97-AF65-F5344CB8AC3E}">
        <p14:creationId xmlns:p14="http://schemas.microsoft.com/office/powerpoint/2010/main" val="183049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F31EE-6730-B5B2-310E-41B880F9A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38A34-9087-6757-D806-40138F5290E8}"/>
              </a:ext>
            </a:extLst>
          </p:cNvPr>
          <p:cNvSpPr>
            <a:spLocks noGrp="1"/>
          </p:cNvSpPr>
          <p:nvPr>
            <p:ph type="title"/>
          </p:nvPr>
        </p:nvSpPr>
        <p:spPr>
          <a:xfrm>
            <a:off x="6096000" y="200360"/>
            <a:ext cx="5888728" cy="1111592"/>
          </a:xfrm>
        </p:spPr>
        <p:txBody>
          <a:bodyPr>
            <a:normAutofit/>
          </a:bodyPr>
          <a:lstStyle/>
          <a:p>
            <a:r>
              <a:rPr lang="en-GB" b="1" dirty="0">
                <a:solidFill>
                  <a:schemeClr val="tx1"/>
                </a:solidFill>
              </a:rPr>
              <a:t>Defining oral history (3)</a:t>
            </a:r>
          </a:p>
        </p:txBody>
      </p:sp>
      <p:sp>
        <p:nvSpPr>
          <p:cNvPr id="3" name="Content Placeholder 2">
            <a:extLst>
              <a:ext uri="{FF2B5EF4-FFF2-40B4-BE49-F238E27FC236}">
                <a16:creationId xmlns:a16="http://schemas.microsoft.com/office/drawing/2014/main" id="{A4418339-51D8-78EC-916A-E4909B7F6C38}"/>
              </a:ext>
            </a:extLst>
          </p:cNvPr>
          <p:cNvSpPr>
            <a:spLocks noGrp="1"/>
          </p:cNvSpPr>
          <p:nvPr>
            <p:ph idx="1"/>
          </p:nvPr>
        </p:nvSpPr>
        <p:spPr>
          <a:xfrm>
            <a:off x="5579665" y="1593910"/>
            <a:ext cx="6405063" cy="3670180"/>
          </a:xfrm>
        </p:spPr>
        <p:txBody>
          <a:bodyPr>
            <a:noAutofit/>
          </a:bodyPr>
          <a:lstStyle/>
          <a:p>
            <a:r>
              <a:rPr lang="en-GB" sz="2400" dirty="0">
                <a:solidFill>
                  <a:schemeClr val="tx1"/>
                </a:solidFill>
              </a:rPr>
              <a:t>Oral history is: (</a:t>
            </a:r>
            <a:r>
              <a:rPr lang="en-GB" sz="2400" dirty="0" err="1">
                <a:solidFill>
                  <a:schemeClr val="tx1"/>
                </a:solidFill>
              </a:rPr>
              <a:t>i</a:t>
            </a:r>
            <a:r>
              <a:rPr lang="en-GB" sz="2400" dirty="0">
                <a:solidFill>
                  <a:schemeClr val="tx1"/>
                </a:solidFill>
              </a:rPr>
              <a:t>)the recording itself</a:t>
            </a:r>
            <a:r>
              <a:rPr lang="en-GB" sz="2400" dirty="0"/>
              <a:t> (ii)</a:t>
            </a:r>
            <a:r>
              <a:rPr lang="en-GB" sz="2400" dirty="0">
                <a:solidFill>
                  <a:schemeClr val="tx1"/>
                </a:solidFill>
              </a:rPr>
              <a:t>the transcript and (iii)the practice.</a:t>
            </a:r>
          </a:p>
          <a:p>
            <a:r>
              <a:rPr lang="en-GB" sz="2400" dirty="0">
                <a:solidFill>
                  <a:schemeClr val="tx1"/>
                </a:solidFill>
              </a:rPr>
              <a:t>Interdisciplinary practice which yields rich primary data  which can be applied to a diverse range of contexts.</a:t>
            </a:r>
          </a:p>
          <a:p>
            <a:r>
              <a:rPr lang="en-GB" sz="2400" dirty="0">
                <a:solidFill>
                  <a:schemeClr val="tx1"/>
                </a:solidFill>
              </a:rPr>
              <a:t>Recordings are intended to be accessible and often kept in public repositories.</a:t>
            </a:r>
          </a:p>
          <a:p>
            <a:r>
              <a:rPr lang="en-GB" sz="2400" dirty="0">
                <a:solidFill>
                  <a:schemeClr val="tx1"/>
                </a:solidFill>
                <a:hlinkClick r:id="rId2">
                  <a:extLst>
                    <a:ext uri="{A12FA001-AC4F-418D-AE19-62706E023703}">
                      <ahyp:hlinkClr xmlns:ahyp="http://schemas.microsoft.com/office/drawing/2018/hyperlinkcolor" val="tx"/>
                    </a:ext>
                  </a:extLst>
                </a:hlinkClick>
              </a:rPr>
              <a:t>British Library Sound Archive;</a:t>
            </a:r>
            <a:r>
              <a:rPr lang="en-GB" sz="2400" dirty="0">
                <a:solidFill>
                  <a:schemeClr val="tx1"/>
                </a:solidFill>
              </a:rPr>
              <a:t> East Midlands Sound Archive; </a:t>
            </a:r>
            <a:r>
              <a:rPr lang="en-GB" sz="2400" dirty="0">
                <a:solidFill>
                  <a:schemeClr val="tx1"/>
                </a:solidFill>
                <a:hlinkClick r:id="rId3">
                  <a:extLst>
                    <a:ext uri="{A12FA001-AC4F-418D-AE19-62706E023703}">
                      <ahyp:hlinkClr xmlns:ahyp="http://schemas.microsoft.com/office/drawing/2018/hyperlinkcolor" val="tx"/>
                    </a:ext>
                  </a:extLst>
                </a:hlinkClick>
              </a:rPr>
              <a:t>Columbia Centre For Oral History</a:t>
            </a:r>
            <a:r>
              <a:rPr lang="en-GB" sz="2400" dirty="0">
                <a:solidFill>
                  <a:schemeClr val="tx1"/>
                </a:solidFill>
              </a:rPr>
              <a:t>; </a:t>
            </a:r>
            <a:r>
              <a:rPr lang="en-GB" sz="2400" dirty="0">
                <a:solidFill>
                  <a:schemeClr val="tx1"/>
                </a:solidFill>
                <a:hlinkClick r:id="rId4">
                  <a:extLst>
                    <a:ext uri="{A12FA001-AC4F-418D-AE19-62706E023703}">
                      <ahyp:hlinkClr xmlns:ahyp="http://schemas.microsoft.com/office/drawing/2018/hyperlinkcolor" val="tx"/>
                    </a:ext>
                  </a:extLst>
                </a:hlinkClick>
              </a:rPr>
              <a:t>Achill Oral Histories.</a:t>
            </a:r>
            <a:endParaRPr lang="en-GB" sz="2400" dirty="0">
              <a:solidFill>
                <a:schemeClr val="tx1"/>
              </a:solidFill>
            </a:endParaRPr>
          </a:p>
          <a:p>
            <a:r>
              <a:rPr lang="en-GB" sz="2400" dirty="0">
                <a:solidFill>
                  <a:schemeClr val="tx1"/>
                </a:solidFill>
              </a:rPr>
              <a:t>Professional communities of practice: </a:t>
            </a:r>
            <a:r>
              <a:rPr lang="en-GB" sz="2400" dirty="0">
                <a:solidFill>
                  <a:schemeClr val="tx1"/>
                </a:solidFill>
                <a:hlinkClick r:id="rId5">
                  <a:extLst>
                    <a:ext uri="{A12FA001-AC4F-418D-AE19-62706E023703}">
                      <ahyp:hlinkClr xmlns:ahyp="http://schemas.microsoft.com/office/drawing/2018/hyperlinkcolor" val="tx"/>
                    </a:ext>
                  </a:extLst>
                </a:hlinkClick>
              </a:rPr>
              <a:t>Oral History Society</a:t>
            </a:r>
            <a:r>
              <a:rPr lang="en-GB" sz="2400" dirty="0">
                <a:solidFill>
                  <a:schemeClr val="tx1"/>
                </a:solidFill>
              </a:rPr>
              <a:t>; </a:t>
            </a:r>
            <a:r>
              <a:rPr lang="en-GB" sz="2400" dirty="0">
                <a:solidFill>
                  <a:schemeClr val="tx1"/>
                </a:solidFill>
                <a:hlinkClick r:id="rId6">
                  <a:extLst>
                    <a:ext uri="{A12FA001-AC4F-418D-AE19-62706E023703}">
                      <ahyp:hlinkClr xmlns:ahyp="http://schemas.microsoft.com/office/drawing/2018/hyperlinkcolor" val="tx"/>
                    </a:ext>
                  </a:extLst>
                </a:hlinkClick>
              </a:rPr>
              <a:t>Oral History Network Of Ireland</a:t>
            </a:r>
            <a:r>
              <a:rPr lang="en-GB" sz="2400" dirty="0">
                <a:solidFill>
                  <a:schemeClr val="tx1"/>
                </a:solidFill>
              </a:rPr>
              <a:t>; </a:t>
            </a:r>
            <a:r>
              <a:rPr lang="en-GB" sz="2400" dirty="0">
                <a:solidFill>
                  <a:schemeClr val="tx1"/>
                </a:solidFill>
                <a:hlinkClick r:id="rId7">
                  <a:extLst>
                    <a:ext uri="{A12FA001-AC4F-418D-AE19-62706E023703}">
                      <ahyp:hlinkClr xmlns:ahyp="http://schemas.microsoft.com/office/drawing/2018/hyperlinkcolor" val="tx"/>
                    </a:ext>
                  </a:extLst>
                </a:hlinkClick>
              </a:rPr>
              <a:t>Oral History Association. </a:t>
            </a:r>
            <a:endParaRPr lang="en-GB" sz="2400" dirty="0">
              <a:solidFill>
                <a:schemeClr val="tx1"/>
              </a:solidFill>
            </a:endParaRPr>
          </a:p>
        </p:txBody>
      </p:sp>
      <p:pic>
        <p:nvPicPr>
          <p:cNvPr id="6" name="Picture 5" descr="A close-up of words in a shape of a human brain&#10;&#10;Description automatically generated">
            <a:extLst>
              <a:ext uri="{FF2B5EF4-FFF2-40B4-BE49-F238E27FC236}">
                <a16:creationId xmlns:a16="http://schemas.microsoft.com/office/drawing/2014/main" id="{1CEEDA4C-60C2-7FC7-FC30-72CC14F149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55" y="988906"/>
            <a:ext cx="5589411" cy="4558453"/>
          </a:xfrm>
          <a:prstGeom prst="rect">
            <a:avLst/>
          </a:prstGeom>
        </p:spPr>
      </p:pic>
    </p:spTree>
    <p:extLst>
      <p:ext uri="{BB962C8B-B14F-4D97-AF65-F5344CB8AC3E}">
        <p14:creationId xmlns:p14="http://schemas.microsoft.com/office/powerpoint/2010/main" val="172703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7A32-B8DD-AB2C-B7B6-21A1F41CF7F9}"/>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What makes oral history different  </a:t>
            </a:r>
          </a:p>
        </p:txBody>
      </p:sp>
      <p:graphicFrame>
        <p:nvGraphicFramePr>
          <p:cNvPr id="4" name="Content Placeholder 3">
            <a:extLst>
              <a:ext uri="{FF2B5EF4-FFF2-40B4-BE49-F238E27FC236}">
                <a16:creationId xmlns:a16="http://schemas.microsoft.com/office/drawing/2014/main" id="{AC927E8C-1DA8-EE25-5D16-E773ADF8BE5E}"/>
              </a:ext>
            </a:extLst>
          </p:cNvPr>
          <p:cNvGraphicFramePr>
            <a:graphicFrameLocks noGrp="1"/>
          </p:cNvGraphicFramePr>
          <p:nvPr>
            <p:ph idx="1"/>
            <p:extLst>
              <p:ext uri="{D42A27DB-BD31-4B8C-83A1-F6EECF244321}">
                <p14:modId xmlns:p14="http://schemas.microsoft.com/office/powerpoint/2010/main" val="24797662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320A378-927E-5FF3-3D98-733F4889FFFF}"/>
              </a:ext>
            </a:extLst>
          </p:cNvPr>
          <p:cNvSpPr txBox="1"/>
          <p:nvPr/>
        </p:nvSpPr>
        <p:spPr>
          <a:xfrm>
            <a:off x="1036320" y="6400800"/>
            <a:ext cx="5628640" cy="369332"/>
          </a:xfrm>
          <a:prstGeom prst="rect">
            <a:avLst/>
          </a:prstGeom>
          <a:noFill/>
        </p:spPr>
        <p:txBody>
          <a:bodyPr wrap="square" rtlCol="0">
            <a:spAutoFit/>
          </a:bodyPr>
          <a:lstStyle/>
          <a:p>
            <a:r>
              <a:rPr lang="en-GB" dirty="0"/>
              <a:t>Adopted from Thomson (2009)</a:t>
            </a:r>
          </a:p>
        </p:txBody>
      </p:sp>
      <p:pic>
        <p:nvPicPr>
          <p:cNvPr id="7" name="Picture 6" descr="A blue star with a white star&#10;&#10;Description automatically generated">
            <a:extLst>
              <a:ext uri="{FF2B5EF4-FFF2-40B4-BE49-F238E27FC236}">
                <a16:creationId xmlns:a16="http://schemas.microsoft.com/office/drawing/2014/main" id="{83E423B6-0FA7-42B0-C4BB-77896D29C3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0960" y="1914525"/>
            <a:ext cx="630540" cy="645795"/>
          </a:xfrm>
          <a:prstGeom prst="rect">
            <a:avLst/>
          </a:prstGeom>
        </p:spPr>
      </p:pic>
      <p:pic>
        <p:nvPicPr>
          <p:cNvPr id="9" name="Picture 8" descr="A star with a white star in the middle&#10;&#10;Description automatically generated">
            <a:extLst>
              <a:ext uri="{FF2B5EF4-FFF2-40B4-BE49-F238E27FC236}">
                <a16:creationId xmlns:a16="http://schemas.microsoft.com/office/drawing/2014/main" id="{E00E09DC-E8E8-7DD3-599B-740C06B687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045" y="2839341"/>
            <a:ext cx="691204" cy="645796"/>
          </a:xfrm>
          <a:prstGeom prst="rect">
            <a:avLst/>
          </a:prstGeom>
        </p:spPr>
      </p:pic>
      <p:pic>
        <p:nvPicPr>
          <p:cNvPr id="11" name="Picture 10" descr="A pink star with a white star&#10;&#10;Description automatically generated">
            <a:extLst>
              <a:ext uri="{FF2B5EF4-FFF2-40B4-BE49-F238E27FC236}">
                <a16:creationId xmlns:a16="http://schemas.microsoft.com/office/drawing/2014/main" id="{D9C0E156-000C-4299-AD5B-48B592A43E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0297" y="3697775"/>
            <a:ext cx="700952" cy="651666"/>
          </a:xfrm>
          <a:prstGeom prst="rect">
            <a:avLst/>
          </a:prstGeom>
        </p:spPr>
      </p:pic>
      <p:pic>
        <p:nvPicPr>
          <p:cNvPr id="15" name="Picture 14" descr="A star with a white center&#10;&#10;Description automatically generated">
            <a:extLst>
              <a:ext uri="{FF2B5EF4-FFF2-40B4-BE49-F238E27FC236}">
                <a16:creationId xmlns:a16="http://schemas.microsoft.com/office/drawing/2014/main" id="{DD7E83C7-D619-B69D-F76E-3830C0DE8B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0297" y="5425125"/>
            <a:ext cx="691203" cy="694084"/>
          </a:xfrm>
          <a:prstGeom prst="rect">
            <a:avLst/>
          </a:prstGeom>
        </p:spPr>
      </p:pic>
      <p:pic>
        <p:nvPicPr>
          <p:cNvPr id="17" name="Picture 16" descr="A green star with a yellow center&#10;&#10;Description automatically generated">
            <a:extLst>
              <a:ext uri="{FF2B5EF4-FFF2-40B4-BE49-F238E27FC236}">
                <a16:creationId xmlns:a16="http://schemas.microsoft.com/office/drawing/2014/main" id="{4EDDBDB4-3B5F-746C-3A4D-52CB6FAE85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0297" y="4565020"/>
            <a:ext cx="700952" cy="677056"/>
          </a:xfrm>
          <a:prstGeom prst="rect">
            <a:avLst/>
          </a:prstGeom>
        </p:spPr>
      </p:pic>
    </p:spTree>
    <p:extLst>
      <p:ext uri="{BB962C8B-B14F-4D97-AF65-F5344CB8AC3E}">
        <p14:creationId xmlns:p14="http://schemas.microsoft.com/office/powerpoint/2010/main" val="2195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4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C90EC-3A7A-1CCB-3DB2-D4E6A3D995A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Capturing real life experiences</a:t>
            </a:r>
          </a:p>
        </p:txBody>
      </p:sp>
      <p:pic>
        <p:nvPicPr>
          <p:cNvPr id="5" name="Content Placeholder 4" descr="A colorful rectangles with white text&#10;&#10;Description automatically generated">
            <a:extLst>
              <a:ext uri="{FF2B5EF4-FFF2-40B4-BE49-F238E27FC236}">
                <a16:creationId xmlns:a16="http://schemas.microsoft.com/office/drawing/2014/main" id="{20D4CA6F-E7AE-805E-9E1F-0C95078E33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540404"/>
            <a:ext cx="7188199" cy="3773803"/>
          </a:xfrm>
          <a:prstGeom prst="rect">
            <a:avLst/>
          </a:prstGeom>
        </p:spPr>
      </p:pic>
    </p:spTree>
    <p:extLst>
      <p:ext uri="{BB962C8B-B14F-4D97-AF65-F5344CB8AC3E}">
        <p14:creationId xmlns:p14="http://schemas.microsoft.com/office/powerpoint/2010/main" val="34220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E0B06A-8F89-7A50-D19B-4D0FD058ABF7}"/>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Exercise 1</a:t>
            </a:r>
          </a:p>
        </p:txBody>
      </p:sp>
      <p:graphicFrame>
        <p:nvGraphicFramePr>
          <p:cNvPr id="5" name="Content Placeholder 2">
            <a:extLst>
              <a:ext uri="{FF2B5EF4-FFF2-40B4-BE49-F238E27FC236}">
                <a16:creationId xmlns:a16="http://schemas.microsoft.com/office/drawing/2014/main" id="{806F19CA-6B27-EC5E-0147-0E548D9B36FC}"/>
              </a:ext>
            </a:extLst>
          </p:cNvPr>
          <p:cNvGraphicFramePr>
            <a:graphicFrameLocks noGrp="1"/>
          </p:cNvGraphicFramePr>
          <p:nvPr>
            <p:ph idx="1"/>
            <p:extLst>
              <p:ext uri="{D42A27DB-BD31-4B8C-83A1-F6EECF244321}">
                <p14:modId xmlns:p14="http://schemas.microsoft.com/office/powerpoint/2010/main" val="371822337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89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MEMORY AS A PROCESS</a:t>
            </a:r>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THE ‘UNRELIABLE’ WITNESS</a:t>
            </a:r>
            <a:r>
              <a:rPr lang="en-GB" dirty="0">
                <a:latin typeface="Calibri" panose="020F0502020204030204" pitchFamily="34" charset="0"/>
                <a:ea typeface="Calibri" panose="020F0502020204030204" pitchFamily="34" charset="0"/>
                <a:cs typeface="Calibri" panose="020F0502020204030204" pitchFamily="34" charset="0"/>
              </a:rPr>
              <a:t> &amp;</a:t>
            </a:r>
            <a:r>
              <a:rPr lang="en-GB" sz="6000" dirty="0">
                <a:latin typeface="Calibri" panose="020F0502020204030204" pitchFamily="34" charset="0"/>
                <a:ea typeface="Calibri" panose="020F0502020204030204" pitchFamily="34" charset="0"/>
                <a:cs typeface="Calibri" panose="020F0502020204030204" pitchFamily="34" charset="0"/>
              </a:rPr>
              <a:t> EMBRACING SUBJECTIVITY</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0485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CAC0-3C58-BA01-6227-067DA72BAD48}"/>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Key issues – oral history and memory</a:t>
            </a:r>
          </a:p>
        </p:txBody>
      </p:sp>
      <p:sp>
        <p:nvSpPr>
          <p:cNvPr id="3" name="Content Placeholder 2">
            <a:extLst>
              <a:ext uri="{FF2B5EF4-FFF2-40B4-BE49-F238E27FC236}">
                <a16:creationId xmlns:a16="http://schemas.microsoft.com/office/drawing/2014/main" id="{3AE855C8-7D93-37AE-699E-0A4C67F1D024}"/>
              </a:ext>
            </a:extLst>
          </p:cNvPr>
          <p:cNvSpPr>
            <a:spLocks noGrp="1"/>
          </p:cNvSpPr>
          <p:nvPr>
            <p:ph idx="1"/>
          </p:nvPr>
        </p:nvSpPr>
        <p:spPr/>
        <p:txBody>
          <a:bodyPr>
            <a:normAutofit/>
          </a:bodyPr>
          <a:lstStyle/>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With verbatim records of our experiences, we are unable to report on those experiences faithfully. Without recording, each iteration of the story will shift.</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In an oral history interview, people seldom recount their experiences chronologically – and in a moment, we shall see why. What is the relevance of the tangents?</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Our inability to remember our lives aged between – 3 (</a:t>
            </a:r>
            <a:r>
              <a:rPr lang="en-GB" sz="2400" dirty="0" err="1">
                <a:latin typeface="Calibri" panose="020F0502020204030204" pitchFamily="34" charset="0"/>
                <a:ea typeface="Calibri" panose="020F0502020204030204" pitchFamily="34" charset="0"/>
                <a:cs typeface="Calibri" panose="020F0502020204030204" pitchFamily="34" charset="0"/>
              </a:rPr>
              <a:t>approx</a:t>
            </a:r>
            <a:r>
              <a:rPr lang="en-GB" sz="2400" dirty="0">
                <a:latin typeface="Calibri" panose="020F0502020204030204" pitchFamily="34" charset="0"/>
                <a:ea typeface="Calibri" panose="020F0502020204030204" pitchFamily="34" charset="0"/>
                <a:cs typeface="Calibri" panose="020F0502020204030204" pitchFamily="34" charset="0"/>
              </a:rPr>
              <a:t>) and our limited recollections of past experiences until we are around 10 years old is called  ‘infantile amnesia’ and is attributed to evolving neurological development in the early years of our lives (Callaghan et al, 2014).</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673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1" y="124386"/>
            <a:ext cx="10515600" cy="1325563"/>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mechanics of memory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442" y="1516710"/>
            <a:ext cx="3093608" cy="3093608"/>
          </a:xfrm>
        </p:spPr>
      </p:pic>
      <p:sp>
        <p:nvSpPr>
          <p:cNvPr id="5" name="Left Arrow 4"/>
          <p:cNvSpPr/>
          <p:nvPr/>
        </p:nvSpPr>
        <p:spPr>
          <a:xfrm>
            <a:off x="3359696" y="1860836"/>
            <a:ext cx="324036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600056" y="1384362"/>
            <a:ext cx="5317624" cy="830997"/>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Hippocampus: long term memory; strong; emotional.</a:t>
            </a:r>
          </a:p>
        </p:txBody>
      </p:sp>
      <p:sp>
        <p:nvSpPr>
          <p:cNvPr id="7" name="TextBox 6"/>
          <p:cNvSpPr txBox="1"/>
          <p:nvPr/>
        </p:nvSpPr>
        <p:spPr>
          <a:xfrm>
            <a:off x="121921" y="4723516"/>
            <a:ext cx="5942102" cy="1569660"/>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Prefrontal cortex: short term memory.</a:t>
            </a:r>
          </a:p>
          <a:p>
            <a:endParaRPr lang="en-GB" sz="2400">
              <a:latin typeface="Calibri" panose="020F0502020204030204" pitchFamily="34" charset="0"/>
              <a:ea typeface="Calibri" panose="020F0502020204030204" pitchFamily="34" charset="0"/>
              <a:cs typeface="Calibri" panose="020F0502020204030204" pitchFamily="34" charset="0"/>
            </a:endParaRPr>
          </a:p>
          <a:p>
            <a:r>
              <a:rPr lang="en-GB" sz="2400">
                <a:latin typeface="Calibri" panose="020F0502020204030204" pitchFamily="34" charset="0"/>
                <a:ea typeface="Calibri" panose="020F0502020204030204" pitchFamily="34" charset="0"/>
                <a:cs typeface="Calibri" panose="020F0502020204030204" pitchFamily="34" charset="0"/>
              </a:rPr>
              <a:t>Tales around 7 repetitions for something to go from short to long term memory.</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Left Arrow 8"/>
          <p:cNvSpPr/>
          <p:nvPr/>
        </p:nvSpPr>
        <p:spPr>
          <a:xfrm rot="3358427">
            <a:off x="2071512" y="3212288"/>
            <a:ext cx="324036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600056" y="2348880"/>
            <a:ext cx="5165224" cy="4154984"/>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Visual stimuli: pictures more 'memorable' than words.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Sensory stimuli.</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Marilee Sprenger's work on memory: </a:t>
            </a:r>
          </a:p>
          <a:p>
            <a:r>
              <a:rPr lang="en-GB" sz="2400" dirty="0">
                <a:latin typeface="Calibri" panose="020F0502020204030204" pitchFamily="34" charset="0"/>
                <a:ea typeface="Calibri" panose="020F0502020204030204" pitchFamily="34" charset="0"/>
                <a:cs typeface="Calibri" panose="020F0502020204030204" pitchFamily="34" charset="0"/>
              </a:rPr>
              <a:t>"The brain is programmed to forget, it filters out about 99 percent of incoming information. This usually allows us to focus and keep our sanity."</a:t>
            </a:r>
          </a:p>
          <a:p>
            <a:endParaRPr lang="en-GB"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8" y="2383888"/>
            <a:ext cx="1307734" cy="1234071"/>
          </a:xfrm>
          <a:prstGeom prst="rect">
            <a:avLst/>
          </a:prstGeom>
        </p:spPr>
      </p:pic>
    </p:spTree>
    <p:extLst>
      <p:ext uri="{BB962C8B-B14F-4D97-AF65-F5344CB8AC3E}">
        <p14:creationId xmlns:p14="http://schemas.microsoft.com/office/powerpoint/2010/main" val="129106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569" y="891065"/>
            <a:ext cx="4732595" cy="4859495"/>
          </a:xfrm>
        </p:spPr>
      </p:pic>
      <p:sp>
        <p:nvSpPr>
          <p:cNvPr id="7" name="TextBox 6"/>
          <p:cNvSpPr txBox="1"/>
          <p:nvPr/>
        </p:nvSpPr>
        <p:spPr>
          <a:xfrm>
            <a:off x="5579431" y="91480"/>
            <a:ext cx="6096000" cy="7755969"/>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Implicit - remembering things subconsciously by rote e.g. knowing the route to home or work</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Explicit - consciously remembering things e.g. appointments.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Procedural - remembering how to perform a task or skill e.g. riding a bike; using software.</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Declarative - remembering facts; faces; phone numbers.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Episodic - remembering recall of personal experiences at specific moment.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Semantic e.g. recalling facts triggered by words/phrases.</a:t>
            </a:r>
          </a:p>
          <a:p>
            <a:endParaRPr lang="en-GB" dirty="0"/>
          </a:p>
          <a:p>
            <a:endParaRPr lang="en-GB" dirty="0"/>
          </a:p>
          <a:p>
            <a:endParaRPr lang="en-GB" dirty="0"/>
          </a:p>
          <a:p>
            <a:endParaRPr lang="en-GB" dirty="0"/>
          </a:p>
          <a:p>
            <a:endParaRPr lang="en-GB" dirty="0"/>
          </a:p>
        </p:txBody>
      </p:sp>
      <p:sp>
        <p:nvSpPr>
          <p:cNvPr id="2" name="TextBox 1">
            <a:extLst>
              <a:ext uri="{FF2B5EF4-FFF2-40B4-BE49-F238E27FC236}">
                <a16:creationId xmlns:a16="http://schemas.microsoft.com/office/drawing/2014/main" id="{373FCD6E-E86F-543B-742A-B7C6BF125EC5}"/>
              </a:ext>
            </a:extLst>
          </p:cNvPr>
          <p:cNvSpPr txBox="1"/>
          <p:nvPr/>
        </p:nvSpPr>
        <p:spPr>
          <a:xfrm>
            <a:off x="516569" y="5898830"/>
            <a:ext cx="5019040" cy="830997"/>
          </a:xfrm>
          <a:prstGeom prst="rect">
            <a:avLst/>
          </a:prstGeom>
          <a:noFill/>
        </p:spPr>
        <p:txBody>
          <a:bodyPr wrap="square" rtlCol="0">
            <a:spAutoFit/>
          </a:bodyPr>
          <a:lstStyle/>
          <a:p>
            <a:r>
              <a:rPr lang="en-GB" sz="2400" dirty="0"/>
              <a:t>SENSORY MEMORY – THE ‘PROUSTIAN RUSH’</a:t>
            </a:r>
          </a:p>
        </p:txBody>
      </p:sp>
    </p:spTree>
    <p:extLst>
      <p:ext uri="{BB962C8B-B14F-4D97-AF65-F5344CB8AC3E}">
        <p14:creationId xmlns:p14="http://schemas.microsoft.com/office/powerpoint/2010/main" val="101119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62" y="386930"/>
            <a:ext cx="10066122" cy="1298448"/>
          </a:xfrm>
        </p:spPr>
        <p:txBody>
          <a:bodyPr anchor="b">
            <a:normAutofit fontScale="90000"/>
          </a:bodyPr>
          <a:lstStyle/>
          <a:p>
            <a:r>
              <a:rPr lang="en-GB" sz="4800">
                <a:latin typeface="Calibri" panose="020F0502020204030204" pitchFamily="34" charset="0"/>
                <a:ea typeface="Calibri" panose="020F0502020204030204" pitchFamily="34" charset="0"/>
                <a:cs typeface="Calibri" panose="020F0502020204030204" pitchFamily="34" charset="0"/>
              </a:rPr>
              <a:t>Exercise 2: What scent/aroma gives you a Proustian rush?</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Content Placeholder 9" descr="A recipe card with a person&#10;&#10;Description automatically generated">
            <a:extLst>
              <a:ext uri="{FF2B5EF4-FFF2-40B4-BE49-F238E27FC236}">
                <a16:creationId xmlns:a16="http://schemas.microsoft.com/office/drawing/2014/main" id="{190CC6BA-3645-0B3B-E4C3-2420584E18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588" y="1825625"/>
            <a:ext cx="9673196" cy="5444628"/>
          </a:xfrm>
        </p:spPr>
      </p:pic>
    </p:spTree>
    <p:extLst>
      <p:ext uri="{BB962C8B-B14F-4D97-AF65-F5344CB8AC3E}">
        <p14:creationId xmlns:p14="http://schemas.microsoft.com/office/powerpoint/2010/main" val="35964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Strategies to improve our memories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7301281"/>
              </p:ext>
            </p:extLst>
          </p:nvPr>
        </p:nvGraphicFramePr>
        <p:xfrm>
          <a:off x="721360" y="1420273"/>
          <a:ext cx="10632440" cy="49428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00"/>
                    </a:ext>
                  </a:extLst>
                </a:gridCol>
                <a:gridCol w="8905240">
                  <a:extLst>
                    <a:ext uri="{9D8B030D-6E8A-4147-A177-3AD203B41FA5}">
                      <a16:colId xmlns:a16="http://schemas.microsoft.com/office/drawing/2014/main" val="20001"/>
                    </a:ext>
                  </a:extLst>
                </a:gridCol>
              </a:tblGrid>
              <a:tr h="370840">
                <a:tc>
                  <a:txBody>
                    <a:bodyPr/>
                    <a:lstStyle/>
                    <a:p>
                      <a:r>
                        <a:rPr lang="en-GB" dirty="0"/>
                        <a:t>Stories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lt1"/>
                          </a:solidFill>
                          <a:effectLst/>
                          <a:latin typeface="+mn-lt"/>
                          <a:ea typeface="+mn-ea"/>
                          <a:cs typeface="+mn-cs"/>
                        </a:rPr>
                        <a:t>Stories have emotional components that attract the amygdale, the emotional centre of the brain. They also have beginnings, middles, and ends that make sense to the hippocampus, the structure that helps store these episodes.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0000"/>
                  </a:ext>
                </a:extLst>
              </a:tr>
              <a:tr h="370840">
                <a:tc>
                  <a:txBody>
                    <a:bodyPr/>
                    <a:lstStyle/>
                    <a:p>
                      <a:r>
                        <a:rPr lang="en-GB" dirty="0"/>
                        <a:t>Humour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Humour, laughter, and joyfulness release important brain chemicals that make us feel good and aid in retention. Some research suggests that we remember at least 30 percent more of what we learn with humour.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0001"/>
                  </a:ext>
                </a:extLst>
              </a:tr>
              <a:tr h="370840">
                <a:tc>
                  <a:txBody>
                    <a:bodyPr/>
                    <a:lstStyle/>
                    <a:p>
                      <a:r>
                        <a:rPr lang="en-GB" dirty="0"/>
                        <a:t>Games</a:t>
                      </a:r>
                    </a:p>
                  </a:txBody>
                  <a:tcPr/>
                </a:tc>
                <a:tc>
                  <a:txBody>
                    <a:bodyPr/>
                    <a:lstStyle/>
                    <a:p>
                      <a:r>
                        <a:rPr lang="en-GB" dirty="0">
                          <a:effectLst/>
                        </a:rPr>
                        <a:t>Learning through play is one of the most powerful ways to learn. Limiting competition is important.</a:t>
                      </a:r>
                    </a:p>
                    <a:p>
                      <a:endParaRPr lang="en-GB" dirty="0"/>
                    </a:p>
                  </a:txBody>
                  <a:tcPr/>
                </a:tc>
                <a:extLst>
                  <a:ext uri="{0D108BD9-81ED-4DB2-BD59-A6C34878D82A}">
                    <a16:rowId xmlns:a16="http://schemas.microsoft.com/office/drawing/2014/main" val="10002"/>
                  </a:ext>
                </a:extLst>
              </a:tr>
              <a:tr h="370840">
                <a:tc>
                  <a:txBody>
                    <a:bodyPr/>
                    <a:lstStyle/>
                    <a:p>
                      <a:r>
                        <a:rPr lang="en-GB" dirty="0"/>
                        <a:t>Analogy</a:t>
                      </a:r>
                    </a:p>
                  </a:txBody>
                  <a:tcPr/>
                </a:tc>
                <a:tc>
                  <a:txBody>
                    <a:bodyPr/>
                    <a:lstStyle/>
                    <a:p>
                      <a:r>
                        <a:rPr lang="en-GB" dirty="0">
                          <a:effectLst/>
                        </a:rPr>
                        <a:t>Creating assists brains in connecting new information to what it is being compared to.</a:t>
                      </a:r>
                    </a:p>
                    <a:p>
                      <a:endParaRPr lang="en-GB" dirty="0"/>
                    </a:p>
                  </a:txBody>
                  <a:tcPr/>
                </a:tc>
                <a:extLst>
                  <a:ext uri="{0D108BD9-81ED-4DB2-BD59-A6C34878D82A}">
                    <a16:rowId xmlns:a16="http://schemas.microsoft.com/office/drawing/2014/main" val="10003"/>
                  </a:ext>
                </a:extLst>
              </a:tr>
              <a:tr h="370840">
                <a:tc>
                  <a:txBody>
                    <a:bodyPr/>
                    <a:lstStyle/>
                    <a:p>
                      <a:r>
                        <a:rPr lang="en-GB" dirty="0"/>
                        <a:t>Metaphor</a:t>
                      </a:r>
                    </a:p>
                  </a:txBody>
                  <a:tcPr/>
                </a:tc>
                <a:tc>
                  <a:txBody>
                    <a:bodyPr/>
                    <a:lstStyle/>
                    <a:p>
                      <a:r>
                        <a:rPr lang="en-GB" dirty="0"/>
                        <a:t>Oral History Made Easy is like a delicious buffet of tasty knowledge. </a:t>
                      </a:r>
                    </a:p>
                  </a:txBody>
                  <a:tcPr/>
                </a:tc>
                <a:extLst>
                  <a:ext uri="{0D108BD9-81ED-4DB2-BD59-A6C34878D82A}">
                    <a16:rowId xmlns:a16="http://schemas.microsoft.com/office/drawing/2014/main" val="10004"/>
                  </a:ext>
                </a:extLst>
              </a:tr>
              <a:tr h="370840">
                <a:tc>
                  <a:txBody>
                    <a:bodyPr/>
                    <a:lstStyle/>
                    <a:p>
                      <a:r>
                        <a:rPr lang="en-GB" dirty="0"/>
                        <a:t>Movement</a:t>
                      </a:r>
                    </a:p>
                  </a:txBody>
                  <a:tcPr/>
                </a:tc>
                <a:tc>
                  <a:txBody>
                    <a:bodyPr/>
                    <a:lstStyle/>
                    <a:p>
                      <a:r>
                        <a:rPr lang="en-GB" dirty="0">
                          <a:effectLst/>
                        </a:rPr>
                        <a:t>Active, hands-on learning will bring back memories of prior movement and movement patterns</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1155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GB" sz="4800" dirty="0">
                <a:latin typeface="Calibri" panose="020F0502020204030204" pitchFamily="34" charset="0"/>
                <a:ea typeface="Calibri" panose="020F0502020204030204" pitchFamily="34" charset="0"/>
                <a:cs typeface="Calibri" panose="020F0502020204030204" pitchFamily="34" charset="0"/>
              </a:rPr>
              <a:t>Exercise 3: Musical memory moments</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4073" y="3895845"/>
            <a:ext cx="10886443" cy="2673003"/>
          </a:xfrm>
        </p:spPr>
        <p:txBody>
          <a:bodyPr anchor="ct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Soundtracks of our lives.</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Choose a song that evokes particular memories for you.</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hlinkClick r:id="rId2"/>
              </a:rPr>
              <a:t>BBC’s Desert Island Discs Series</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background with blue and brown text&#10;&#10;Description automatically generated">
            <a:extLst>
              <a:ext uri="{FF2B5EF4-FFF2-40B4-BE49-F238E27FC236}">
                <a16:creationId xmlns:a16="http://schemas.microsoft.com/office/drawing/2014/main" id="{63E1E140-496B-2662-4FB2-9636EB7F3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19" y="2444787"/>
            <a:ext cx="3350834" cy="1298448"/>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miling for a picture&#10;&#10;Description automatically generated">
            <a:extLst>
              <a:ext uri="{FF2B5EF4-FFF2-40B4-BE49-F238E27FC236}">
                <a16:creationId xmlns:a16="http://schemas.microsoft.com/office/drawing/2014/main" id="{85CA3063-58E5-C9AB-D115-10BD493B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882" y="2357706"/>
            <a:ext cx="3586480" cy="2017395"/>
          </a:xfrm>
          <a:prstGeom prst="rect">
            <a:avLst/>
          </a:prstGeom>
        </p:spPr>
      </p:pic>
      <p:sp>
        <p:nvSpPr>
          <p:cNvPr id="9" name="TextBox 8">
            <a:extLst>
              <a:ext uri="{FF2B5EF4-FFF2-40B4-BE49-F238E27FC236}">
                <a16:creationId xmlns:a16="http://schemas.microsoft.com/office/drawing/2014/main" id="{7ADB9A82-3478-3113-9C64-9BED2FFA5B59}"/>
              </a:ext>
            </a:extLst>
          </p:cNvPr>
          <p:cNvSpPr txBox="1"/>
          <p:nvPr/>
        </p:nvSpPr>
        <p:spPr>
          <a:xfrm>
            <a:off x="7796882" y="4614004"/>
            <a:ext cx="3515360" cy="1200329"/>
          </a:xfrm>
          <a:prstGeom prst="rect">
            <a:avLst/>
          </a:prstGeom>
          <a:noFill/>
        </p:spPr>
        <p:txBody>
          <a:bodyPr wrap="square" rtlCol="0">
            <a:spAutoFit/>
          </a:bodyPr>
          <a:lstStyle/>
          <a:p>
            <a:r>
              <a:rPr lang="en-GB" sz="2400" dirty="0"/>
              <a:t>Eight tracks, a book and a luxury: what would you take to a desert island? </a:t>
            </a:r>
          </a:p>
        </p:txBody>
      </p:sp>
    </p:spTree>
    <p:extLst>
      <p:ext uri="{BB962C8B-B14F-4D97-AF65-F5344CB8AC3E}">
        <p14:creationId xmlns:p14="http://schemas.microsoft.com/office/powerpoint/2010/main" val="255205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9A26-BE5E-16E4-E556-6516642535C3}"/>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Narrators as ‘unreliable’ witnesses</a:t>
            </a:r>
          </a:p>
        </p:txBody>
      </p:sp>
      <p:sp>
        <p:nvSpPr>
          <p:cNvPr id="3" name="Content Placeholder 2">
            <a:extLst>
              <a:ext uri="{FF2B5EF4-FFF2-40B4-BE49-F238E27FC236}">
                <a16:creationId xmlns:a16="http://schemas.microsoft.com/office/drawing/2014/main" id="{427C4A46-25D7-B1FD-96AE-870DC925DC6E}"/>
              </a:ext>
            </a:extLst>
          </p:cNvPr>
          <p:cNvSpPr>
            <a:spLocks noGrp="1"/>
          </p:cNvSpPr>
          <p:nvPr>
            <p:ph idx="1"/>
          </p:nvPr>
        </p:nvSpPr>
        <p:spPr/>
        <p:txBody>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Oral histories are </a:t>
            </a:r>
            <a:r>
              <a:rPr lang="en-GB" sz="2400" b="1" dirty="0">
                <a:latin typeface="Calibri" panose="020F0502020204030204" pitchFamily="34" charset="0"/>
                <a:ea typeface="Calibri" panose="020F0502020204030204" pitchFamily="34" charset="0"/>
                <a:cs typeface="Calibri" panose="020F0502020204030204" pitchFamily="34" charset="0"/>
              </a:rPr>
              <a:t>coded, decoded</a:t>
            </a:r>
            <a:r>
              <a:rPr lang="en-GB" sz="2400" dirty="0">
                <a:latin typeface="Calibri" panose="020F0502020204030204" pitchFamily="34" charset="0"/>
                <a:ea typeface="Calibri" panose="020F0502020204030204" pitchFamily="34" charset="0"/>
                <a:cs typeface="Calibri" panose="020F0502020204030204" pitchFamily="34" charset="0"/>
              </a:rPr>
              <a:t> and </a:t>
            </a:r>
            <a:r>
              <a:rPr lang="en-GB" sz="2400" b="1" dirty="0">
                <a:latin typeface="Calibri" panose="020F0502020204030204" pitchFamily="34" charset="0"/>
                <a:ea typeface="Calibri" panose="020F0502020204030204" pitchFamily="34" charset="0"/>
                <a:cs typeface="Calibri" panose="020F0502020204030204" pitchFamily="34" charset="0"/>
              </a:rPr>
              <a:t>recoded </a:t>
            </a:r>
            <a:r>
              <a:rPr lang="en-GB" sz="2400" dirty="0">
                <a:latin typeface="Calibri" panose="020F0502020204030204" pitchFamily="34" charset="0"/>
                <a:ea typeface="Calibri" panose="020F0502020204030204" pitchFamily="34" charset="0"/>
                <a:cs typeface="Calibri" panose="020F0502020204030204" pitchFamily="34" charset="0"/>
              </a:rPr>
              <a:t>at multiple points. </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Oral histories contains insights framed by context, layers of time and experience of the narrator. It is how people remember from a ‘web of meaning’(Abrams, 2014, p 89).</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“What is really important to remember is that memory is not a passive depository of facts but an active process in the creation of meanings” (</a:t>
            </a:r>
            <a:r>
              <a:rPr lang="en-GB" sz="2400" dirty="0" err="1">
                <a:latin typeface="Calibri" panose="020F0502020204030204" pitchFamily="34" charset="0"/>
                <a:ea typeface="Calibri" panose="020F0502020204030204" pitchFamily="34" charset="0"/>
                <a:cs typeface="Calibri" panose="020F0502020204030204" pitchFamily="34" charset="0"/>
              </a:rPr>
              <a:t>Portelli</a:t>
            </a:r>
            <a:r>
              <a:rPr lang="en-GB" sz="2400" dirty="0">
                <a:latin typeface="Calibri" panose="020F0502020204030204" pitchFamily="34" charset="0"/>
                <a:ea typeface="Calibri" panose="020F0502020204030204" pitchFamily="34" charset="0"/>
                <a:cs typeface="Calibri" panose="020F0502020204030204" pitchFamily="34" charset="0"/>
              </a:rPr>
              <a:t>, 2002).</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3619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880B1B5-38E5-0C99-7DAA-3778B3C00A9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Fallibility of human memory</a:t>
            </a:r>
          </a:p>
        </p:txBody>
      </p:sp>
      <p:sp>
        <p:nvSpPr>
          <p:cNvPr id="3" name="Content Placeholder 2">
            <a:extLst>
              <a:ext uri="{FF2B5EF4-FFF2-40B4-BE49-F238E27FC236}">
                <a16:creationId xmlns:a16="http://schemas.microsoft.com/office/drawing/2014/main" id="{45837E9F-73BB-382E-361D-E036F9A3BDFB}"/>
              </a:ext>
            </a:extLst>
          </p:cNvPr>
          <p:cNvSpPr>
            <a:spLocks noGrp="1"/>
          </p:cNvSpPr>
          <p:nvPr>
            <p:ph idx="1"/>
          </p:nvPr>
        </p:nvSpPr>
        <p:spPr>
          <a:xfrm>
            <a:off x="660042" y="806824"/>
            <a:ext cx="2919738" cy="1494117"/>
          </a:xfrm>
        </p:spPr>
        <p:txBody>
          <a:bodyPr vert="horz" lIns="91440" tIns="45720" rIns="91440" bIns="45720" rtlCol="0" anchor="b">
            <a:normAutofit/>
          </a:bodyPr>
          <a:lstStyle/>
          <a:p>
            <a:pPr marL="0" indent="0">
              <a:buNone/>
            </a:pPr>
            <a:r>
              <a:rPr lang="en-US" sz="2000" kern="1200" dirty="0">
                <a:solidFill>
                  <a:srgbClr val="FFFFFF"/>
                </a:solidFill>
                <a:latin typeface="+mn-lt"/>
                <a:ea typeface="+mn-ea"/>
                <a:cs typeface="+mn-cs"/>
              </a:rPr>
              <a:t>Pierre Nora </a:t>
            </a:r>
            <a:r>
              <a:rPr lang="en-US" sz="2000" dirty="0">
                <a:solidFill>
                  <a:srgbClr val="FFFFFF"/>
                </a:solidFill>
              </a:rPr>
              <a:t>&amp; </a:t>
            </a:r>
            <a:r>
              <a:rPr lang="en-US" sz="2000" kern="1200" dirty="0">
                <a:solidFill>
                  <a:srgbClr val="FFFFFF"/>
                </a:solidFill>
                <a:latin typeface="+mn-lt"/>
                <a:ea typeface="+mn-ea"/>
                <a:cs typeface="+mn-cs"/>
              </a:rPr>
              <a:t> sites of memory.</a:t>
            </a:r>
          </a:p>
        </p:txBody>
      </p:sp>
      <p:pic>
        <p:nvPicPr>
          <p:cNvPr id="5" name="Picture 4" descr="A white cover with a person holding a flag&#10;&#10;Description automatically generated">
            <a:extLst>
              <a:ext uri="{FF2B5EF4-FFF2-40B4-BE49-F238E27FC236}">
                <a16:creationId xmlns:a16="http://schemas.microsoft.com/office/drawing/2014/main" id="{23C76BA2-5D80-B7FC-8E08-D03DC652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125" y="-33741"/>
            <a:ext cx="4675557" cy="6875819"/>
          </a:xfrm>
          <a:prstGeom prst="rect">
            <a:avLst/>
          </a:prstGeom>
        </p:spPr>
      </p:pic>
      <p:sp>
        <p:nvSpPr>
          <p:cNvPr id="6" name="TextBox 5">
            <a:extLst>
              <a:ext uri="{FF2B5EF4-FFF2-40B4-BE49-F238E27FC236}">
                <a16:creationId xmlns:a16="http://schemas.microsoft.com/office/drawing/2014/main" id="{F8C4E0F2-53F0-AA56-2F3C-BCF62B860E26}"/>
              </a:ext>
            </a:extLst>
          </p:cNvPr>
          <p:cNvSpPr txBox="1"/>
          <p:nvPr/>
        </p:nvSpPr>
        <p:spPr>
          <a:xfrm>
            <a:off x="8768081" y="-33741"/>
            <a:ext cx="3423920" cy="3785652"/>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The role of memorials: purpose and prospects.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Sites of memory may be:</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 Physical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 Digital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 Imagined.</a:t>
            </a:r>
          </a:p>
        </p:txBody>
      </p:sp>
    </p:spTree>
    <p:extLst>
      <p:ext uri="{BB962C8B-B14F-4D97-AF65-F5344CB8AC3E}">
        <p14:creationId xmlns:p14="http://schemas.microsoft.com/office/powerpoint/2010/main" val="25198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0EF7-FDE0-8528-EBDB-4D4C0346E471}"/>
              </a:ext>
            </a:extLst>
          </p:cNvPr>
          <p:cNvSpPr>
            <a:spLocks noGrp="1"/>
          </p:cNvSpPr>
          <p:nvPr>
            <p:ph type="title"/>
          </p:nvPr>
        </p:nvSpPr>
        <p:spPr/>
        <p:txBody>
          <a:bodyPr/>
          <a:lstStyle/>
          <a:p>
            <a:r>
              <a:rPr lang="en-GB" dirty="0"/>
              <a:t>Embracing (&amp; interrogating) subjectivity</a:t>
            </a:r>
          </a:p>
        </p:txBody>
      </p:sp>
      <p:sp>
        <p:nvSpPr>
          <p:cNvPr id="3" name="Content Placeholder 2">
            <a:extLst>
              <a:ext uri="{FF2B5EF4-FFF2-40B4-BE49-F238E27FC236}">
                <a16:creationId xmlns:a16="http://schemas.microsoft.com/office/drawing/2014/main" id="{F42B9A16-7345-3646-C2C5-654130B4B98D}"/>
              </a:ext>
            </a:extLst>
          </p:cNvPr>
          <p:cNvSpPr>
            <a:spLocks noGrp="1"/>
          </p:cNvSpPr>
          <p:nvPr>
            <p:ph idx="1"/>
          </p:nvPr>
        </p:nvSpPr>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Importance of habitus.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“One precise advantage of oral evidence is that it is interactive and that one is not left alone, as with documentary evidence, to divine its significance. The source can reflect on the content and offer interpretation as well as facts”  (Lummis, 1988).</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importance of oral testimony may often lie in not in its adherence to facts but rather in its divergence from them where imagination, symbolism and desire break in.” (</a:t>
            </a:r>
            <a:r>
              <a:rPr lang="en-GB" sz="2400" dirty="0" err="1">
                <a:latin typeface="Calibri" panose="020F0502020204030204" pitchFamily="34" charset="0"/>
                <a:ea typeface="Calibri" panose="020F0502020204030204" pitchFamily="34" charset="0"/>
                <a:cs typeface="Calibri" panose="020F0502020204030204" pitchFamily="34" charset="0"/>
              </a:rPr>
              <a:t>Portelli</a:t>
            </a:r>
            <a:r>
              <a:rPr lang="en-GB" sz="2400" dirty="0">
                <a:latin typeface="Calibri" panose="020F0502020204030204" pitchFamily="34" charset="0"/>
                <a:ea typeface="Calibri" panose="020F0502020204030204" pitchFamily="34" charset="0"/>
                <a:cs typeface="Calibri" panose="020F0502020204030204" pitchFamily="34" charset="0"/>
              </a:rPr>
              <a:t>, 2002).</a:t>
            </a:r>
          </a:p>
        </p:txBody>
      </p:sp>
    </p:spTree>
    <p:extLst>
      <p:ext uri="{BB962C8B-B14F-4D97-AF65-F5344CB8AC3E}">
        <p14:creationId xmlns:p14="http://schemas.microsoft.com/office/powerpoint/2010/main" val="170554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7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606A1-83D7-54C1-91C9-28070CF3283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Individual </a:t>
            </a:r>
            <a:r>
              <a:rPr lang="en-US" sz="2600" dirty="0">
                <a:solidFill>
                  <a:srgbClr val="FFFFFF"/>
                </a:solidFill>
              </a:rPr>
              <a:t>&amp; </a:t>
            </a:r>
            <a:r>
              <a:rPr lang="en-US" sz="2600" kern="1200" dirty="0">
                <a:solidFill>
                  <a:srgbClr val="FFFFFF"/>
                </a:solidFill>
                <a:latin typeface="+mj-lt"/>
                <a:ea typeface="+mj-ea"/>
                <a:cs typeface="+mj-cs"/>
              </a:rPr>
              <a:t>collective  memory</a:t>
            </a:r>
          </a:p>
        </p:txBody>
      </p:sp>
      <p:pic>
        <p:nvPicPr>
          <p:cNvPr id="5" name="Content Placeholder 4" descr="A close-up of a memory chart&#10;&#10;Description automatically generated">
            <a:extLst>
              <a:ext uri="{FF2B5EF4-FFF2-40B4-BE49-F238E27FC236}">
                <a16:creationId xmlns:a16="http://schemas.microsoft.com/office/drawing/2014/main" id="{564EF141-9AF9-2388-B745-9E16AADE91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7120" y="599440"/>
            <a:ext cx="8564880" cy="6059653"/>
          </a:xfrm>
          <a:prstGeom prst="rect">
            <a:avLst/>
          </a:prstGeom>
        </p:spPr>
      </p:pic>
    </p:spTree>
    <p:extLst>
      <p:ext uri="{BB962C8B-B14F-4D97-AF65-F5344CB8AC3E}">
        <p14:creationId xmlns:p14="http://schemas.microsoft.com/office/powerpoint/2010/main" val="419662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YOUR MOTIVATION HUBS</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3531-D497-1F5E-B68D-AFEE62C6557F}"/>
              </a:ext>
            </a:extLst>
          </p:cNvPr>
          <p:cNvSpPr>
            <a:spLocks noGrp="1"/>
          </p:cNvSpPr>
          <p:nvPr>
            <p:ph type="title"/>
          </p:nvPr>
        </p:nvSpPr>
        <p:spPr/>
        <p:txBody>
          <a:bodyPr/>
          <a:lstStyle/>
          <a:p>
            <a:r>
              <a:rPr lang="en-GB" dirty="0"/>
              <a:t>Motivation peer support hubs</a:t>
            </a:r>
          </a:p>
        </p:txBody>
      </p:sp>
      <p:sp>
        <p:nvSpPr>
          <p:cNvPr id="3" name="Content Placeholder 2">
            <a:extLst>
              <a:ext uri="{FF2B5EF4-FFF2-40B4-BE49-F238E27FC236}">
                <a16:creationId xmlns:a16="http://schemas.microsoft.com/office/drawing/2014/main" id="{6B490722-17AD-FE3D-0709-B374B99F7A2B}"/>
              </a:ext>
            </a:extLst>
          </p:cNvPr>
          <p:cNvSpPr>
            <a:spLocks noGrp="1"/>
          </p:cNvSpPr>
          <p:nvPr>
            <p:ph idx="1"/>
          </p:nvPr>
        </p:nvSpPr>
        <p:spPr/>
        <p:txBody>
          <a:bodyPr>
            <a:normAutofit/>
          </a:bodyPr>
          <a:lstStyle/>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Meet at least twice outside like sessions: weeks 3 and 5.</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Deciding on who will be in each hub; discuss practicalities. </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Three volunteers to co-ordinate the three motivation hubs. </a:t>
            </a:r>
          </a:p>
        </p:txBody>
      </p:sp>
    </p:spTree>
    <p:extLst>
      <p:ext uri="{BB962C8B-B14F-4D97-AF65-F5344CB8AC3E}">
        <p14:creationId xmlns:p14="http://schemas.microsoft.com/office/powerpoint/2010/main" val="3348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355600" y="365125"/>
            <a:ext cx="10998200"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What we will have achieved at the end of today’s session</a:t>
            </a: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1" y="1815464"/>
            <a:ext cx="11347502" cy="4971416"/>
          </a:xfrm>
        </p:spPr>
        <p:txBody>
          <a:bodyPr>
            <a:normAutofit fontScale="70000" lnSpcReduction="20000"/>
          </a:bodyPr>
          <a:lstStyle/>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Your reflections on hopes and fears; experiences, beliefs and values and Linda </a:t>
            </a:r>
            <a:r>
              <a:rPr lang="en-GB" sz="3400" dirty="0" err="1">
                <a:latin typeface="Calibri" panose="020F0502020204030204" pitchFamily="34" charset="0"/>
                <a:ea typeface="Calibri" panose="020F0502020204030204" pitchFamily="34" charset="0"/>
                <a:cs typeface="Calibri" panose="020F0502020204030204" pitchFamily="34" charset="0"/>
              </a:rPr>
              <a:t>Shopes</a:t>
            </a:r>
            <a:r>
              <a:rPr lang="en-GB" sz="3400" dirty="0">
                <a:latin typeface="Calibri" panose="020F0502020204030204" pitchFamily="34" charset="0"/>
                <a:ea typeface="Calibri" panose="020F0502020204030204" pitchFamily="34" charset="0"/>
                <a:cs typeface="Calibri" panose="020F0502020204030204" pitchFamily="34" charset="0"/>
              </a:rPr>
              <a:t>’ paper: your ‘motivation hubs.’</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The emergence of oral history and exploring definitions of oral history.</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The emergence of modern day oral history practice: a note on narratives and </a:t>
            </a: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defining oral history.</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Memory as a process: the ‘unreliable’ witness; evoking our memories; the subjectivity of oral history; individual/collective memory.</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Your oral history challenges (</a:t>
            </a:r>
            <a:r>
              <a:rPr lang="en-GB" sz="3400" dirty="0" err="1">
                <a:latin typeface="Calibri" panose="020F0502020204030204" pitchFamily="34" charset="0"/>
                <a:ea typeface="Calibri" panose="020F0502020204030204" pitchFamily="34" charset="0"/>
                <a:cs typeface="Calibri" panose="020F0502020204030204" pitchFamily="34" charset="0"/>
              </a:rPr>
              <a:t>i</a:t>
            </a:r>
            <a:r>
              <a:rPr lang="en-GB" sz="3400" dirty="0">
                <a:latin typeface="Calibri" panose="020F0502020204030204" pitchFamily="34" charset="0"/>
                <a:ea typeface="Calibri" panose="020F0502020204030204" pitchFamily="34" charset="0"/>
                <a:cs typeface="Calibri" panose="020F0502020204030204" pitchFamily="34" charset="0"/>
              </a:rPr>
              <a:t>) Identify one resource which you think will be of valuable </a:t>
            </a: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to everyone; (ii) Begin to think about who you would like to interview (iii) Explore the professional organisations which support oral historians in their everyday practices.</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354" y="1690688"/>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FFD48489-06A2-54EB-E92E-1D9982CB4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8400" y="2441186"/>
            <a:ext cx="536046" cy="536046"/>
          </a:xfrm>
          <a:prstGeom prst="rect">
            <a:avLst/>
          </a:prstGeom>
        </p:spPr>
      </p:pic>
      <p:pic>
        <p:nvPicPr>
          <p:cNvPr id="6" name="Picture 5" descr="A green check mark on a white background&#10;&#10;Description automatically generated">
            <a:extLst>
              <a:ext uri="{FF2B5EF4-FFF2-40B4-BE49-F238E27FC236}">
                <a16:creationId xmlns:a16="http://schemas.microsoft.com/office/drawing/2014/main" id="{5D51069D-D275-791F-898A-D13B51BAB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354" y="3479890"/>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0416" y="4518595"/>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5652737"/>
            <a:ext cx="536046" cy="536046"/>
          </a:xfrm>
          <a:prstGeom prst="rect">
            <a:avLst/>
          </a:prstGeom>
        </p:spPr>
      </p:pic>
    </p:spTree>
    <p:extLst>
      <p:ext uri="{BB962C8B-B14F-4D97-AF65-F5344CB8AC3E}">
        <p14:creationId xmlns:p14="http://schemas.microsoft.com/office/powerpoint/2010/main" val="29082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CE4F-2855-1081-EC43-7A6CC842F853}"/>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Your one to one mentorship sessions</a:t>
            </a:r>
          </a:p>
        </p:txBody>
      </p:sp>
      <p:sp>
        <p:nvSpPr>
          <p:cNvPr id="3" name="Content Placeholder 2">
            <a:extLst>
              <a:ext uri="{FF2B5EF4-FFF2-40B4-BE49-F238E27FC236}">
                <a16:creationId xmlns:a16="http://schemas.microsoft.com/office/drawing/2014/main" id="{A03B9115-9138-73B8-1015-A44081BD7CD6}"/>
              </a:ext>
            </a:extLst>
          </p:cNvPr>
          <p:cNvSpPr>
            <a:spLocks noGrp="1"/>
          </p:cNvSpPr>
          <p:nvPr>
            <p:ph idx="1"/>
          </p:nvPr>
        </p:nvSpPr>
        <p:spPr/>
        <p:txBody>
          <a:bodyPr/>
          <a:lstStyle/>
          <a:p>
            <a:pPr marL="0" indent="0">
              <a:buNone/>
            </a:pPr>
            <a:r>
              <a:rPr lang="en-GB" dirty="0"/>
              <a:t>AMB to be in next week touch to arrange your 30 mins one to ones. </a:t>
            </a:r>
          </a:p>
        </p:txBody>
      </p:sp>
    </p:spTree>
    <p:extLst>
      <p:ext uri="{BB962C8B-B14F-4D97-AF65-F5344CB8AC3E}">
        <p14:creationId xmlns:p14="http://schemas.microsoft.com/office/powerpoint/2010/main" val="3249364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3531-D497-1F5E-B68D-AFEE62C6557F}"/>
              </a:ext>
            </a:extLst>
          </p:cNvPr>
          <p:cNvSpPr>
            <a:spLocks noGrp="1"/>
          </p:cNvSpPr>
          <p:nvPr>
            <p:ph type="title"/>
          </p:nvPr>
        </p:nvSpPr>
        <p:spPr/>
        <p:txBody>
          <a:bodyPr/>
          <a:lstStyle/>
          <a:p>
            <a:r>
              <a:rPr lang="en-GB" dirty="0"/>
              <a:t>Tasks for week 3</a:t>
            </a:r>
          </a:p>
        </p:txBody>
      </p:sp>
      <p:sp>
        <p:nvSpPr>
          <p:cNvPr id="3" name="Content Placeholder 2">
            <a:extLst>
              <a:ext uri="{FF2B5EF4-FFF2-40B4-BE49-F238E27FC236}">
                <a16:creationId xmlns:a16="http://schemas.microsoft.com/office/drawing/2014/main" id="{6B490722-17AD-FE3D-0709-B374B99F7A2B}"/>
              </a:ext>
            </a:extLst>
          </p:cNvPr>
          <p:cNvSpPr>
            <a:spLocks noGrp="1"/>
          </p:cNvSpPr>
          <p:nvPr>
            <p:ph idx="1"/>
          </p:nvPr>
        </p:nvSpPr>
        <p:spPr/>
        <p:txBody>
          <a:bodyPr>
            <a:normAutofit fontScale="92500" lnSpcReduction="20000"/>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Your oral history challenges for next week! </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1.Find one oral history resource you like </a:t>
            </a:r>
            <a:r>
              <a:rPr lang="en-GB" u="sng" dirty="0">
                <a:latin typeface="Calibri" panose="020F0502020204030204" pitchFamily="34" charset="0"/>
                <a:ea typeface="Calibri" panose="020F0502020204030204" pitchFamily="34" charset="0"/>
                <a:cs typeface="Calibri" panose="020F0502020204030204" pitchFamily="34" charset="0"/>
              </a:rPr>
              <a:t>and</a:t>
            </a:r>
            <a:r>
              <a:rPr lang="en-GB" dirty="0">
                <a:latin typeface="Calibri" panose="020F0502020204030204" pitchFamily="34" charset="0"/>
                <a:ea typeface="Calibri" panose="020F0502020204030204" pitchFamily="34" charset="0"/>
                <a:cs typeface="Calibri" panose="020F0502020204030204" pitchFamily="34" charset="0"/>
              </a:rPr>
              <a:t> think could be useful to the group. This can be in any format! Please email your resource to Angela for sharing with the group on or before 28</a:t>
            </a:r>
            <a:r>
              <a:rPr lang="en-GB" baseline="30000" dirty="0">
                <a:latin typeface="Calibri" panose="020F0502020204030204" pitchFamily="34" charset="0"/>
                <a:ea typeface="Calibri" panose="020F0502020204030204" pitchFamily="34" charset="0"/>
                <a:cs typeface="Calibri" panose="020F0502020204030204" pitchFamily="34" charset="0"/>
              </a:rPr>
              <a:t>th</a:t>
            </a:r>
            <a:r>
              <a:rPr lang="en-GB" dirty="0">
                <a:latin typeface="Calibri" panose="020F0502020204030204" pitchFamily="34" charset="0"/>
                <a:ea typeface="Calibri" panose="020F0502020204030204" pitchFamily="34" charset="0"/>
                <a:cs typeface="Calibri" panose="020F0502020204030204" pitchFamily="34" charset="0"/>
              </a:rPr>
              <a:t> March 2024.</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2. Begin to think about who you would like to record for your first oral history interviewee. </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3. Explore professional communities of practice</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Oral History Society</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Oral History Network Of Ireland</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Oral History Association.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What are your three key takeaways following your the review of these web sites?</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081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355600" y="365125"/>
            <a:ext cx="10998200"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What we have achieved at the end of today’s session</a:t>
            </a: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1" y="1815464"/>
            <a:ext cx="11347502" cy="4971416"/>
          </a:xfrm>
        </p:spPr>
        <p:txBody>
          <a:bodyPr>
            <a:normAutofit fontScale="70000" lnSpcReduction="20000"/>
          </a:bodyPr>
          <a:lstStyle/>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Your reflections on hopes and fears; experiences, beliefs and values and Linda </a:t>
            </a:r>
            <a:r>
              <a:rPr lang="en-GB" sz="3400" dirty="0" err="1">
                <a:latin typeface="Calibri" panose="020F0502020204030204" pitchFamily="34" charset="0"/>
                <a:ea typeface="Calibri" panose="020F0502020204030204" pitchFamily="34" charset="0"/>
                <a:cs typeface="Calibri" panose="020F0502020204030204" pitchFamily="34" charset="0"/>
              </a:rPr>
              <a:t>Shopes</a:t>
            </a:r>
            <a:r>
              <a:rPr lang="en-GB" sz="3400" dirty="0">
                <a:latin typeface="Calibri" panose="020F0502020204030204" pitchFamily="34" charset="0"/>
                <a:ea typeface="Calibri" panose="020F0502020204030204" pitchFamily="34" charset="0"/>
                <a:cs typeface="Calibri" panose="020F0502020204030204" pitchFamily="34" charset="0"/>
              </a:rPr>
              <a:t>’ paper: your ‘motivation hubs.’</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The emergence of oral history and exploring definitions of oral history.</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The emergence of modern day oral history practice: a note on narratives and </a:t>
            </a: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defining oral history.</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Memory as a process: the ‘unreliable’ witness; evoking our memories; the subjectivity of oral history; individual/collective memory.</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Your oral history challenges (</a:t>
            </a:r>
            <a:r>
              <a:rPr lang="en-GB" sz="3400" dirty="0" err="1">
                <a:latin typeface="Calibri" panose="020F0502020204030204" pitchFamily="34" charset="0"/>
                <a:ea typeface="Calibri" panose="020F0502020204030204" pitchFamily="34" charset="0"/>
                <a:cs typeface="Calibri" panose="020F0502020204030204" pitchFamily="34" charset="0"/>
              </a:rPr>
              <a:t>i</a:t>
            </a:r>
            <a:r>
              <a:rPr lang="en-GB" sz="3400" dirty="0">
                <a:latin typeface="Calibri" panose="020F0502020204030204" pitchFamily="34" charset="0"/>
                <a:ea typeface="Calibri" panose="020F0502020204030204" pitchFamily="34" charset="0"/>
                <a:cs typeface="Calibri" panose="020F0502020204030204" pitchFamily="34" charset="0"/>
              </a:rPr>
              <a:t>) Identify one resource which you think will be of valuable </a:t>
            </a:r>
          </a:p>
          <a:p>
            <a:pPr marL="0" indent="0">
              <a:buNone/>
            </a:pPr>
            <a:r>
              <a:rPr lang="en-GB" sz="3400" dirty="0">
                <a:latin typeface="Calibri" panose="020F0502020204030204" pitchFamily="34" charset="0"/>
                <a:ea typeface="Calibri" panose="020F0502020204030204" pitchFamily="34" charset="0"/>
                <a:cs typeface="Calibri" panose="020F0502020204030204" pitchFamily="34" charset="0"/>
              </a:rPr>
              <a:t>to everyone; (ii) Begin to think about who you would like to interview (iii) Explore the professional organisations which support oral historians in their everyday practices.</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354" y="1690688"/>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FFD48489-06A2-54EB-E92E-1D9982CB4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8400" y="2441186"/>
            <a:ext cx="536046" cy="536046"/>
          </a:xfrm>
          <a:prstGeom prst="rect">
            <a:avLst/>
          </a:prstGeom>
        </p:spPr>
      </p:pic>
      <p:pic>
        <p:nvPicPr>
          <p:cNvPr id="6" name="Picture 5" descr="A green check mark on a white background&#10;&#10;Description automatically generated">
            <a:extLst>
              <a:ext uri="{FF2B5EF4-FFF2-40B4-BE49-F238E27FC236}">
                <a16:creationId xmlns:a16="http://schemas.microsoft.com/office/drawing/2014/main" id="{5D51069D-D275-791F-898A-D13B51BAB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354" y="3479890"/>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0416" y="4518595"/>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5652737"/>
            <a:ext cx="536046" cy="536046"/>
          </a:xfrm>
          <a:prstGeom prst="rect">
            <a:avLst/>
          </a:prstGeom>
        </p:spPr>
      </p:pic>
    </p:spTree>
    <p:extLst>
      <p:ext uri="{BB962C8B-B14F-4D97-AF65-F5344CB8AC3E}">
        <p14:creationId xmlns:p14="http://schemas.microsoft.com/office/powerpoint/2010/main" val="19238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BE4503-526D-A787-9CA9-359C997F5F29}"/>
              </a:ext>
            </a:extLst>
          </p:cNvPr>
          <p:cNvPicPr>
            <a:picLocks noChangeAspect="1"/>
          </p:cNvPicPr>
          <p:nvPr/>
        </p:nvPicPr>
        <p:blipFill rotWithShape="1">
          <a:blip r:embed="rId2"/>
          <a:srcRect b="940"/>
          <a:stretch/>
        </p:blipFill>
        <p:spPr>
          <a:xfrm>
            <a:off x="20" y="10"/>
            <a:ext cx="12191980" cy="6340632"/>
          </a:xfrm>
          <a:prstGeom prst="rect">
            <a:avLst/>
          </a:prstGeom>
        </p:spPr>
      </p:pic>
    </p:spTree>
    <p:extLst>
      <p:ext uri="{BB962C8B-B14F-4D97-AF65-F5344CB8AC3E}">
        <p14:creationId xmlns:p14="http://schemas.microsoft.com/office/powerpoint/2010/main" val="2781786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9013-86CF-4B68-B89A-C2DAE3C196C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D8EC2CA7-FD31-7E5C-F27D-9E54B17A1AD1}"/>
              </a:ext>
            </a:extLst>
          </p:cNvPr>
          <p:cNvSpPr>
            <a:spLocks noGrp="1"/>
          </p:cNvSpPr>
          <p:nvPr>
            <p:ph idx="1"/>
          </p:nvPr>
        </p:nvSpPr>
        <p:spPr>
          <a:xfrm>
            <a:off x="838200" y="1825624"/>
            <a:ext cx="10835640" cy="4819015"/>
          </a:xfrm>
        </p:spPr>
        <p:txBody>
          <a:bodyPr>
            <a:noAutofit/>
          </a:bodyPr>
          <a:lstStyle/>
          <a:p>
            <a:pPr marL="0" indent="0">
              <a:buNone/>
            </a:pP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Abrams, L. (2014). Memory as both source and subject of study: The transformations of oral history. </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Writing the history of memory</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89-109.</a:t>
            </a:r>
          </a:p>
          <a:p>
            <a:pPr marL="0" indent="0">
              <a:buNone/>
            </a:pPr>
            <a:endPar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Bornat</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J. (2004) ‘Oral history’ </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Qualitative Research </a:t>
            </a:r>
            <a:r>
              <a:rPr lang="en-GB" sz="1800" i="1" dirty="0">
                <a:solidFill>
                  <a:srgbClr val="222222"/>
                </a:solidFill>
                <a:latin typeface="Calibri" panose="020F0502020204030204" pitchFamily="34" charset="0"/>
                <a:ea typeface="Calibri" panose="020F0502020204030204" pitchFamily="34" charset="0"/>
                <a:cs typeface="Calibri" panose="020F0502020204030204" pitchFamily="34" charset="0"/>
              </a:rPr>
              <a:t>P</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ractice</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34-47.</a:t>
            </a:r>
          </a:p>
          <a:p>
            <a:pPr marL="0" indent="0">
              <a:buNone/>
            </a:pPr>
            <a:endParaRPr lang="en-GB" sz="1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Callaghan, B. L., Li, S., &amp; Richardson, R. (2014). The elusive engram: what can infantile amnesia tell us about memory?. Trends in neurosciences, 37(1), 47-53.</a:t>
            </a:r>
          </a:p>
          <a:p>
            <a:pPr marL="0" indent="0">
              <a:buNone/>
            </a:pPr>
            <a:endParaRPr lang="en-GB" sz="1800" dirty="0">
              <a:solidFill>
                <a:srgbClr val="202124"/>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Grele</a:t>
            </a:r>
            <a:r>
              <a:rPr lang="en-GB" sz="1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[1973] 1996, 63) in Thomson A. ‘Making the Most of Memories: The Empirical and Subjective Value of Oral History,’ </a:t>
            </a:r>
            <a:r>
              <a:rPr lang="en-GB" sz="1800" b="0"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Transactions of the Royal Historical Society</a:t>
            </a:r>
            <a:r>
              <a:rPr lang="en-GB" sz="1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1999;9:291-301. doi:10.2307/3679406.</a:t>
            </a:r>
          </a:p>
          <a:p>
            <a:pPr marL="0" indent="0">
              <a:buNone/>
            </a:pPr>
            <a:endParaRPr lang="en-GB" sz="1800" dirty="0">
              <a:solidFill>
                <a:srgbClr val="202124"/>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5887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9013-86CF-4B68-B89A-C2DAE3C196C6}"/>
              </a:ext>
            </a:extLst>
          </p:cNvPr>
          <p:cNvSpPr>
            <a:spLocks noGrp="1"/>
          </p:cNvSpPr>
          <p:nvPr>
            <p:ph type="title"/>
          </p:nvPr>
        </p:nvSpPr>
        <p:spPr/>
        <p:txBody>
          <a:bodyPr/>
          <a:lstStyle/>
          <a:p>
            <a:r>
              <a:rPr lang="en-GB" dirty="0"/>
              <a:t>References (</a:t>
            </a:r>
            <a:r>
              <a:rPr lang="en-GB" dirty="0" err="1"/>
              <a:t>contd</a:t>
            </a:r>
            <a:r>
              <a:rPr lang="en-GB" dirty="0"/>
              <a:t>)</a:t>
            </a:r>
          </a:p>
        </p:txBody>
      </p:sp>
      <p:sp>
        <p:nvSpPr>
          <p:cNvPr id="3" name="Content Placeholder 2">
            <a:extLst>
              <a:ext uri="{FF2B5EF4-FFF2-40B4-BE49-F238E27FC236}">
                <a16:creationId xmlns:a16="http://schemas.microsoft.com/office/drawing/2014/main" id="{D8EC2CA7-FD31-7E5C-F27D-9E54B17A1AD1}"/>
              </a:ext>
            </a:extLst>
          </p:cNvPr>
          <p:cNvSpPr>
            <a:spLocks noGrp="1"/>
          </p:cNvSpPr>
          <p:nvPr>
            <p:ph idx="1"/>
          </p:nvPr>
        </p:nvSpPr>
        <p:spPr>
          <a:xfrm>
            <a:off x="838200" y="1825624"/>
            <a:ext cx="10835640" cy="4819015"/>
          </a:xfrm>
        </p:spPr>
        <p:txBody>
          <a:bodyPr>
            <a:noAutofit/>
          </a:bodyPr>
          <a:lstStyle/>
          <a:p>
            <a:pPr marL="0" indent="0">
              <a:buNone/>
            </a:pP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Lummis, T. (1988). </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Listening To </a:t>
            </a:r>
            <a:r>
              <a:rPr lang="en-GB" sz="1800" i="1" dirty="0">
                <a:solidFill>
                  <a:srgbClr val="222222"/>
                </a:solidFill>
                <a:latin typeface="Calibri" panose="020F0502020204030204" pitchFamily="34" charset="0"/>
                <a:ea typeface="Calibri" panose="020F0502020204030204" pitchFamily="34" charset="0"/>
                <a:cs typeface="Calibri" panose="020F0502020204030204" pitchFamily="34" charset="0"/>
              </a:rPr>
              <a:t>H</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istory: The Authenticity </a:t>
            </a:r>
            <a:r>
              <a:rPr lang="en-GB" sz="1800" i="1" dirty="0">
                <a:solidFill>
                  <a:srgbClr val="222222"/>
                </a:solidFill>
                <a:latin typeface="Calibri" panose="020F0502020204030204" pitchFamily="34" charset="0"/>
                <a:ea typeface="Calibri" panose="020F0502020204030204" pitchFamily="34" charset="0"/>
                <a:cs typeface="Calibri" panose="020F0502020204030204" pitchFamily="34" charset="0"/>
              </a:rPr>
              <a:t>O</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 </a:t>
            </a:r>
            <a:r>
              <a:rPr lang="en-GB" sz="1800" i="1" dirty="0">
                <a:solidFill>
                  <a:srgbClr val="222222"/>
                </a:solidFill>
                <a:latin typeface="Calibri" panose="020F0502020204030204" pitchFamily="34" charset="0"/>
                <a:ea typeface="Calibri" panose="020F0502020204030204" pitchFamily="34" charset="0"/>
                <a:cs typeface="Calibri" panose="020F0502020204030204" pitchFamily="34" charset="0"/>
              </a:rPr>
              <a:t>O</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ral </a:t>
            </a:r>
            <a:r>
              <a:rPr lang="en-GB" sz="1800" i="1" dirty="0">
                <a:solidFill>
                  <a:srgbClr val="222222"/>
                </a:solidFill>
                <a:latin typeface="Calibri" panose="020F0502020204030204" pitchFamily="34" charset="0"/>
                <a:ea typeface="Calibri" panose="020F0502020204030204" pitchFamily="34" charset="0"/>
                <a:cs typeface="Calibri" panose="020F0502020204030204" pitchFamily="34" charset="0"/>
              </a:rPr>
              <a:t>E</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vidence</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Rowman &amp; Littlefield.</a:t>
            </a:r>
          </a:p>
          <a:p>
            <a:pPr marL="0" indent="0">
              <a:buNone/>
            </a:pPr>
            <a:endParaRPr lang="en-GB" sz="1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Portelli</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 (2002). What makes oral history different. In </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oral history reader</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(pp. 77-88). Routledge.</a:t>
            </a:r>
            <a:endParaRPr lang="en-GB" sz="1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solidFill>
                <a:srgbClr val="202124"/>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Ritchie, D. A. (2014). </a:t>
            </a:r>
            <a:r>
              <a:rPr lang="en-GB" sz="1800" i="1" dirty="0">
                <a:latin typeface="Calibri" panose="020F0502020204030204" pitchFamily="34" charset="0"/>
                <a:ea typeface="Calibri" panose="020F0502020204030204" pitchFamily="34" charset="0"/>
                <a:cs typeface="Calibri" panose="020F0502020204030204" pitchFamily="34" charset="0"/>
              </a:rPr>
              <a:t>Doing Oral History</a:t>
            </a:r>
            <a:r>
              <a:rPr lang="en-GB" sz="1800" dirty="0">
                <a:latin typeface="Calibri" panose="020F0502020204030204" pitchFamily="34" charset="0"/>
                <a:ea typeface="Calibri" panose="020F0502020204030204" pitchFamily="34" charset="0"/>
                <a:cs typeface="Calibri" panose="020F0502020204030204" pitchFamily="34" charset="0"/>
              </a:rPr>
              <a:t>. Oxford: Oxford University Press.</a:t>
            </a: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Turnbull, O., &amp; </a:t>
            </a:r>
            <a:r>
              <a:rPr lang="en-GB"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Solms</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 (2004). Memory, amnesia and intuition: a neuro-psychoanalytic perspective. In </a:t>
            </a:r>
            <a:r>
              <a:rPr lang="en-GB"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Emotional development in psychoanalysis, attachment theory and neuroscience</a:t>
            </a:r>
            <a:r>
              <a:rPr lang="en-GB"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(pp. 63-92). Routledge.</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Yow, V. R. (2014). </a:t>
            </a:r>
            <a:r>
              <a:rPr lang="en-GB" sz="1800" i="1" dirty="0">
                <a:latin typeface="Calibri" panose="020F0502020204030204" pitchFamily="34" charset="0"/>
                <a:ea typeface="Calibri" panose="020F0502020204030204" pitchFamily="34" charset="0"/>
                <a:cs typeface="Calibri" panose="020F0502020204030204" pitchFamily="34" charset="0"/>
              </a:rPr>
              <a:t>Recording Oral History: A Guide For The Humanities And Social Sciences. </a:t>
            </a:r>
            <a:r>
              <a:rPr lang="en-GB" sz="1800" dirty="0">
                <a:latin typeface="Calibri" panose="020F0502020204030204" pitchFamily="34" charset="0"/>
                <a:ea typeface="Calibri" panose="020F0502020204030204" pitchFamily="34" charset="0"/>
                <a:cs typeface="Calibri" panose="020F0502020204030204" pitchFamily="34" charset="0"/>
              </a:rPr>
              <a:t>Rowman &amp; Littlefield.</a:t>
            </a:r>
          </a:p>
        </p:txBody>
      </p:sp>
    </p:spTree>
    <p:extLst>
      <p:ext uri="{BB962C8B-B14F-4D97-AF65-F5344CB8AC3E}">
        <p14:creationId xmlns:p14="http://schemas.microsoft.com/office/powerpoint/2010/main" val="363324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9013-86CF-4B68-B89A-C2DAE3C196C6}"/>
              </a:ext>
            </a:extLst>
          </p:cNvPr>
          <p:cNvSpPr>
            <a:spLocks noGrp="1"/>
          </p:cNvSpPr>
          <p:nvPr>
            <p:ph type="title"/>
          </p:nvPr>
        </p:nvSpPr>
        <p:spPr/>
        <p:txBody>
          <a:bodyPr/>
          <a:lstStyle/>
          <a:p>
            <a:r>
              <a:rPr lang="en-GB" dirty="0"/>
              <a:t>Additional resources</a:t>
            </a:r>
          </a:p>
        </p:txBody>
      </p:sp>
      <p:sp>
        <p:nvSpPr>
          <p:cNvPr id="3" name="Content Placeholder 2">
            <a:extLst>
              <a:ext uri="{FF2B5EF4-FFF2-40B4-BE49-F238E27FC236}">
                <a16:creationId xmlns:a16="http://schemas.microsoft.com/office/drawing/2014/main" id="{D8EC2CA7-FD31-7E5C-F27D-9E54B17A1AD1}"/>
              </a:ext>
            </a:extLst>
          </p:cNvPr>
          <p:cNvSpPr>
            <a:spLocks noGrp="1"/>
          </p:cNvSpPr>
          <p:nvPr>
            <p:ph idx="1"/>
          </p:nvPr>
        </p:nvSpPr>
        <p:spPr/>
        <p:txBody>
          <a:bodyPr>
            <a:normAutofit/>
          </a:bodyPr>
          <a:lstStyle/>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hlinkClick r:id="rId2"/>
            </a:endParaRP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hlinkClick r:id="rId2"/>
              </a:rPr>
              <a:t>Introduction To Oral History – Texas Digital Library</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hlinkClick r:id="rId3"/>
              </a:rPr>
              <a:t>Development And The Use Of Oral History</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837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p:txBody>
          <a:bodyPr>
            <a:normAutofit fontScale="90000"/>
          </a:bodyPr>
          <a:lstStyle/>
          <a:p>
            <a:r>
              <a:rPr lang="en-GB" dirty="0"/>
              <a:t>YOUR REFLECTIONS ON LAST WEEK’S TASKS</a:t>
            </a: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57308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2A903-6E8C-1265-2EE7-ADF2773DAD9C}"/>
              </a:ext>
            </a:extLst>
          </p:cNvPr>
          <p:cNvSpPr>
            <a:spLocks noGrp="1"/>
          </p:cNvSpPr>
          <p:nvPr>
            <p:ph type="title"/>
          </p:nvPr>
        </p:nvSpPr>
        <p:spPr>
          <a:xfrm>
            <a:off x="838201" y="300580"/>
            <a:ext cx="9829800" cy="1089529"/>
          </a:xfrm>
        </p:spPr>
        <p:txBody>
          <a:bodyPr>
            <a:normAutofit/>
          </a:bodyPr>
          <a:lstStyle/>
          <a:p>
            <a:r>
              <a:rPr lang="en-GB" sz="3600" dirty="0">
                <a:solidFill>
                  <a:srgbClr val="FFFFFF"/>
                </a:solidFill>
                <a:latin typeface="Calibri" panose="020F0502020204030204" pitchFamily="34" charset="0"/>
                <a:ea typeface="Calibri" panose="020F0502020204030204" pitchFamily="34" charset="0"/>
                <a:cs typeface="Calibri" panose="020F0502020204030204" pitchFamily="34" charset="0"/>
              </a:rPr>
              <a:t>Your reflections from last week’s tasks</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EF99172E-8142-9E7E-D8ED-35F8130C4348}"/>
              </a:ext>
            </a:extLst>
          </p:cNvPr>
          <p:cNvGraphicFramePr>
            <a:graphicFrameLocks noGrp="1"/>
          </p:cNvGraphicFramePr>
          <p:nvPr>
            <p:ph idx="1"/>
            <p:extLst>
              <p:ext uri="{D42A27DB-BD31-4B8C-83A1-F6EECF244321}">
                <p14:modId xmlns:p14="http://schemas.microsoft.com/office/powerpoint/2010/main" val="1206595811"/>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72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183EF-7A15-EE23-DE18-1E7C9999E808}"/>
              </a:ext>
            </a:extLst>
          </p:cNvPr>
          <p:cNvSpPr>
            <a:spLocks noGrp="1"/>
          </p:cNvSpPr>
          <p:nvPr>
            <p:ph type="title"/>
          </p:nvPr>
        </p:nvSpPr>
        <p:spPr>
          <a:xfrm>
            <a:off x="838201" y="300580"/>
            <a:ext cx="9829800" cy="1089529"/>
          </a:xfrm>
        </p:spPr>
        <p:txBody>
          <a:bodyPr>
            <a:normAutofit/>
          </a:bodyPr>
          <a:lstStyle/>
          <a:p>
            <a:r>
              <a:rPr lang="en-GB" sz="3600" dirty="0">
                <a:solidFill>
                  <a:srgbClr val="FFFFFF"/>
                </a:solidFill>
              </a:rPr>
              <a:t>Linda </a:t>
            </a:r>
            <a:r>
              <a:rPr lang="en-GB" sz="3600" dirty="0" err="1">
                <a:solidFill>
                  <a:srgbClr val="FFFFFF"/>
                </a:solidFill>
              </a:rPr>
              <a:t>Shopes</a:t>
            </a:r>
            <a:r>
              <a:rPr lang="en-GB" sz="3600" dirty="0">
                <a:solidFill>
                  <a:srgbClr val="FFFFFF"/>
                </a:solidFill>
              </a:rPr>
              <a:t>’ paper – your reflections</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93C798A0-9A19-D888-22E1-5EC73B91E62F}"/>
              </a:ext>
            </a:extLst>
          </p:cNvPr>
          <p:cNvGraphicFramePr>
            <a:graphicFrameLocks noGrp="1"/>
          </p:cNvGraphicFramePr>
          <p:nvPr>
            <p:ph idx="1"/>
            <p:extLst>
              <p:ext uri="{D42A27DB-BD31-4B8C-83A1-F6EECF244321}">
                <p14:modId xmlns:p14="http://schemas.microsoft.com/office/powerpoint/2010/main" val="1424503059"/>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57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524000" y="2097723"/>
            <a:ext cx="9144000" cy="2387600"/>
          </a:xfrm>
        </p:spPr>
        <p:txBody>
          <a:bodyPr>
            <a:normAutofit fontScale="90000"/>
          </a:bodyPr>
          <a:lstStyle/>
          <a:p>
            <a:r>
              <a:rPr lang="en-GB" dirty="0"/>
              <a:t>THE EMERGENCE OF ORAL HISTORY &amp; EXPLORING DEFINITIONS</a:t>
            </a: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383682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B0959-C999-5F73-379C-476B10276A41}"/>
              </a:ext>
            </a:extLst>
          </p:cNvPr>
          <p:cNvSpPr>
            <a:spLocks noGrp="1"/>
          </p:cNvSpPr>
          <p:nvPr>
            <p:ph type="title"/>
          </p:nvPr>
        </p:nvSpPr>
        <p:spPr>
          <a:xfrm>
            <a:off x="572493" y="238539"/>
            <a:ext cx="11018520" cy="1434415"/>
          </a:xfrm>
        </p:spPr>
        <p:txBody>
          <a:bodyPr anchor="b">
            <a:normAutofit/>
          </a:bodyPr>
          <a:lstStyle/>
          <a:p>
            <a:r>
              <a:rPr lang="en-GB" sz="5400">
                <a:latin typeface="Calibri" panose="020F0502020204030204" pitchFamily="34" charset="0"/>
                <a:ea typeface="Calibri" panose="020F0502020204030204" pitchFamily="34" charset="0"/>
                <a:cs typeface="Calibri" panose="020F0502020204030204" pitchFamily="34" charset="0"/>
              </a:rPr>
              <a:t>The emergence of oral history</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F7E401-E123-E213-F71D-B2D26DBA2B58}"/>
              </a:ext>
            </a:extLst>
          </p:cNvPr>
          <p:cNvSpPr>
            <a:spLocks noGrp="1"/>
          </p:cNvSpPr>
          <p:nvPr>
            <p:ph idx="1"/>
          </p:nvPr>
        </p:nvSpPr>
        <p:spPr>
          <a:xfrm>
            <a:off x="572493" y="2071316"/>
            <a:ext cx="6713552" cy="4119172"/>
          </a:xfrm>
        </p:spPr>
        <p:txBody>
          <a:bodyPr anchor="t">
            <a:normAutofit/>
          </a:bodyPr>
          <a:lstStyle/>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The first ever oral historian is generally regarded to have been Thucydides (c.460 BC c 400 BC) chronicled nearly 30 years of war and tension between Athens and Sparta using eyewitness accounts.</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Mention must also be given to Herodotus 425 BC whose accounts of history were infused with myth, legend and narratives of triumph. </a:t>
            </a:r>
          </a:p>
          <a:p>
            <a:pPr marL="0" indent="0">
              <a:buNone/>
            </a:pPr>
            <a:endParaRPr lang="en-GB" sz="2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book with a statue of a person and a beard&#10;&#10;Description automatically generated">
            <a:extLst>
              <a:ext uri="{FF2B5EF4-FFF2-40B4-BE49-F238E27FC236}">
                <a16:creationId xmlns:a16="http://schemas.microsoft.com/office/drawing/2014/main" id="{E08BE361-8E6D-882C-78EE-232657C9EF61}"/>
              </a:ext>
            </a:extLst>
          </p:cNvPr>
          <p:cNvPicPr>
            <a:picLocks noChangeAspect="1"/>
          </p:cNvPicPr>
          <p:nvPr/>
        </p:nvPicPr>
        <p:blipFill rotWithShape="1">
          <a:blip r:embed="rId2">
            <a:extLst>
              <a:ext uri="{28A0092B-C50C-407E-A947-70E740481C1C}">
                <a14:useLocalDpi xmlns:a14="http://schemas.microsoft.com/office/drawing/2010/main" val="0"/>
              </a:ext>
            </a:extLst>
          </a:blip>
          <a:srcRect l="13331" r="14608"/>
          <a:stretch/>
        </p:blipFill>
        <p:spPr>
          <a:xfrm>
            <a:off x="7675658" y="2093976"/>
            <a:ext cx="3941064" cy="4096512"/>
          </a:xfrm>
          <a:prstGeom prst="rect">
            <a:avLst/>
          </a:prstGeom>
        </p:spPr>
      </p:pic>
    </p:spTree>
    <p:extLst>
      <p:ext uri="{BB962C8B-B14F-4D97-AF65-F5344CB8AC3E}">
        <p14:creationId xmlns:p14="http://schemas.microsoft.com/office/powerpoint/2010/main" val="338476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19DEA-DE94-13CA-B2A8-A1DF73A5F8DA}"/>
              </a:ext>
            </a:extLst>
          </p:cNvPr>
          <p:cNvSpPr>
            <a:spLocks noGrp="1"/>
          </p:cNvSpPr>
          <p:nvPr>
            <p:ph type="title"/>
          </p:nvPr>
        </p:nvSpPr>
        <p:spPr>
          <a:xfrm>
            <a:off x="-3057" y="2285960"/>
            <a:ext cx="3989970" cy="1920678"/>
          </a:xfrm>
        </p:spPr>
        <p:txBody>
          <a:bodyPr anchor="b">
            <a:normAutofit/>
          </a:bodyPr>
          <a:lstStyle/>
          <a:p>
            <a:pPr algn="ctr"/>
            <a:r>
              <a:rPr lang="en-GB" sz="4000" dirty="0">
                <a:solidFill>
                  <a:srgbClr val="FFFFFF"/>
                </a:solidFill>
              </a:rPr>
              <a:t>A note on narratives</a:t>
            </a:r>
          </a:p>
        </p:txBody>
      </p:sp>
      <p:sp>
        <p:nvSpPr>
          <p:cNvPr id="30" name="Content Placeholder 2">
            <a:extLst>
              <a:ext uri="{FF2B5EF4-FFF2-40B4-BE49-F238E27FC236}">
                <a16:creationId xmlns:a16="http://schemas.microsoft.com/office/drawing/2014/main" id="{EADAE145-1DD6-CDCA-AB06-80007ED32B93}"/>
              </a:ext>
            </a:extLst>
          </p:cNvPr>
          <p:cNvSpPr>
            <a:spLocks noGrp="1"/>
          </p:cNvSpPr>
          <p:nvPr>
            <p:ph idx="1"/>
          </p:nvPr>
        </p:nvSpPr>
        <p:spPr>
          <a:xfrm>
            <a:off x="4810259" y="649480"/>
            <a:ext cx="6555347" cy="5546047"/>
          </a:xfrm>
        </p:spPr>
        <p:txBody>
          <a:bodyPr anchor="ct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We need to be always vigilant when considering how narratives are formed, by whom and why.</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u="sng" dirty="0">
                <a:latin typeface="Calibri" panose="020F0502020204030204" pitchFamily="34" charset="0"/>
                <a:ea typeface="Calibri" panose="020F0502020204030204" pitchFamily="34" charset="0"/>
                <a:cs typeface="Calibri" panose="020F0502020204030204" pitchFamily="34" charset="0"/>
              </a:rPr>
              <a:t>Meta narratives</a:t>
            </a:r>
            <a:r>
              <a:rPr lang="en-GB" sz="2400" dirty="0">
                <a:latin typeface="Calibri" panose="020F0502020204030204" pitchFamily="34" charset="0"/>
                <a:ea typeface="Calibri" panose="020F0502020204030204" pitchFamily="34" charset="0"/>
                <a:cs typeface="Calibri" panose="020F0502020204030204" pitchFamily="34" charset="0"/>
              </a:rPr>
              <a:t>: a plot or backstory widely accepted in society presented top down in such a way as to minimise critique; associated with modernism. Even the emergence of oral history itself is often presented as a metanarrative.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u="sng" dirty="0">
                <a:latin typeface="Calibri" panose="020F0502020204030204" pitchFamily="34" charset="0"/>
                <a:ea typeface="Calibri" panose="020F0502020204030204" pitchFamily="34" charset="0"/>
                <a:cs typeface="Calibri" panose="020F0502020204030204" pitchFamily="34" charset="0"/>
              </a:rPr>
              <a:t>Micro narratives: </a:t>
            </a:r>
            <a:r>
              <a:rPr lang="en-GB" sz="2400" dirty="0">
                <a:latin typeface="Calibri" panose="020F0502020204030204" pitchFamily="34" charset="0"/>
                <a:ea typeface="Calibri" panose="020F0502020204030204" pitchFamily="34" charset="0"/>
                <a:cs typeface="Calibri" panose="020F0502020204030204" pitchFamily="34" charset="0"/>
              </a:rPr>
              <a:t>individual accounts such as oral histories which are generated from the bottom up recounted by those who have born witness to past events; associated with postmodernism.</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And everything in between…</a:t>
            </a:r>
          </a:p>
          <a:p>
            <a:pPr marL="0" indent="0">
              <a:buNone/>
            </a:pPr>
            <a:endParaRPr lang="en-GB" sz="2000" dirty="0"/>
          </a:p>
        </p:txBody>
      </p:sp>
      <p:pic>
        <p:nvPicPr>
          <p:cNvPr id="29" name="Picture 28" descr="A cartoon of a person standing in front of a chalkboard&#10;&#10;Description automatically generated">
            <a:extLst>
              <a:ext uri="{FF2B5EF4-FFF2-40B4-BE49-F238E27FC236}">
                <a16:creationId xmlns:a16="http://schemas.microsoft.com/office/drawing/2014/main" id="{DCD3EF3E-8904-7A1B-0666-C518CEC73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 y="10138"/>
            <a:ext cx="4009853" cy="2255542"/>
          </a:xfrm>
          <a:prstGeom prst="rect">
            <a:avLst/>
          </a:prstGeom>
        </p:spPr>
      </p:pic>
    </p:spTree>
    <p:extLst>
      <p:ext uri="{BB962C8B-B14F-4D97-AF65-F5344CB8AC3E}">
        <p14:creationId xmlns:p14="http://schemas.microsoft.com/office/powerpoint/2010/main" val="2822837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503</TotalTime>
  <Words>2307</Words>
  <Application>Microsoft Office PowerPoint</Application>
  <PresentationFormat>Widescreen</PresentationFormat>
  <Paragraphs>207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Aptos Display</vt:lpstr>
      <vt:lpstr>Arial</vt:lpstr>
      <vt:lpstr>Calibri</vt:lpstr>
      <vt:lpstr>Office Theme</vt:lpstr>
      <vt:lpstr>ORAL HISTORY MADE EASY</vt:lpstr>
      <vt:lpstr>PowerPoint Presentation</vt:lpstr>
      <vt:lpstr>What we will have achieved at the end of today’s session</vt:lpstr>
      <vt:lpstr>YOUR REFLECTIONS ON LAST WEEK’S TASKS  </vt:lpstr>
      <vt:lpstr>Your reflections from last week’s tasks</vt:lpstr>
      <vt:lpstr>Linda Shopes’ paper – your reflections</vt:lpstr>
      <vt:lpstr>THE EMERGENCE OF ORAL HISTORY &amp; EXPLORING DEFINITIONS  </vt:lpstr>
      <vt:lpstr>The emergence of oral history</vt:lpstr>
      <vt:lpstr>A note on narratives</vt:lpstr>
      <vt:lpstr>Exploring the emergence of modern day oral history practice</vt:lpstr>
      <vt:lpstr>Defining oral history (1)</vt:lpstr>
      <vt:lpstr>Defining oral history (2)</vt:lpstr>
      <vt:lpstr>Defining oral history (3)</vt:lpstr>
      <vt:lpstr>What makes oral history different  </vt:lpstr>
      <vt:lpstr>Capturing real life experiences</vt:lpstr>
      <vt:lpstr>Exercise 1</vt:lpstr>
      <vt:lpstr> MEMORY AS A PROCESS THE ‘UNRELIABLE’ WITNESS &amp; EMBRACING SUBJECTIVITY   </vt:lpstr>
      <vt:lpstr>Key issues – oral history and memory</vt:lpstr>
      <vt:lpstr>The mechanics of memory</vt:lpstr>
      <vt:lpstr>PowerPoint Presentation</vt:lpstr>
      <vt:lpstr>Exercise 2: What scent/aroma gives you a Proustian rush?</vt:lpstr>
      <vt:lpstr>Strategies to improve our memories</vt:lpstr>
      <vt:lpstr>Exercise 3: Musical memory moments</vt:lpstr>
      <vt:lpstr>Narrators as ‘unreliable’ witnesses</vt:lpstr>
      <vt:lpstr>Fallibility of human memory</vt:lpstr>
      <vt:lpstr>Embracing (&amp; interrogating) subjectivity</vt:lpstr>
      <vt:lpstr>Individual &amp; collective  memory</vt:lpstr>
      <vt:lpstr> YOUR MOTIVATION HUBS   </vt:lpstr>
      <vt:lpstr>Motivation peer support hubs</vt:lpstr>
      <vt:lpstr>Your one to one mentorship sessions</vt:lpstr>
      <vt:lpstr>Tasks for week 3</vt:lpstr>
      <vt:lpstr>What we have achieved at the end of today’s session</vt:lpstr>
      <vt:lpstr>PowerPoint Presentation</vt:lpstr>
      <vt:lpstr>References</vt:lpstr>
      <vt:lpstr>References (contd)</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MADE EASY</dc:title>
  <dc:creator>Angela Maye-Banbury</dc:creator>
  <cp:lastModifiedBy>Angela Maye-Banbury</cp:lastModifiedBy>
  <cp:revision>27</cp:revision>
  <dcterms:created xsi:type="dcterms:W3CDTF">2024-03-16T13:45:50Z</dcterms:created>
  <dcterms:modified xsi:type="dcterms:W3CDTF">2024-03-24T08:59:18Z</dcterms:modified>
</cp:coreProperties>
</file>