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501" r:id="rId3"/>
    <p:sldId id="566" r:id="rId4"/>
    <p:sldId id="272" r:id="rId5"/>
    <p:sldId id="259" r:id="rId6"/>
    <p:sldId id="554" r:id="rId7"/>
    <p:sldId id="557" r:id="rId8"/>
    <p:sldId id="431" r:id="rId9"/>
    <p:sldId id="564" r:id="rId10"/>
    <p:sldId id="523" r:id="rId11"/>
    <p:sldId id="551" r:id="rId12"/>
    <p:sldId id="552" r:id="rId13"/>
    <p:sldId id="556" r:id="rId14"/>
    <p:sldId id="553" r:id="rId15"/>
    <p:sldId id="558" r:id="rId16"/>
    <p:sldId id="567" r:id="rId17"/>
    <p:sldId id="525" r:id="rId18"/>
    <p:sldId id="543" r:id="rId19"/>
    <p:sldId id="328" r:id="rId20"/>
    <p:sldId id="549" r:id="rId21"/>
    <p:sldId id="307" r:id="rId22"/>
    <p:sldId id="433" r:id="rId23"/>
    <p:sldId id="560" r:id="rId24"/>
    <p:sldId id="524" r:id="rId25"/>
    <p:sldId id="538" r:id="rId26"/>
    <p:sldId id="544" r:id="rId27"/>
    <p:sldId id="562" r:id="rId28"/>
    <p:sldId id="530" r:id="rId29"/>
    <p:sldId id="539" r:id="rId30"/>
    <p:sldId id="529" r:id="rId31"/>
    <p:sldId id="526" r:id="rId32"/>
    <p:sldId id="528" r:id="rId33"/>
    <p:sldId id="534" r:id="rId34"/>
    <p:sldId id="550" r:id="rId35"/>
    <p:sldId id="555" r:id="rId36"/>
    <p:sldId id="561" r:id="rId37"/>
    <p:sldId id="547" r:id="rId38"/>
    <p:sldId id="548" r:id="rId39"/>
    <p:sldId id="559" r:id="rId40"/>
    <p:sldId id="532" r:id="rId41"/>
    <p:sldId id="533" r:id="rId42"/>
    <p:sldId id="339" r:id="rId43"/>
    <p:sldId id="568" r:id="rId44"/>
    <p:sldId id="569" r:id="rId45"/>
    <p:sldId id="536" r:id="rId46"/>
    <p:sldId id="563" r:id="rId47"/>
    <p:sldId id="541" r:id="rId48"/>
    <p:sldId id="54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743A6-5485-477A-B10D-D977532361A2}"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GB"/>
        </a:p>
      </dgm:t>
    </dgm:pt>
    <dgm:pt modelId="{ACAD22B0-2DFE-4752-983D-33778F415D46}">
      <dgm:prSet phldrT="[Text]" custT="1"/>
      <dgm:spPr/>
      <dgm:t>
        <a:bodyPr/>
        <a:lstStyle/>
        <a:p>
          <a:r>
            <a:rPr lang="en-GB" sz="2400" b="1" dirty="0"/>
            <a:t>ESSENTIAL ETHICS FOR THE ORAL HISTORIAN</a:t>
          </a:r>
        </a:p>
      </dgm:t>
    </dgm:pt>
    <dgm:pt modelId="{CC891406-5998-4845-A26B-BFC361A575DB}" type="parTrans" cxnId="{CC149867-8934-43F1-9FFE-3A90D5909A62}">
      <dgm:prSet/>
      <dgm:spPr/>
      <dgm:t>
        <a:bodyPr/>
        <a:lstStyle/>
        <a:p>
          <a:endParaRPr lang="en-GB"/>
        </a:p>
      </dgm:t>
    </dgm:pt>
    <dgm:pt modelId="{92099C45-4817-4884-8249-676FB883C850}" type="sibTrans" cxnId="{CC149867-8934-43F1-9FFE-3A90D5909A62}">
      <dgm:prSet/>
      <dgm:spPr/>
      <dgm:t>
        <a:bodyPr/>
        <a:lstStyle/>
        <a:p>
          <a:endParaRPr lang="en-GB"/>
        </a:p>
      </dgm:t>
    </dgm:pt>
    <dgm:pt modelId="{6317B6BA-A1EE-4105-8BD8-A76C7B03CA62}">
      <dgm:prSet phldrT="[Text]" custT="1"/>
      <dgm:spPr/>
      <dgm:t>
        <a:bodyPr/>
        <a:lstStyle/>
        <a:p>
          <a:pPr algn="ctr"/>
          <a:r>
            <a:rPr lang="en-GB" sz="2000" b="1" dirty="0">
              <a:latin typeface="Calibri" panose="020F0502020204030204" pitchFamily="34" charset="0"/>
              <a:ea typeface="Calibri" panose="020F0502020204030204" pitchFamily="34" charset="0"/>
              <a:cs typeface="Calibri" panose="020F0502020204030204" pitchFamily="34" charset="0"/>
            </a:rPr>
            <a:t>1.Interviewees need to have confidence &amp; trust in you as the oral historian: you need to safeguard your reputation for trustworthiness.</a:t>
          </a:r>
        </a:p>
      </dgm:t>
    </dgm:pt>
    <dgm:pt modelId="{61034EAA-D715-44B6-AA56-4ABCDC24ACCC}" type="parTrans" cxnId="{636F392A-7D4C-431A-86CB-A6A0E33051E1}">
      <dgm:prSet/>
      <dgm:spPr/>
      <dgm:t>
        <a:bodyPr/>
        <a:lstStyle/>
        <a:p>
          <a:endParaRPr lang="en-GB"/>
        </a:p>
      </dgm:t>
    </dgm:pt>
    <dgm:pt modelId="{3D554D9D-AFD8-4285-BEF2-58E96EE00D4D}" type="sibTrans" cxnId="{636F392A-7D4C-431A-86CB-A6A0E33051E1}">
      <dgm:prSet/>
      <dgm:spPr/>
      <dgm:t>
        <a:bodyPr/>
        <a:lstStyle/>
        <a:p>
          <a:endParaRPr lang="en-GB"/>
        </a:p>
      </dgm:t>
    </dgm:pt>
    <dgm:pt modelId="{2D49203C-EAA8-4AC3-B5DD-5642638017AA}">
      <dgm:prSet phldrT="[Text]" custT="1"/>
      <dgm:spPr/>
      <dgm:t>
        <a:bodyPr/>
        <a:lstStyle/>
        <a:p>
          <a:r>
            <a:rPr lang="en-GB" sz="2000" b="1" dirty="0">
              <a:latin typeface="Calibri" panose="020F0502020204030204" pitchFamily="34" charset="0"/>
              <a:ea typeface="Calibri" panose="020F0502020204030204" pitchFamily="34" charset="0"/>
              <a:cs typeface="Calibri" panose="020F0502020204030204" pitchFamily="34" charset="0"/>
            </a:rPr>
            <a:t>2.Recordings should only be made available in a legal &amp; ethical framework which protects the interviewee. Note that in oral history we seek to work above minimal levels of compliance</a:t>
          </a:r>
          <a:r>
            <a:rPr lang="en-GB" sz="2000" dirty="0">
              <a:latin typeface="Calibri" panose="020F0502020204030204" pitchFamily="34" charset="0"/>
              <a:ea typeface="Calibri" panose="020F0502020204030204" pitchFamily="34" charset="0"/>
              <a:cs typeface="Calibri" panose="020F0502020204030204" pitchFamily="34" charset="0"/>
            </a:rPr>
            <a:t>. </a:t>
          </a:r>
        </a:p>
      </dgm:t>
    </dgm:pt>
    <dgm:pt modelId="{B03241BC-13D2-4D90-9316-1042F4074D0C}" type="parTrans" cxnId="{9A8BFE0D-1472-42A2-A29A-11BE7610DD35}">
      <dgm:prSet/>
      <dgm:spPr/>
      <dgm:t>
        <a:bodyPr/>
        <a:lstStyle/>
        <a:p>
          <a:endParaRPr lang="en-GB"/>
        </a:p>
      </dgm:t>
    </dgm:pt>
    <dgm:pt modelId="{BD0A08B2-D515-4816-A9BA-98DE5C4C4363}" type="sibTrans" cxnId="{9A8BFE0D-1472-42A2-A29A-11BE7610DD35}">
      <dgm:prSet/>
      <dgm:spPr/>
      <dgm:t>
        <a:bodyPr/>
        <a:lstStyle/>
        <a:p>
          <a:endParaRPr lang="en-GB"/>
        </a:p>
      </dgm:t>
    </dgm:pt>
    <dgm:pt modelId="{454D1709-00E3-4F21-8BA7-7D6ACC9A2752}">
      <dgm:prSet phldrT="[Text]" custT="1"/>
      <dgm:spPr/>
      <dgm:t>
        <a:bodyPr/>
        <a:lstStyle/>
        <a:p>
          <a:pPr algn="ctr"/>
          <a:r>
            <a:rPr lang="en-GB" sz="2000" b="1" dirty="0">
              <a:latin typeface="Calibri" panose="020F0502020204030204" pitchFamily="34" charset="0"/>
              <a:ea typeface="Calibri" panose="020F0502020204030204" pitchFamily="34" charset="0"/>
              <a:cs typeface="Calibri" panose="020F0502020204030204" pitchFamily="34" charset="0"/>
            </a:rPr>
            <a:t>4. The oral historian’s intentions regarding how the recordings will be used must be made transparent from the outset to the interviewee to secure informed consent</a:t>
          </a:r>
          <a:r>
            <a:rPr lang="en-GB" sz="2300" b="1" dirty="0">
              <a:latin typeface="Calibri" panose="020F0502020204030204" pitchFamily="34" charset="0"/>
              <a:ea typeface="Calibri" panose="020F0502020204030204" pitchFamily="34" charset="0"/>
              <a:cs typeface="Calibri" panose="020F0502020204030204" pitchFamily="34" charset="0"/>
            </a:rPr>
            <a:t>. </a:t>
          </a:r>
          <a:r>
            <a:rPr lang="en-GB" sz="2000" b="1" dirty="0">
              <a:latin typeface="Calibri" panose="020F0502020204030204" pitchFamily="34" charset="0"/>
              <a:ea typeface="Calibri" panose="020F0502020204030204" pitchFamily="34" charset="0"/>
              <a:cs typeface="Calibri" panose="020F0502020204030204" pitchFamily="34" charset="0"/>
            </a:rPr>
            <a:t>Respect participant’s perspective.</a:t>
          </a:r>
        </a:p>
      </dgm:t>
    </dgm:pt>
    <dgm:pt modelId="{A78260A6-7B6D-417F-83B1-487FACA81C1D}" type="parTrans" cxnId="{A8ADBBD7-318F-4D1F-87C7-F6E4E82F6B0B}">
      <dgm:prSet/>
      <dgm:spPr/>
      <dgm:t>
        <a:bodyPr/>
        <a:lstStyle/>
        <a:p>
          <a:endParaRPr lang="en-GB"/>
        </a:p>
      </dgm:t>
    </dgm:pt>
    <dgm:pt modelId="{2571D24F-E477-4920-9798-7C10FF37EDAD}" type="sibTrans" cxnId="{A8ADBBD7-318F-4D1F-87C7-F6E4E82F6B0B}">
      <dgm:prSet/>
      <dgm:spPr/>
      <dgm:t>
        <a:bodyPr/>
        <a:lstStyle/>
        <a:p>
          <a:endParaRPr lang="en-GB"/>
        </a:p>
      </dgm:t>
    </dgm:pt>
    <dgm:pt modelId="{A39C676D-2137-46D2-9CE1-CD2432D5D937}">
      <dgm:prSet phldrT="[Text]" custT="1"/>
      <dgm:spPr/>
      <dgm:t>
        <a:bodyPr/>
        <a:lstStyle/>
        <a:p>
          <a:r>
            <a:rPr lang="en-GB" sz="2000" b="1" dirty="0">
              <a:latin typeface="Calibri" panose="020F0502020204030204" pitchFamily="34" charset="0"/>
              <a:ea typeface="Calibri" panose="020F0502020204030204" pitchFamily="34" charset="0"/>
              <a:cs typeface="Calibri" panose="020F0502020204030204" pitchFamily="34" charset="0"/>
            </a:rPr>
            <a:t>3.Oral</a:t>
          </a:r>
          <a:r>
            <a:rPr lang="en-GB" sz="2000" b="1" baseline="0" dirty="0">
              <a:latin typeface="Calibri" panose="020F0502020204030204" pitchFamily="34" charset="0"/>
              <a:ea typeface="Calibri" panose="020F0502020204030204" pitchFamily="34" charset="0"/>
              <a:cs typeface="Calibri" panose="020F0502020204030204" pitchFamily="34" charset="0"/>
            </a:rPr>
            <a:t> historians need to be aware of the imbalance of power that often exists between interviewee and interviewer.  Health, safety and wellbeing need to be uppermost.</a:t>
          </a:r>
          <a:endParaRPr lang="en-GB" sz="2000" b="1" dirty="0">
            <a:latin typeface="Calibri" panose="020F0502020204030204" pitchFamily="34" charset="0"/>
            <a:ea typeface="Calibri" panose="020F0502020204030204" pitchFamily="34" charset="0"/>
            <a:cs typeface="Calibri" panose="020F0502020204030204" pitchFamily="34" charset="0"/>
          </a:endParaRPr>
        </a:p>
      </dgm:t>
    </dgm:pt>
    <dgm:pt modelId="{F1619DCE-60F5-4831-B8F7-C8D5DC7467F7}" type="parTrans" cxnId="{83008BCA-0278-42CD-9430-78DB5AD4D9EB}">
      <dgm:prSet/>
      <dgm:spPr/>
      <dgm:t>
        <a:bodyPr/>
        <a:lstStyle/>
        <a:p>
          <a:endParaRPr lang="en-GB"/>
        </a:p>
      </dgm:t>
    </dgm:pt>
    <dgm:pt modelId="{46FAEB0F-5114-4738-B1FC-97528144D94D}" type="sibTrans" cxnId="{83008BCA-0278-42CD-9430-78DB5AD4D9EB}">
      <dgm:prSet/>
      <dgm:spPr/>
      <dgm:t>
        <a:bodyPr/>
        <a:lstStyle/>
        <a:p>
          <a:endParaRPr lang="en-GB"/>
        </a:p>
      </dgm:t>
    </dgm:pt>
    <dgm:pt modelId="{6CBC46F7-6BB7-43DA-B96E-2B9BF99A48E3}" type="pres">
      <dgm:prSet presAssocID="{0D8743A6-5485-477A-B10D-D977532361A2}" presName="diagram" presStyleCnt="0">
        <dgm:presLayoutVars>
          <dgm:chMax val="1"/>
          <dgm:dir/>
          <dgm:animLvl val="ctr"/>
          <dgm:resizeHandles val="exact"/>
        </dgm:presLayoutVars>
      </dgm:prSet>
      <dgm:spPr/>
    </dgm:pt>
    <dgm:pt modelId="{3431E9A9-11CF-4BAB-9CB6-866C47C62FFD}" type="pres">
      <dgm:prSet presAssocID="{0D8743A6-5485-477A-B10D-D977532361A2}" presName="matrix" presStyleCnt="0"/>
      <dgm:spPr/>
    </dgm:pt>
    <dgm:pt modelId="{BF4139DF-D336-436C-A0B0-6CFD6100D104}" type="pres">
      <dgm:prSet presAssocID="{0D8743A6-5485-477A-B10D-D977532361A2}" presName="tile1" presStyleLbl="node1" presStyleIdx="0" presStyleCnt="4"/>
      <dgm:spPr/>
    </dgm:pt>
    <dgm:pt modelId="{13BDD875-EA46-4B78-8AB5-602012D65550}" type="pres">
      <dgm:prSet presAssocID="{0D8743A6-5485-477A-B10D-D977532361A2}" presName="tile1text" presStyleLbl="node1" presStyleIdx="0" presStyleCnt="4">
        <dgm:presLayoutVars>
          <dgm:chMax val="0"/>
          <dgm:chPref val="0"/>
          <dgm:bulletEnabled val="1"/>
        </dgm:presLayoutVars>
      </dgm:prSet>
      <dgm:spPr/>
    </dgm:pt>
    <dgm:pt modelId="{804F57B1-1D61-4BA5-AA7A-EFFBA3512257}" type="pres">
      <dgm:prSet presAssocID="{0D8743A6-5485-477A-B10D-D977532361A2}" presName="tile2" presStyleLbl="node1" presStyleIdx="1" presStyleCnt="4"/>
      <dgm:spPr/>
    </dgm:pt>
    <dgm:pt modelId="{B4C28584-A1E7-4461-A724-961486A55918}" type="pres">
      <dgm:prSet presAssocID="{0D8743A6-5485-477A-B10D-D977532361A2}" presName="tile2text" presStyleLbl="node1" presStyleIdx="1" presStyleCnt="4">
        <dgm:presLayoutVars>
          <dgm:chMax val="0"/>
          <dgm:chPref val="0"/>
          <dgm:bulletEnabled val="1"/>
        </dgm:presLayoutVars>
      </dgm:prSet>
      <dgm:spPr/>
    </dgm:pt>
    <dgm:pt modelId="{367B701B-02FA-4592-AE9A-F44B9F2907EB}" type="pres">
      <dgm:prSet presAssocID="{0D8743A6-5485-477A-B10D-D977532361A2}" presName="tile3" presStyleLbl="node1" presStyleIdx="2" presStyleCnt="4"/>
      <dgm:spPr/>
    </dgm:pt>
    <dgm:pt modelId="{21E8584F-19DA-4895-9773-855765A7BB9B}" type="pres">
      <dgm:prSet presAssocID="{0D8743A6-5485-477A-B10D-D977532361A2}" presName="tile3text" presStyleLbl="node1" presStyleIdx="2" presStyleCnt="4">
        <dgm:presLayoutVars>
          <dgm:chMax val="0"/>
          <dgm:chPref val="0"/>
          <dgm:bulletEnabled val="1"/>
        </dgm:presLayoutVars>
      </dgm:prSet>
      <dgm:spPr/>
    </dgm:pt>
    <dgm:pt modelId="{69A6DEAF-3016-48D0-BCB8-32891B6EDD3C}" type="pres">
      <dgm:prSet presAssocID="{0D8743A6-5485-477A-B10D-D977532361A2}" presName="tile4" presStyleLbl="node1" presStyleIdx="3" presStyleCnt="4"/>
      <dgm:spPr/>
    </dgm:pt>
    <dgm:pt modelId="{CD5F6134-25A5-4699-9D82-E9C4ECE7352F}" type="pres">
      <dgm:prSet presAssocID="{0D8743A6-5485-477A-B10D-D977532361A2}" presName="tile4text" presStyleLbl="node1" presStyleIdx="3" presStyleCnt="4">
        <dgm:presLayoutVars>
          <dgm:chMax val="0"/>
          <dgm:chPref val="0"/>
          <dgm:bulletEnabled val="1"/>
        </dgm:presLayoutVars>
      </dgm:prSet>
      <dgm:spPr/>
    </dgm:pt>
    <dgm:pt modelId="{8A334404-889C-49CD-B43E-04CCFBAEADE9}" type="pres">
      <dgm:prSet presAssocID="{0D8743A6-5485-477A-B10D-D977532361A2}" presName="centerTile" presStyleLbl="fgShp" presStyleIdx="0" presStyleCnt="1">
        <dgm:presLayoutVars>
          <dgm:chMax val="0"/>
          <dgm:chPref val="0"/>
        </dgm:presLayoutVars>
      </dgm:prSet>
      <dgm:spPr/>
    </dgm:pt>
  </dgm:ptLst>
  <dgm:cxnLst>
    <dgm:cxn modelId="{00BFBB01-0FBD-4229-AA59-09143008A653}" type="presOf" srcId="{6317B6BA-A1EE-4105-8BD8-A76C7B03CA62}" destId="{13BDD875-EA46-4B78-8AB5-602012D65550}" srcOrd="1" destOrd="0" presId="urn:microsoft.com/office/officeart/2005/8/layout/matrix1"/>
    <dgm:cxn modelId="{9A8BFE0D-1472-42A2-A29A-11BE7610DD35}" srcId="{ACAD22B0-2DFE-4752-983D-33778F415D46}" destId="{2D49203C-EAA8-4AC3-B5DD-5642638017AA}" srcOrd="1" destOrd="0" parTransId="{B03241BC-13D2-4D90-9316-1042F4074D0C}" sibTransId="{BD0A08B2-D515-4816-A9BA-98DE5C4C4363}"/>
    <dgm:cxn modelId="{91F73D1D-E813-4DF9-8341-13210EF608C5}" type="presOf" srcId="{6317B6BA-A1EE-4105-8BD8-A76C7B03CA62}" destId="{BF4139DF-D336-436C-A0B0-6CFD6100D104}" srcOrd="0" destOrd="0" presId="urn:microsoft.com/office/officeart/2005/8/layout/matrix1"/>
    <dgm:cxn modelId="{4A6E5322-986C-49E5-B1DA-5E04D9F29193}" type="presOf" srcId="{ACAD22B0-2DFE-4752-983D-33778F415D46}" destId="{8A334404-889C-49CD-B43E-04CCFBAEADE9}" srcOrd="0" destOrd="0" presId="urn:microsoft.com/office/officeart/2005/8/layout/matrix1"/>
    <dgm:cxn modelId="{636F392A-7D4C-431A-86CB-A6A0E33051E1}" srcId="{ACAD22B0-2DFE-4752-983D-33778F415D46}" destId="{6317B6BA-A1EE-4105-8BD8-A76C7B03CA62}" srcOrd="0" destOrd="0" parTransId="{61034EAA-D715-44B6-AA56-4ABCDC24ACCC}" sibTransId="{3D554D9D-AFD8-4285-BEF2-58E96EE00D4D}"/>
    <dgm:cxn modelId="{CC149867-8934-43F1-9FFE-3A90D5909A62}" srcId="{0D8743A6-5485-477A-B10D-D977532361A2}" destId="{ACAD22B0-2DFE-4752-983D-33778F415D46}" srcOrd="0" destOrd="0" parTransId="{CC891406-5998-4845-A26B-BFC361A575DB}" sibTransId="{92099C45-4817-4884-8249-676FB883C850}"/>
    <dgm:cxn modelId="{26E70D68-84E7-473D-A9A4-BF9AAB028FF9}" type="presOf" srcId="{454D1709-00E3-4F21-8BA7-7D6ACC9A2752}" destId="{367B701B-02FA-4592-AE9A-F44B9F2907EB}" srcOrd="0" destOrd="0" presId="urn:microsoft.com/office/officeart/2005/8/layout/matrix1"/>
    <dgm:cxn modelId="{B33B7B69-C50A-4CDA-93FE-C0570D2A5038}" type="presOf" srcId="{A39C676D-2137-46D2-9CE1-CD2432D5D937}" destId="{CD5F6134-25A5-4699-9D82-E9C4ECE7352F}" srcOrd="1" destOrd="0" presId="urn:microsoft.com/office/officeart/2005/8/layout/matrix1"/>
    <dgm:cxn modelId="{F54B468B-E4E8-4F36-8555-69F9CF087D12}" type="presOf" srcId="{454D1709-00E3-4F21-8BA7-7D6ACC9A2752}" destId="{21E8584F-19DA-4895-9773-855765A7BB9B}" srcOrd="1" destOrd="0" presId="urn:microsoft.com/office/officeart/2005/8/layout/matrix1"/>
    <dgm:cxn modelId="{DF2980B5-7149-437E-96B9-EA3B9627FD4A}" type="presOf" srcId="{A39C676D-2137-46D2-9CE1-CD2432D5D937}" destId="{69A6DEAF-3016-48D0-BCB8-32891B6EDD3C}" srcOrd="0" destOrd="0" presId="urn:microsoft.com/office/officeart/2005/8/layout/matrix1"/>
    <dgm:cxn modelId="{DBBA32CA-B2C2-42DB-9688-C1197208279A}" type="presOf" srcId="{0D8743A6-5485-477A-B10D-D977532361A2}" destId="{6CBC46F7-6BB7-43DA-B96E-2B9BF99A48E3}" srcOrd="0" destOrd="0" presId="urn:microsoft.com/office/officeart/2005/8/layout/matrix1"/>
    <dgm:cxn modelId="{83008BCA-0278-42CD-9430-78DB5AD4D9EB}" srcId="{ACAD22B0-2DFE-4752-983D-33778F415D46}" destId="{A39C676D-2137-46D2-9CE1-CD2432D5D937}" srcOrd="3" destOrd="0" parTransId="{F1619DCE-60F5-4831-B8F7-C8D5DC7467F7}" sibTransId="{46FAEB0F-5114-4738-B1FC-97528144D94D}"/>
    <dgm:cxn modelId="{402010D7-FAAC-40E9-8F8E-897F62C21B21}" type="presOf" srcId="{2D49203C-EAA8-4AC3-B5DD-5642638017AA}" destId="{804F57B1-1D61-4BA5-AA7A-EFFBA3512257}" srcOrd="0" destOrd="0" presId="urn:microsoft.com/office/officeart/2005/8/layout/matrix1"/>
    <dgm:cxn modelId="{A8ADBBD7-318F-4D1F-87C7-F6E4E82F6B0B}" srcId="{ACAD22B0-2DFE-4752-983D-33778F415D46}" destId="{454D1709-00E3-4F21-8BA7-7D6ACC9A2752}" srcOrd="2" destOrd="0" parTransId="{A78260A6-7B6D-417F-83B1-487FACA81C1D}" sibTransId="{2571D24F-E477-4920-9798-7C10FF37EDAD}"/>
    <dgm:cxn modelId="{4E0870F1-C193-419A-9E5C-CA9FEC467008}" type="presOf" srcId="{2D49203C-EAA8-4AC3-B5DD-5642638017AA}" destId="{B4C28584-A1E7-4461-A724-961486A55918}" srcOrd="1" destOrd="0" presId="urn:microsoft.com/office/officeart/2005/8/layout/matrix1"/>
    <dgm:cxn modelId="{2A0327EE-1005-4C1B-B6DA-56EEC5C9FD15}" type="presParOf" srcId="{6CBC46F7-6BB7-43DA-B96E-2B9BF99A48E3}" destId="{3431E9A9-11CF-4BAB-9CB6-866C47C62FFD}" srcOrd="0" destOrd="0" presId="urn:microsoft.com/office/officeart/2005/8/layout/matrix1"/>
    <dgm:cxn modelId="{C0883FB3-5DB5-4B82-B7AB-8CC1B097E32A}" type="presParOf" srcId="{3431E9A9-11CF-4BAB-9CB6-866C47C62FFD}" destId="{BF4139DF-D336-436C-A0B0-6CFD6100D104}" srcOrd="0" destOrd="0" presId="urn:microsoft.com/office/officeart/2005/8/layout/matrix1"/>
    <dgm:cxn modelId="{CD00D5D7-B11F-4848-9460-27834B9D0BE0}" type="presParOf" srcId="{3431E9A9-11CF-4BAB-9CB6-866C47C62FFD}" destId="{13BDD875-EA46-4B78-8AB5-602012D65550}" srcOrd="1" destOrd="0" presId="urn:microsoft.com/office/officeart/2005/8/layout/matrix1"/>
    <dgm:cxn modelId="{54A8CB90-B49C-4352-94A5-30546427137F}" type="presParOf" srcId="{3431E9A9-11CF-4BAB-9CB6-866C47C62FFD}" destId="{804F57B1-1D61-4BA5-AA7A-EFFBA3512257}" srcOrd="2" destOrd="0" presId="urn:microsoft.com/office/officeart/2005/8/layout/matrix1"/>
    <dgm:cxn modelId="{C1AF4111-7601-482A-9C26-7C31F5878FA8}" type="presParOf" srcId="{3431E9A9-11CF-4BAB-9CB6-866C47C62FFD}" destId="{B4C28584-A1E7-4461-A724-961486A55918}" srcOrd="3" destOrd="0" presId="urn:microsoft.com/office/officeart/2005/8/layout/matrix1"/>
    <dgm:cxn modelId="{059ED8FC-37F7-483A-8C47-5802FCFA7E26}" type="presParOf" srcId="{3431E9A9-11CF-4BAB-9CB6-866C47C62FFD}" destId="{367B701B-02FA-4592-AE9A-F44B9F2907EB}" srcOrd="4" destOrd="0" presId="urn:microsoft.com/office/officeart/2005/8/layout/matrix1"/>
    <dgm:cxn modelId="{D24CC399-08C9-42AA-85FD-111E25DD47C1}" type="presParOf" srcId="{3431E9A9-11CF-4BAB-9CB6-866C47C62FFD}" destId="{21E8584F-19DA-4895-9773-855765A7BB9B}" srcOrd="5" destOrd="0" presId="urn:microsoft.com/office/officeart/2005/8/layout/matrix1"/>
    <dgm:cxn modelId="{642C6580-F9AF-4103-B175-6A277F687898}" type="presParOf" srcId="{3431E9A9-11CF-4BAB-9CB6-866C47C62FFD}" destId="{69A6DEAF-3016-48D0-BCB8-32891B6EDD3C}" srcOrd="6" destOrd="0" presId="urn:microsoft.com/office/officeart/2005/8/layout/matrix1"/>
    <dgm:cxn modelId="{24300B07-F6DE-464F-B1CB-72C214D53F96}" type="presParOf" srcId="{3431E9A9-11CF-4BAB-9CB6-866C47C62FFD}" destId="{CD5F6134-25A5-4699-9D82-E9C4ECE7352F}" srcOrd="7" destOrd="0" presId="urn:microsoft.com/office/officeart/2005/8/layout/matrix1"/>
    <dgm:cxn modelId="{69EEDD94-CB96-47F1-9774-D6026C24F4C5}" type="presParOf" srcId="{6CBC46F7-6BB7-43DA-B96E-2B9BF99A48E3}" destId="{8A334404-889C-49CD-B43E-04CCFBAEADE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83D4E7-8192-4132-9B97-52A7E17C851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4E17FF67-EECE-4CF4-81F3-41A79DCE9B75}">
      <dgm:prSet phldrT="[Text]" custT="1"/>
      <dgm:spPr/>
      <dgm:t>
        <a:bodyPr/>
        <a:lstStyle/>
        <a:p>
          <a:r>
            <a:rPr lang="en-GB" sz="1600" b="1" dirty="0"/>
            <a:t>ANONYMITY</a:t>
          </a:r>
        </a:p>
        <a:p>
          <a:r>
            <a:rPr lang="en-GB" sz="1600" b="1" dirty="0"/>
            <a:t>Where the participant wants to remain anonymous or use a pseudonym where there is no </a:t>
          </a:r>
          <a:r>
            <a:rPr lang="en-GB" sz="1600" b="1" u="sng" dirty="0"/>
            <a:t>identifiable information</a:t>
          </a:r>
          <a:r>
            <a:rPr lang="en-GB" sz="1300" dirty="0"/>
            <a:t>. </a:t>
          </a:r>
        </a:p>
      </dgm:t>
    </dgm:pt>
    <dgm:pt modelId="{036AAEF0-79F2-4374-B66A-75B17742B9C0}" type="parTrans" cxnId="{4BF62342-CA67-4724-968A-DCF5C0A1A7E1}">
      <dgm:prSet/>
      <dgm:spPr/>
      <dgm:t>
        <a:bodyPr/>
        <a:lstStyle/>
        <a:p>
          <a:endParaRPr lang="en-GB"/>
        </a:p>
      </dgm:t>
    </dgm:pt>
    <dgm:pt modelId="{B41FA493-D01C-4263-A1DE-0F30C8C6C6AD}" type="sibTrans" cxnId="{4BF62342-CA67-4724-968A-DCF5C0A1A7E1}">
      <dgm:prSet/>
      <dgm:spPr/>
      <dgm:t>
        <a:bodyPr/>
        <a:lstStyle/>
        <a:p>
          <a:endParaRPr lang="en-GB"/>
        </a:p>
      </dgm:t>
    </dgm:pt>
    <dgm:pt modelId="{A0AE06D5-1796-41D1-A1BD-7622EE66DEDE}">
      <dgm:prSet phldrT="[Text]" custT="1"/>
      <dgm:spPr/>
      <dgm:t>
        <a:bodyPr/>
        <a:lstStyle/>
        <a:p>
          <a:r>
            <a:rPr lang="en-GB" sz="1600" b="1" dirty="0"/>
            <a:t>CONFIDENTIALTY</a:t>
          </a:r>
        </a:p>
        <a:p>
          <a:r>
            <a:rPr lang="en-GB" sz="1600" b="1" dirty="0"/>
            <a:t>Cannot be guaranteed as oral history interviews can be accessed with a subpoena. See Boston College case</a:t>
          </a:r>
        </a:p>
      </dgm:t>
    </dgm:pt>
    <dgm:pt modelId="{54289D4E-02B9-470B-A9B2-5A82817F896B}" type="parTrans" cxnId="{F9B48458-0E10-4BCE-AAB1-2F1DC9AE0C37}">
      <dgm:prSet/>
      <dgm:spPr/>
      <dgm:t>
        <a:bodyPr/>
        <a:lstStyle/>
        <a:p>
          <a:endParaRPr lang="en-GB"/>
        </a:p>
      </dgm:t>
    </dgm:pt>
    <dgm:pt modelId="{5C4B912D-5CCA-45F1-96D2-E921F019DA9A}" type="sibTrans" cxnId="{F9B48458-0E10-4BCE-AAB1-2F1DC9AE0C37}">
      <dgm:prSet/>
      <dgm:spPr/>
      <dgm:t>
        <a:bodyPr/>
        <a:lstStyle/>
        <a:p>
          <a:endParaRPr lang="en-GB"/>
        </a:p>
      </dgm:t>
    </dgm:pt>
    <dgm:pt modelId="{F7A5B399-26A2-434E-910E-265D5F3CF61B}">
      <dgm:prSet phldrT="[Text]" custT="1"/>
      <dgm:spPr/>
      <dgm:t>
        <a:bodyPr/>
        <a:lstStyle/>
        <a:p>
          <a:r>
            <a:rPr lang="en-GB" sz="1600" b="1" dirty="0"/>
            <a:t>COPYRIGHT</a:t>
          </a:r>
        </a:p>
        <a:p>
          <a:r>
            <a:rPr lang="en-GB" sz="1600" b="1" dirty="0"/>
            <a:t>The exclusive legal right to reproduce, publish, sell, or distribute the matter and form of something (such as a literary, musical, or artistic work).</a:t>
          </a:r>
        </a:p>
      </dgm:t>
    </dgm:pt>
    <dgm:pt modelId="{2BC55AD5-AB7C-48A4-9450-ED51AD892851}" type="parTrans" cxnId="{3826C212-83CA-4DB7-AB53-21FEEF9A57AB}">
      <dgm:prSet/>
      <dgm:spPr/>
      <dgm:t>
        <a:bodyPr/>
        <a:lstStyle/>
        <a:p>
          <a:endParaRPr lang="en-GB"/>
        </a:p>
      </dgm:t>
    </dgm:pt>
    <dgm:pt modelId="{A787171B-10CF-4D6F-8C90-32CA43E3CB9E}" type="sibTrans" cxnId="{3826C212-83CA-4DB7-AB53-21FEEF9A57AB}">
      <dgm:prSet/>
      <dgm:spPr/>
      <dgm:t>
        <a:bodyPr/>
        <a:lstStyle/>
        <a:p>
          <a:endParaRPr lang="en-GB"/>
        </a:p>
      </dgm:t>
    </dgm:pt>
    <dgm:pt modelId="{0AFC1102-FF02-437A-83BF-A3B17A83C29B}">
      <dgm:prSet phldrT="[Text]" custT="1"/>
      <dgm:spPr/>
      <dgm:t>
        <a:bodyPr/>
        <a:lstStyle/>
        <a:p>
          <a:r>
            <a:rPr lang="en-GB" sz="1600" b="1" dirty="0"/>
            <a:t>DEED OF GIFT</a:t>
          </a:r>
        </a:p>
        <a:p>
          <a:r>
            <a:rPr lang="en-GB" sz="1600" b="1" dirty="0"/>
            <a:t>How the narrator would like materials or rights related to an oral history to be managed as a donated collection with no reciprocal act in place.</a:t>
          </a:r>
        </a:p>
      </dgm:t>
    </dgm:pt>
    <dgm:pt modelId="{8C24F298-D71B-4586-8819-91528F8C47F5}" type="parTrans" cxnId="{87B85714-5A94-4564-8F76-0FE6FE2A2FEF}">
      <dgm:prSet/>
      <dgm:spPr/>
      <dgm:t>
        <a:bodyPr/>
        <a:lstStyle/>
        <a:p>
          <a:endParaRPr lang="en-GB"/>
        </a:p>
      </dgm:t>
    </dgm:pt>
    <dgm:pt modelId="{B8810D96-68F8-44BA-A77C-BD34890D35C3}" type="sibTrans" cxnId="{87B85714-5A94-4564-8F76-0FE6FE2A2FEF}">
      <dgm:prSet/>
      <dgm:spPr/>
      <dgm:t>
        <a:bodyPr/>
        <a:lstStyle/>
        <a:p>
          <a:endParaRPr lang="en-GB"/>
        </a:p>
      </dgm:t>
    </dgm:pt>
    <dgm:pt modelId="{C1FC9A69-1927-4966-B956-568133C44210}">
      <dgm:prSet phldrT="[Text]" custT="1"/>
      <dgm:spPr/>
      <dgm:t>
        <a:bodyPr/>
        <a:lstStyle/>
        <a:p>
          <a:r>
            <a:rPr lang="en-GB" sz="1600" b="1" dirty="0"/>
            <a:t>RELEASE FORM</a:t>
          </a:r>
        </a:p>
        <a:p>
          <a:r>
            <a:rPr lang="en-GB" sz="1600" b="1" dirty="0"/>
            <a:t>The agreements in which assignment of  intellectual property rights and copyright is stated.</a:t>
          </a:r>
        </a:p>
      </dgm:t>
    </dgm:pt>
    <dgm:pt modelId="{503F8D17-422C-4BF5-BD1F-EFF106541DC5}" type="parTrans" cxnId="{A6405624-3402-4EE5-B692-92E9B4DF74D8}">
      <dgm:prSet/>
      <dgm:spPr/>
      <dgm:t>
        <a:bodyPr/>
        <a:lstStyle/>
        <a:p>
          <a:endParaRPr lang="en-GB"/>
        </a:p>
      </dgm:t>
    </dgm:pt>
    <dgm:pt modelId="{42883826-698C-486D-B007-353F08DDD2C9}" type="sibTrans" cxnId="{A6405624-3402-4EE5-B692-92E9B4DF74D8}">
      <dgm:prSet/>
      <dgm:spPr/>
      <dgm:t>
        <a:bodyPr/>
        <a:lstStyle/>
        <a:p>
          <a:endParaRPr lang="en-GB"/>
        </a:p>
      </dgm:t>
    </dgm:pt>
    <dgm:pt modelId="{B71F2F42-D50E-4035-97F1-E8C1E12165F1}">
      <dgm:prSet custT="1"/>
      <dgm:spPr/>
      <dgm:t>
        <a:bodyPr/>
        <a:lstStyle/>
        <a:p>
          <a:r>
            <a:rPr lang="en-GB" sz="1600" b="1" dirty="0"/>
            <a:t>INFORMED CONSENT</a:t>
          </a:r>
        </a:p>
        <a:p>
          <a:r>
            <a:rPr lang="en-GB" sz="1500" b="1" dirty="0"/>
            <a:t> The agreement that documents the narrator has been given all the information necessary to  decide whether to participate in the oral history project. </a:t>
          </a:r>
        </a:p>
      </dgm:t>
    </dgm:pt>
    <dgm:pt modelId="{243057AF-EC26-4BB3-A3B6-C1D34D7526C7}" type="parTrans" cxnId="{BA9B7557-2BAA-4A03-82E4-81593692076F}">
      <dgm:prSet/>
      <dgm:spPr/>
      <dgm:t>
        <a:bodyPr/>
        <a:lstStyle/>
        <a:p>
          <a:endParaRPr lang="en-GB"/>
        </a:p>
      </dgm:t>
    </dgm:pt>
    <dgm:pt modelId="{F7E01995-0AC2-42C2-A071-D897C411A226}" type="sibTrans" cxnId="{BA9B7557-2BAA-4A03-82E4-81593692076F}">
      <dgm:prSet/>
      <dgm:spPr/>
      <dgm:t>
        <a:bodyPr/>
        <a:lstStyle/>
        <a:p>
          <a:endParaRPr lang="en-GB"/>
        </a:p>
      </dgm:t>
    </dgm:pt>
    <dgm:pt modelId="{76290C5E-15DF-4B95-9A4C-906219040306}">
      <dgm:prSet custT="1"/>
      <dgm:spPr/>
      <dgm:t>
        <a:bodyPr/>
        <a:lstStyle/>
        <a:p>
          <a:r>
            <a:rPr lang="en-GB" sz="1600" b="1" dirty="0"/>
            <a:t>ACCESS</a:t>
          </a:r>
        </a:p>
        <a:p>
          <a:endParaRPr lang="en-GB" sz="1300" b="1" dirty="0"/>
        </a:p>
        <a:p>
          <a:r>
            <a:rPr lang="en-GB" sz="1600" b="1" dirty="0"/>
            <a:t>How the interview may be accessed; in what format; for how &amp; with any restrictions.</a:t>
          </a:r>
        </a:p>
      </dgm:t>
    </dgm:pt>
    <dgm:pt modelId="{389AE6BF-44E3-41AD-B7A2-2984FE9A7AAC}" type="parTrans" cxnId="{AF9DE805-99F5-4146-9D87-AE7697D335D9}">
      <dgm:prSet/>
      <dgm:spPr/>
      <dgm:t>
        <a:bodyPr/>
        <a:lstStyle/>
        <a:p>
          <a:endParaRPr lang="en-GB"/>
        </a:p>
      </dgm:t>
    </dgm:pt>
    <dgm:pt modelId="{D6178AA6-F8CA-4E4D-B2FE-CB483E1FEC92}" type="sibTrans" cxnId="{AF9DE805-99F5-4146-9D87-AE7697D335D9}">
      <dgm:prSet/>
      <dgm:spPr/>
      <dgm:t>
        <a:bodyPr/>
        <a:lstStyle/>
        <a:p>
          <a:endParaRPr lang="en-GB"/>
        </a:p>
      </dgm:t>
    </dgm:pt>
    <dgm:pt modelId="{2B36D805-5F4A-49E2-9EB9-15ADE25BA0BD}">
      <dgm:prSet custT="1"/>
      <dgm:spPr/>
      <dgm:t>
        <a:bodyPr/>
        <a:lstStyle/>
        <a:p>
          <a:r>
            <a:rPr lang="en-GB" sz="1600" b="1" dirty="0"/>
            <a:t>ARCHIVES</a:t>
          </a:r>
        </a:p>
        <a:p>
          <a:r>
            <a:rPr lang="en-GB" sz="1600" b="1" dirty="0"/>
            <a:t>How the interview will be stored and in what format; levels of access &amp; any restrictions.</a:t>
          </a:r>
        </a:p>
      </dgm:t>
    </dgm:pt>
    <dgm:pt modelId="{051D16FB-B0CC-4F51-B9A0-6B18B7017F8E}" type="parTrans" cxnId="{4CA040D6-6E81-40C3-90FF-55677ACFFA94}">
      <dgm:prSet/>
      <dgm:spPr/>
      <dgm:t>
        <a:bodyPr/>
        <a:lstStyle/>
        <a:p>
          <a:endParaRPr lang="en-GB"/>
        </a:p>
      </dgm:t>
    </dgm:pt>
    <dgm:pt modelId="{72595FB2-1676-4359-8E84-03C9A8E661A6}" type="sibTrans" cxnId="{4CA040D6-6E81-40C3-90FF-55677ACFFA94}">
      <dgm:prSet/>
      <dgm:spPr/>
      <dgm:t>
        <a:bodyPr/>
        <a:lstStyle/>
        <a:p>
          <a:endParaRPr lang="en-GB"/>
        </a:p>
      </dgm:t>
    </dgm:pt>
    <dgm:pt modelId="{8CF65A73-058B-4E4B-837B-D1F10A303ED8}" type="pres">
      <dgm:prSet presAssocID="{4B83D4E7-8192-4132-9B97-52A7E17C8517}" presName="diagram" presStyleCnt="0">
        <dgm:presLayoutVars>
          <dgm:dir/>
          <dgm:resizeHandles val="exact"/>
        </dgm:presLayoutVars>
      </dgm:prSet>
      <dgm:spPr/>
    </dgm:pt>
    <dgm:pt modelId="{CB83F228-1A56-4AFA-B2A4-E6D1443FCCAA}" type="pres">
      <dgm:prSet presAssocID="{4E17FF67-EECE-4CF4-81F3-41A79DCE9B75}" presName="node" presStyleLbl="node1" presStyleIdx="0" presStyleCnt="8" custScaleX="117393" custScaleY="126532" custLinFactNeighborX="-5311" custLinFactNeighborY="-47221">
        <dgm:presLayoutVars>
          <dgm:bulletEnabled val="1"/>
        </dgm:presLayoutVars>
      </dgm:prSet>
      <dgm:spPr/>
    </dgm:pt>
    <dgm:pt modelId="{A3C96AA8-2093-41DC-861A-A2183C5DB51A}" type="pres">
      <dgm:prSet presAssocID="{B41FA493-D01C-4263-A1DE-0F30C8C6C6AD}" presName="sibTrans" presStyleCnt="0"/>
      <dgm:spPr/>
    </dgm:pt>
    <dgm:pt modelId="{DEB77298-F0A8-4057-A1CF-881B0A793CFF}" type="pres">
      <dgm:prSet presAssocID="{76290C5E-15DF-4B95-9A4C-906219040306}" presName="node" presStyleLbl="node1" presStyleIdx="1" presStyleCnt="8" custScaleX="106513" custScaleY="124667" custLinFactNeighborX="-1308" custLinFactNeighborY="-48674">
        <dgm:presLayoutVars>
          <dgm:bulletEnabled val="1"/>
        </dgm:presLayoutVars>
      </dgm:prSet>
      <dgm:spPr/>
    </dgm:pt>
    <dgm:pt modelId="{B535D72D-1E11-4BA4-841E-4F40FAAD9FC8}" type="pres">
      <dgm:prSet presAssocID="{D6178AA6-F8CA-4E4D-B2FE-CB483E1FEC92}" presName="sibTrans" presStyleCnt="0"/>
      <dgm:spPr/>
    </dgm:pt>
    <dgm:pt modelId="{5F01ADC1-E8A3-45A0-A73B-88C98C9466FB}" type="pres">
      <dgm:prSet presAssocID="{2B36D805-5F4A-49E2-9EB9-15ADE25BA0BD}" presName="node" presStyleLbl="node1" presStyleIdx="2" presStyleCnt="8" custScaleX="104958" custScaleY="126370" custLinFactNeighborX="872" custLinFactNeighborY="-47221">
        <dgm:presLayoutVars>
          <dgm:bulletEnabled val="1"/>
        </dgm:presLayoutVars>
      </dgm:prSet>
      <dgm:spPr/>
    </dgm:pt>
    <dgm:pt modelId="{307DDA33-1C93-4C15-A008-A4175F1197B6}" type="pres">
      <dgm:prSet presAssocID="{72595FB2-1676-4359-8E84-03C9A8E661A6}" presName="sibTrans" presStyleCnt="0"/>
      <dgm:spPr/>
    </dgm:pt>
    <dgm:pt modelId="{F2A225FB-EE72-43C5-B6F3-0C0E1F01828B}" type="pres">
      <dgm:prSet presAssocID="{A0AE06D5-1796-41D1-A1BD-7622EE66DEDE}" presName="node" presStyleLbl="node1" presStyleIdx="3" presStyleCnt="8" custScaleX="100240" custScaleY="120580" custLinFactNeighborX="3487" custLinFactNeighborY="-53348">
        <dgm:presLayoutVars>
          <dgm:bulletEnabled val="1"/>
        </dgm:presLayoutVars>
      </dgm:prSet>
      <dgm:spPr/>
    </dgm:pt>
    <dgm:pt modelId="{CBF3D9E2-7AD9-46CD-9ECA-CEF73C687F7A}" type="pres">
      <dgm:prSet presAssocID="{5C4B912D-5CCA-45F1-96D2-E921F019DA9A}" presName="sibTrans" presStyleCnt="0"/>
      <dgm:spPr/>
    </dgm:pt>
    <dgm:pt modelId="{70CA5C4D-50EE-4A41-B0C2-7F14B1F31920}" type="pres">
      <dgm:prSet presAssocID="{F7A5B399-26A2-434E-910E-265D5F3CF61B}" presName="node" presStyleLbl="node1" presStyleIdx="4" presStyleCnt="8" custScaleX="116909" custScaleY="118310" custLinFactNeighborX="-2136" custLinFactNeighborY="-30425">
        <dgm:presLayoutVars>
          <dgm:bulletEnabled val="1"/>
        </dgm:presLayoutVars>
      </dgm:prSet>
      <dgm:spPr/>
    </dgm:pt>
    <dgm:pt modelId="{5BA12BC9-C770-4E6D-824A-E73959D2A8DE}" type="pres">
      <dgm:prSet presAssocID="{A787171B-10CF-4D6F-8C90-32CA43E3CB9E}" presName="sibTrans" presStyleCnt="0"/>
      <dgm:spPr/>
    </dgm:pt>
    <dgm:pt modelId="{F7A2F113-BB6A-49CB-87A4-A227B7A27BF0}" type="pres">
      <dgm:prSet presAssocID="{0AFC1102-FF02-437A-83BF-A3B17A83C29B}" presName="node" presStyleLbl="node1" presStyleIdx="5" presStyleCnt="8" custScaleX="116167" custScaleY="105531" custLinFactNeighborX="1913" custLinFactNeighborY="-32184">
        <dgm:presLayoutVars>
          <dgm:bulletEnabled val="1"/>
        </dgm:presLayoutVars>
      </dgm:prSet>
      <dgm:spPr/>
    </dgm:pt>
    <dgm:pt modelId="{4CD83D79-AC17-4A96-99C3-3D3E4DAFF8AB}" type="pres">
      <dgm:prSet presAssocID="{B8810D96-68F8-44BA-A77C-BD34890D35C3}" presName="sibTrans" presStyleCnt="0"/>
      <dgm:spPr/>
    </dgm:pt>
    <dgm:pt modelId="{6229D8D0-CCE7-4786-AE46-1287995D63D5}" type="pres">
      <dgm:prSet presAssocID="{C1FC9A69-1927-4966-B956-568133C44210}" presName="node" presStyleLbl="node1" presStyleIdx="6" presStyleCnt="8" custScaleX="109147" custScaleY="113049" custLinFactNeighborX="-1129" custLinFactNeighborY="-32009">
        <dgm:presLayoutVars>
          <dgm:bulletEnabled val="1"/>
        </dgm:presLayoutVars>
      </dgm:prSet>
      <dgm:spPr/>
    </dgm:pt>
    <dgm:pt modelId="{570BA9EA-24AE-42EA-AC93-35F6DAB54E79}" type="pres">
      <dgm:prSet presAssocID="{42883826-698C-486D-B007-353F08DDD2C9}" presName="sibTrans" presStyleCnt="0"/>
      <dgm:spPr/>
    </dgm:pt>
    <dgm:pt modelId="{5240F517-4941-4381-906E-7DFFC54611C8}" type="pres">
      <dgm:prSet presAssocID="{B71F2F42-D50E-4035-97F1-E8C1E12165F1}" presName="node" presStyleLbl="node1" presStyleIdx="7" presStyleCnt="8" custScaleX="95767" custScaleY="117812" custLinFactNeighborX="-2393" custLinFactNeighborY="-36827">
        <dgm:presLayoutVars>
          <dgm:bulletEnabled val="1"/>
        </dgm:presLayoutVars>
      </dgm:prSet>
      <dgm:spPr/>
    </dgm:pt>
  </dgm:ptLst>
  <dgm:cxnLst>
    <dgm:cxn modelId="{AF9DE805-99F5-4146-9D87-AE7697D335D9}" srcId="{4B83D4E7-8192-4132-9B97-52A7E17C8517}" destId="{76290C5E-15DF-4B95-9A4C-906219040306}" srcOrd="1" destOrd="0" parTransId="{389AE6BF-44E3-41AD-B7A2-2984FE9A7AAC}" sibTransId="{D6178AA6-F8CA-4E4D-B2FE-CB483E1FEC92}"/>
    <dgm:cxn modelId="{3826C212-83CA-4DB7-AB53-21FEEF9A57AB}" srcId="{4B83D4E7-8192-4132-9B97-52A7E17C8517}" destId="{F7A5B399-26A2-434E-910E-265D5F3CF61B}" srcOrd="4" destOrd="0" parTransId="{2BC55AD5-AB7C-48A4-9450-ED51AD892851}" sibTransId="{A787171B-10CF-4D6F-8C90-32CA43E3CB9E}"/>
    <dgm:cxn modelId="{87B85714-5A94-4564-8F76-0FE6FE2A2FEF}" srcId="{4B83D4E7-8192-4132-9B97-52A7E17C8517}" destId="{0AFC1102-FF02-437A-83BF-A3B17A83C29B}" srcOrd="5" destOrd="0" parTransId="{8C24F298-D71B-4586-8819-91528F8C47F5}" sibTransId="{B8810D96-68F8-44BA-A77C-BD34890D35C3}"/>
    <dgm:cxn modelId="{A6405624-3402-4EE5-B692-92E9B4DF74D8}" srcId="{4B83D4E7-8192-4132-9B97-52A7E17C8517}" destId="{C1FC9A69-1927-4966-B956-568133C44210}" srcOrd="6" destOrd="0" parTransId="{503F8D17-422C-4BF5-BD1F-EFF106541DC5}" sibTransId="{42883826-698C-486D-B007-353F08DDD2C9}"/>
    <dgm:cxn modelId="{D0791640-2036-4104-B228-C3C564347662}" type="presOf" srcId="{4B83D4E7-8192-4132-9B97-52A7E17C8517}" destId="{8CF65A73-058B-4E4B-837B-D1F10A303ED8}" srcOrd="0" destOrd="0" presId="urn:microsoft.com/office/officeart/2005/8/layout/default"/>
    <dgm:cxn modelId="{41947261-D046-43CD-A666-A7563CFB9E87}" type="presOf" srcId="{2B36D805-5F4A-49E2-9EB9-15ADE25BA0BD}" destId="{5F01ADC1-E8A3-45A0-A73B-88C98C9466FB}" srcOrd="0" destOrd="0" presId="urn:microsoft.com/office/officeart/2005/8/layout/default"/>
    <dgm:cxn modelId="{BC137541-D00C-4D05-B196-BA168BE4E219}" type="presOf" srcId="{A0AE06D5-1796-41D1-A1BD-7622EE66DEDE}" destId="{F2A225FB-EE72-43C5-B6F3-0C0E1F01828B}" srcOrd="0" destOrd="0" presId="urn:microsoft.com/office/officeart/2005/8/layout/default"/>
    <dgm:cxn modelId="{4BF62342-CA67-4724-968A-DCF5C0A1A7E1}" srcId="{4B83D4E7-8192-4132-9B97-52A7E17C8517}" destId="{4E17FF67-EECE-4CF4-81F3-41A79DCE9B75}" srcOrd="0" destOrd="0" parTransId="{036AAEF0-79F2-4374-B66A-75B17742B9C0}" sibTransId="{B41FA493-D01C-4263-A1DE-0F30C8C6C6AD}"/>
    <dgm:cxn modelId="{BA9B7557-2BAA-4A03-82E4-81593692076F}" srcId="{4B83D4E7-8192-4132-9B97-52A7E17C8517}" destId="{B71F2F42-D50E-4035-97F1-E8C1E12165F1}" srcOrd="7" destOrd="0" parTransId="{243057AF-EC26-4BB3-A3B6-C1D34D7526C7}" sibTransId="{F7E01995-0AC2-42C2-A071-D897C411A226}"/>
    <dgm:cxn modelId="{F9B48458-0E10-4BCE-AAB1-2F1DC9AE0C37}" srcId="{4B83D4E7-8192-4132-9B97-52A7E17C8517}" destId="{A0AE06D5-1796-41D1-A1BD-7622EE66DEDE}" srcOrd="3" destOrd="0" parTransId="{54289D4E-02B9-470B-A9B2-5A82817F896B}" sibTransId="{5C4B912D-5CCA-45F1-96D2-E921F019DA9A}"/>
    <dgm:cxn modelId="{C9E8AF8A-51B5-4F78-BCB9-66142091F6F7}" type="presOf" srcId="{B71F2F42-D50E-4035-97F1-E8C1E12165F1}" destId="{5240F517-4941-4381-906E-7DFFC54611C8}" srcOrd="0" destOrd="0" presId="urn:microsoft.com/office/officeart/2005/8/layout/default"/>
    <dgm:cxn modelId="{75FCACAD-5451-4537-AE8A-1BC849AA4260}" type="presOf" srcId="{4E17FF67-EECE-4CF4-81F3-41A79DCE9B75}" destId="{CB83F228-1A56-4AFA-B2A4-E6D1443FCCAA}" srcOrd="0" destOrd="0" presId="urn:microsoft.com/office/officeart/2005/8/layout/default"/>
    <dgm:cxn modelId="{577DF3C6-1E9A-4D6B-92CE-ADF880C303AE}" type="presOf" srcId="{C1FC9A69-1927-4966-B956-568133C44210}" destId="{6229D8D0-CCE7-4786-AE46-1287995D63D5}" srcOrd="0" destOrd="0" presId="urn:microsoft.com/office/officeart/2005/8/layout/default"/>
    <dgm:cxn modelId="{4C562BCB-2008-4C62-A909-F5437CB62A17}" type="presOf" srcId="{0AFC1102-FF02-437A-83BF-A3B17A83C29B}" destId="{F7A2F113-BB6A-49CB-87A4-A227B7A27BF0}" srcOrd="0" destOrd="0" presId="urn:microsoft.com/office/officeart/2005/8/layout/default"/>
    <dgm:cxn modelId="{4CA040D6-6E81-40C3-90FF-55677ACFFA94}" srcId="{4B83D4E7-8192-4132-9B97-52A7E17C8517}" destId="{2B36D805-5F4A-49E2-9EB9-15ADE25BA0BD}" srcOrd="2" destOrd="0" parTransId="{051D16FB-B0CC-4F51-B9A0-6B18B7017F8E}" sibTransId="{72595FB2-1676-4359-8E84-03C9A8E661A6}"/>
    <dgm:cxn modelId="{9598CCD9-FF12-4DBF-958A-F2B06DA971FC}" type="presOf" srcId="{F7A5B399-26A2-434E-910E-265D5F3CF61B}" destId="{70CA5C4D-50EE-4A41-B0C2-7F14B1F31920}" srcOrd="0" destOrd="0" presId="urn:microsoft.com/office/officeart/2005/8/layout/default"/>
    <dgm:cxn modelId="{52BBEAF2-C836-4830-8EB8-4C403C2C85D9}" type="presOf" srcId="{76290C5E-15DF-4B95-9A4C-906219040306}" destId="{DEB77298-F0A8-4057-A1CF-881B0A793CFF}" srcOrd="0" destOrd="0" presId="urn:microsoft.com/office/officeart/2005/8/layout/default"/>
    <dgm:cxn modelId="{E629EDE9-3F2D-4E92-85CC-642CCEC67F1F}" type="presParOf" srcId="{8CF65A73-058B-4E4B-837B-D1F10A303ED8}" destId="{CB83F228-1A56-4AFA-B2A4-E6D1443FCCAA}" srcOrd="0" destOrd="0" presId="urn:microsoft.com/office/officeart/2005/8/layout/default"/>
    <dgm:cxn modelId="{1E11C30E-9296-4E87-A058-B12D9EABCF61}" type="presParOf" srcId="{8CF65A73-058B-4E4B-837B-D1F10A303ED8}" destId="{A3C96AA8-2093-41DC-861A-A2183C5DB51A}" srcOrd="1" destOrd="0" presId="urn:microsoft.com/office/officeart/2005/8/layout/default"/>
    <dgm:cxn modelId="{FD6565C6-90B1-4B38-AE21-3DBCEF156415}" type="presParOf" srcId="{8CF65A73-058B-4E4B-837B-D1F10A303ED8}" destId="{DEB77298-F0A8-4057-A1CF-881B0A793CFF}" srcOrd="2" destOrd="0" presId="urn:microsoft.com/office/officeart/2005/8/layout/default"/>
    <dgm:cxn modelId="{8762F109-7EE1-45A9-983C-7F159814BA70}" type="presParOf" srcId="{8CF65A73-058B-4E4B-837B-D1F10A303ED8}" destId="{B535D72D-1E11-4BA4-841E-4F40FAAD9FC8}" srcOrd="3" destOrd="0" presId="urn:microsoft.com/office/officeart/2005/8/layout/default"/>
    <dgm:cxn modelId="{FE5D43F1-D326-4542-95D9-3DF52B566EF1}" type="presParOf" srcId="{8CF65A73-058B-4E4B-837B-D1F10A303ED8}" destId="{5F01ADC1-E8A3-45A0-A73B-88C98C9466FB}" srcOrd="4" destOrd="0" presId="urn:microsoft.com/office/officeart/2005/8/layout/default"/>
    <dgm:cxn modelId="{A8822F17-54C6-42E4-BBA1-4EFE9317620F}" type="presParOf" srcId="{8CF65A73-058B-4E4B-837B-D1F10A303ED8}" destId="{307DDA33-1C93-4C15-A008-A4175F1197B6}" srcOrd="5" destOrd="0" presId="urn:microsoft.com/office/officeart/2005/8/layout/default"/>
    <dgm:cxn modelId="{2E958963-18E4-4315-AEA6-95D8C58110B2}" type="presParOf" srcId="{8CF65A73-058B-4E4B-837B-D1F10A303ED8}" destId="{F2A225FB-EE72-43C5-B6F3-0C0E1F01828B}" srcOrd="6" destOrd="0" presId="urn:microsoft.com/office/officeart/2005/8/layout/default"/>
    <dgm:cxn modelId="{7F2F92E5-8C0D-474F-9D64-BE4DC5EEB047}" type="presParOf" srcId="{8CF65A73-058B-4E4B-837B-D1F10A303ED8}" destId="{CBF3D9E2-7AD9-46CD-9ECA-CEF73C687F7A}" srcOrd="7" destOrd="0" presId="urn:microsoft.com/office/officeart/2005/8/layout/default"/>
    <dgm:cxn modelId="{F83F6264-937C-451E-88F5-27AB1D1F7F93}" type="presParOf" srcId="{8CF65A73-058B-4E4B-837B-D1F10A303ED8}" destId="{70CA5C4D-50EE-4A41-B0C2-7F14B1F31920}" srcOrd="8" destOrd="0" presId="urn:microsoft.com/office/officeart/2005/8/layout/default"/>
    <dgm:cxn modelId="{53BA5CDA-C245-4B3B-9EA0-00CDCE9FCD3D}" type="presParOf" srcId="{8CF65A73-058B-4E4B-837B-D1F10A303ED8}" destId="{5BA12BC9-C770-4E6D-824A-E73959D2A8DE}" srcOrd="9" destOrd="0" presId="urn:microsoft.com/office/officeart/2005/8/layout/default"/>
    <dgm:cxn modelId="{769FA1EB-3456-45D4-B958-2CBBA69F0DC0}" type="presParOf" srcId="{8CF65A73-058B-4E4B-837B-D1F10A303ED8}" destId="{F7A2F113-BB6A-49CB-87A4-A227B7A27BF0}" srcOrd="10" destOrd="0" presId="urn:microsoft.com/office/officeart/2005/8/layout/default"/>
    <dgm:cxn modelId="{2322B15E-B2D5-44A1-A4F7-41C0D647A65D}" type="presParOf" srcId="{8CF65A73-058B-4E4B-837B-D1F10A303ED8}" destId="{4CD83D79-AC17-4A96-99C3-3D3E4DAFF8AB}" srcOrd="11" destOrd="0" presId="urn:microsoft.com/office/officeart/2005/8/layout/default"/>
    <dgm:cxn modelId="{856D7ACF-2A86-4F03-AB8E-9AB2DC170B9C}" type="presParOf" srcId="{8CF65A73-058B-4E4B-837B-D1F10A303ED8}" destId="{6229D8D0-CCE7-4786-AE46-1287995D63D5}" srcOrd="12" destOrd="0" presId="urn:microsoft.com/office/officeart/2005/8/layout/default"/>
    <dgm:cxn modelId="{ADCD12B9-0815-42A5-BBB4-D50657F1F217}" type="presParOf" srcId="{8CF65A73-058B-4E4B-837B-D1F10A303ED8}" destId="{570BA9EA-24AE-42EA-AC93-35F6DAB54E79}" srcOrd="13" destOrd="0" presId="urn:microsoft.com/office/officeart/2005/8/layout/default"/>
    <dgm:cxn modelId="{77AA424D-F377-4654-83D7-C4A3F1CADA31}" type="presParOf" srcId="{8CF65A73-058B-4E4B-837B-D1F10A303ED8}" destId="{5240F517-4941-4381-906E-7DFFC54611C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2712F7-38CE-4492-A1A8-B836E2CFDDF7}" type="doc">
      <dgm:prSet loTypeId="urn:microsoft.com/office/officeart/2005/8/layout/vList3" loCatId="picture" qsTypeId="urn:microsoft.com/office/officeart/2005/8/quickstyle/simple1" qsCatId="simple" csTypeId="urn:microsoft.com/office/officeart/2005/8/colors/colorful2" csCatId="colorful" phldr="1"/>
      <dgm:spPr/>
    </dgm:pt>
    <dgm:pt modelId="{9BF3ED93-5FDA-4A9E-95D8-F7BA4B773E2D}">
      <dgm:prSet phldrT="[Text]" custT="1"/>
      <dgm:spPr/>
      <dgm:t>
        <a:bodyPr/>
        <a:lstStyle/>
        <a:p>
          <a:r>
            <a:rPr lang="en-GB" sz="1800" b="1" dirty="0">
              <a:solidFill>
                <a:schemeClr val="tx1"/>
              </a:solidFill>
              <a:latin typeface="Calibri" panose="020F0502020204030204" pitchFamily="34" charset="0"/>
              <a:ea typeface="Calibri" panose="020F0502020204030204" pitchFamily="34" charset="0"/>
              <a:cs typeface="Calibri" panose="020F0502020204030204" pitchFamily="34" charset="0"/>
            </a:rPr>
            <a:t>Full disclosure; interviewees identified with account as audio/audio visual available in public depository and/or public domain; verbatim transcripts made available in public domain; informed consent in writing and on recordings</a:t>
          </a:r>
          <a:r>
            <a:rPr lang="en-GB" sz="1800" b="1" dirty="0">
              <a:solidFill>
                <a:schemeClr val="tx1"/>
              </a:solidFill>
            </a:rPr>
            <a:t>. </a:t>
          </a:r>
        </a:p>
      </dgm:t>
    </dgm:pt>
    <dgm:pt modelId="{380C68F8-550F-41EF-8F10-F47C003E6A81}" type="parTrans" cxnId="{F622FD60-0620-435D-9176-62420B454122}">
      <dgm:prSet/>
      <dgm:spPr/>
      <dgm:t>
        <a:bodyPr/>
        <a:lstStyle/>
        <a:p>
          <a:endParaRPr lang="en-GB"/>
        </a:p>
      </dgm:t>
    </dgm:pt>
    <dgm:pt modelId="{C29E5079-B831-4186-A84D-9A92B4C17EC1}" type="sibTrans" cxnId="{F622FD60-0620-435D-9176-62420B454122}">
      <dgm:prSet/>
      <dgm:spPr/>
      <dgm:t>
        <a:bodyPr/>
        <a:lstStyle/>
        <a:p>
          <a:endParaRPr lang="en-GB"/>
        </a:p>
      </dgm:t>
    </dgm:pt>
    <dgm:pt modelId="{A0C5C3E1-6504-4EC1-818C-AA7CBFC063E1}">
      <dgm:prSet phldrT="[Text]" custT="1"/>
      <dgm:spPr/>
      <dgm:t>
        <a:bodyPr/>
        <a:lstStyle/>
        <a:p>
          <a:endParaRPr lang="en-GB" sz="1800" b="1" dirty="0">
            <a:solidFill>
              <a:schemeClr val="tx1"/>
            </a:solidFill>
          </a:endParaRPr>
        </a:p>
        <a:p>
          <a:r>
            <a:rPr lang="en-GB" sz="1800" b="1" dirty="0">
              <a:solidFill>
                <a:schemeClr val="tx1"/>
              </a:solidFill>
              <a:latin typeface="Calibri" panose="020F0502020204030204" pitchFamily="34" charset="0"/>
              <a:ea typeface="Calibri" panose="020F0502020204030204" pitchFamily="34" charset="0"/>
              <a:cs typeface="Calibri" panose="020F0502020204030204" pitchFamily="34" charset="0"/>
            </a:rPr>
            <a:t>Anonymised account in transcript form but made available in public depository and/or public domain;  personal identifiers removed; informed consent in writing and on recordings</a:t>
          </a:r>
          <a:r>
            <a:rPr lang="en-GB" sz="1800" b="1" dirty="0">
              <a:solidFill>
                <a:schemeClr val="tx1"/>
              </a:solidFill>
            </a:rPr>
            <a:t>.</a:t>
          </a:r>
        </a:p>
        <a:p>
          <a:endParaRPr lang="en-GB" sz="1100" b="1" dirty="0">
            <a:solidFill>
              <a:schemeClr val="tx1"/>
            </a:solidFill>
          </a:endParaRPr>
        </a:p>
      </dgm:t>
    </dgm:pt>
    <dgm:pt modelId="{C9D57060-7D03-4548-B3FA-3769E2A1A295}" type="parTrans" cxnId="{5F766F7C-37D5-4A8B-AE12-80011E7BB625}">
      <dgm:prSet/>
      <dgm:spPr/>
      <dgm:t>
        <a:bodyPr/>
        <a:lstStyle/>
        <a:p>
          <a:endParaRPr lang="en-GB"/>
        </a:p>
      </dgm:t>
    </dgm:pt>
    <dgm:pt modelId="{B95F6925-81B6-464C-AEFF-E4A277F37E9F}" type="sibTrans" cxnId="{5F766F7C-37D5-4A8B-AE12-80011E7BB625}">
      <dgm:prSet/>
      <dgm:spPr/>
      <dgm:t>
        <a:bodyPr/>
        <a:lstStyle/>
        <a:p>
          <a:endParaRPr lang="en-GB"/>
        </a:p>
      </dgm:t>
    </dgm:pt>
    <dgm:pt modelId="{8A8AA0E6-BCA6-418B-8466-5A86EF89AAD3}">
      <dgm:prSet phldrT="[Text]" custT="1"/>
      <dgm:spPr/>
      <dgm:t>
        <a:bodyPr/>
        <a:lstStyle/>
        <a:p>
          <a:r>
            <a:rPr lang="en-GB" sz="1800" b="1" dirty="0">
              <a:solidFill>
                <a:schemeClr val="tx1"/>
              </a:solidFill>
              <a:latin typeface="Calibri" panose="020F0502020204030204" pitchFamily="34" charset="0"/>
              <a:ea typeface="Calibri" panose="020F0502020204030204" pitchFamily="34" charset="0"/>
              <a:cs typeface="Calibri" panose="020F0502020204030204" pitchFamily="34" charset="0"/>
            </a:rPr>
            <a:t>Names and person images used; sensitive themes omitted published in journals and other outputs. informed consent in writing and on recordings.</a:t>
          </a:r>
        </a:p>
        <a:p>
          <a:endParaRPr lang="en-GB" sz="900" b="1" dirty="0">
            <a:solidFill>
              <a:schemeClr val="tx1"/>
            </a:solidFill>
          </a:endParaRPr>
        </a:p>
      </dgm:t>
    </dgm:pt>
    <dgm:pt modelId="{22408969-A49D-4B2B-A176-D150E26CB76F}" type="parTrans" cxnId="{B6E6791E-1323-4406-8C7D-5AFC24820C11}">
      <dgm:prSet/>
      <dgm:spPr/>
      <dgm:t>
        <a:bodyPr/>
        <a:lstStyle/>
        <a:p>
          <a:endParaRPr lang="en-GB"/>
        </a:p>
      </dgm:t>
    </dgm:pt>
    <dgm:pt modelId="{8564799E-A2F5-4042-A415-B1A2825D0CE1}" type="sibTrans" cxnId="{B6E6791E-1323-4406-8C7D-5AFC24820C11}">
      <dgm:prSet/>
      <dgm:spPr/>
      <dgm:t>
        <a:bodyPr/>
        <a:lstStyle/>
        <a:p>
          <a:endParaRPr lang="en-GB"/>
        </a:p>
      </dgm:t>
    </dgm:pt>
    <dgm:pt modelId="{A266AB87-AB0A-49A6-B681-A90F3713ABCC}">
      <dgm:prSet custT="1"/>
      <dgm:spPr/>
      <dgm:t>
        <a:bodyPr/>
        <a:lstStyle/>
        <a:p>
          <a:r>
            <a:rPr lang="en-GB" sz="1800" b="1" dirty="0">
              <a:solidFill>
                <a:schemeClr val="tx1"/>
              </a:solidFill>
              <a:latin typeface="Calibri" panose="020F0502020204030204" pitchFamily="34" charset="0"/>
              <a:ea typeface="Calibri" panose="020F0502020204030204" pitchFamily="34" charset="0"/>
              <a:cs typeface="Calibri" panose="020F0502020204030204" pitchFamily="34" charset="0"/>
            </a:rPr>
            <a:t>All names and personal identifiers removed; published in research journals and other outputs.  This level of disclosure was used in the study. informed consent in writing and on recordings.</a:t>
          </a:r>
        </a:p>
        <a:p>
          <a:endParaRPr lang="en-GB" sz="1100" b="1" dirty="0">
            <a:solidFill>
              <a:schemeClr val="tx1"/>
            </a:solidFill>
          </a:endParaRPr>
        </a:p>
      </dgm:t>
    </dgm:pt>
    <dgm:pt modelId="{57644825-B859-46AC-A4BC-0FFCAA3A86AD}" type="parTrans" cxnId="{6AF18D14-21E7-4F5C-B26E-E80C80E5EEC7}">
      <dgm:prSet/>
      <dgm:spPr/>
      <dgm:t>
        <a:bodyPr/>
        <a:lstStyle/>
        <a:p>
          <a:endParaRPr lang="en-GB"/>
        </a:p>
      </dgm:t>
    </dgm:pt>
    <dgm:pt modelId="{325E7A91-5233-4BC6-9AF2-DA3B85C8DEA0}" type="sibTrans" cxnId="{6AF18D14-21E7-4F5C-B26E-E80C80E5EEC7}">
      <dgm:prSet/>
      <dgm:spPr/>
      <dgm:t>
        <a:bodyPr/>
        <a:lstStyle/>
        <a:p>
          <a:endParaRPr lang="en-GB"/>
        </a:p>
      </dgm:t>
    </dgm:pt>
    <dgm:pt modelId="{5DF74D7E-F3BC-4367-92B2-B0F2AFA06FC8}" type="pres">
      <dgm:prSet presAssocID="{E92712F7-38CE-4492-A1A8-B836E2CFDDF7}" presName="linearFlow" presStyleCnt="0">
        <dgm:presLayoutVars>
          <dgm:dir/>
          <dgm:resizeHandles val="exact"/>
        </dgm:presLayoutVars>
      </dgm:prSet>
      <dgm:spPr/>
    </dgm:pt>
    <dgm:pt modelId="{D997F6A2-25E2-4C68-A2C0-D11E9FB233AB}" type="pres">
      <dgm:prSet presAssocID="{9BF3ED93-5FDA-4A9E-95D8-F7BA4B773E2D}" presName="composite" presStyleCnt="0"/>
      <dgm:spPr/>
    </dgm:pt>
    <dgm:pt modelId="{FE0AC57C-2B35-410C-91D5-B2BB8D838D11}" type="pres">
      <dgm:prSet presAssocID="{9BF3ED93-5FDA-4A9E-95D8-F7BA4B773E2D}" presName="imgShp" presStyleLbl="fgImgPlace1" presStyleIdx="0" presStyleCnt="4" custLinFactX="-136829" custLinFactNeighborX="-200000" custLinFactNeighborY="-3873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5000" r="-85000"/>
          </a:stretch>
        </a:blipFill>
      </dgm:spPr>
    </dgm:pt>
    <dgm:pt modelId="{1E35FC06-5A17-47BE-9E26-B926260FA71E}" type="pres">
      <dgm:prSet presAssocID="{9BF3ED93-5FDA-4A9E-95D8-F7BA4B773E2D}" presName="txShp" presStyleLbl="node1" presStyleIdx="0" presStyleCnt="4" custScaleX="128473" custScaleY="300197" custLinFactNeighborX="-107" custLinFactNeighborY="-8833">
        <dgm:presLayoutVars>
          <dgm:bulletEnabled val="1"/>
        </dgm:presLayoutVars>
      </dgm:prSet>
      <dgm:spPr/>
    </dgm:pt>
    <dgm:pt modelId="{EAB7C334-0F23-4859-AD28-8CF64049E11E}" type="pres">
      <dgm:prSet presAssocID="{C29E5079-B831-4186-A84D-9A92B4C17EC1}" presName="spacing" presStyleCnt="0"/>
      <dgm:spPr/>
    </dgm:pt>
    <dgm:pt modelId="{56EE69BB-99AE-4E10-89BF-0D3C783BF426}" type="pres">
      <dgm:prSet presAssocID="{A0C5C3E1-6504-4EC1-818C-AA7CBFC063E1}" presName="composite" presStyleCnt="0"/>
      <dgm:spPr/>
    </dgm:pt>
    <dgm:pt modelId="{81AAAF65-0D8E-4659-BFD6-5D423EA36B56}" type="pres">
      <dgm:prSet presAssocID="{A0C5C3E1-6504-4EC1-818C-AA7CBFC063E1}" presName="imgShp" presStyleLbl="fgImgPlace1" presStyleIdx="1" presStyleCnt="4" custLinFactX="-109326" custLinFactNeighborX="-200000" custLinFactNeighborY="-4223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5000" r="-85000"/>
          </a:stretch>
        </a:blipFill>
      </dgm:spPr>
    </dgm:pt>
    <dgm:pt modelId="{14C4280F-699D-4309-9014-AE6EDF24546B}" type="pres">
      <dgm:prSet presAssocID="{A0C5C3E1-6504-4EC1-818C-AA7CBFC063E1}" presName="txShp" presStyleLbl="node1" presStyleIdx="1" presStyleCnt="4" custScaleX="128653" custScaleY="359856" custLinFactY="115459" custLinFactNeighborX="1523" custLinFactNeighborY="200000">
        <dgm:presLayoutVars>
          <dgm:bulletEnabled val="1"/>
        </dgm:presLayoutVars>
      </dgm:prSet>
      <dgm:spPr/>
    </dgm:pt>
    <dgm:pt modelId="{8CD90FE6-E34A-46D2-872E-0104D93D1876}" type="pres">
      <dgm:prSet presAssocID="{B95F6925-81B6-464C-AEFF-E4A277F37E9F}" presName="spacing" presStyleCnt="0"/>
      <dgm:spPr/>
    </dgm:pt>
    <dgm:pt modelId="{B392065F-0AD1-4753-9F40-59353CC647FF}" type="pres">
      <dgm:prSet presAssocID="{8A8AA0E6-BCA6-418B-8466-5A86EF89AAD3}" presName="composite" presStyleCnt="0"/>
      <dgm:spPr/>
    </dgm:pt>
    <dgm:pt modelId="{28747DCF-8F0B-4E39-89A6-5CDA273DA2D7}" type="pres">
      <dgm:prSet presAssocID="{8A8AA0E6-BCA6-418B-8466-5A86EF89AAD3}" presName="imgShp" presStyleLbl="fgImgPlace1" presStyleIdx="2" presStyleCnt="4" custLinFactX="-109326" custLinFactNeighborX="-200000" custLinFactNeighborY="-4575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5000" r="-85000"/>
          </a:stretch>
        </a:blipFill>
      </dgm:spPr>
    </dgm:pt>
    <dgm:pt modelId="{1CC7ACA0-DC55-48FA-BDE5-567C45DA906A}" type="pres">
      <dgm:prSet presAssocID="{8A8AA0E6-BCA6-418B-8466-5A86EF89AAD3}" presName="txShp" presStyleLbl="node1" presStyleIdx="2" presStyleCnt="4" custScaleX="125959" custScaleY="291154" custLinFactY="-177148" custLinFactNeighborX="1523" custLinFactNeighborY="-200000">
        <dgm:presLayoutVars>
          <dgm:bulletEnabled val="1"/>
        </dgm:presLayoutVars>
      </dgm:prSet>
      <dgm:spPr/>
    </dgm:pt>
    <dgm:pt modelId="{27176811-E597-4BC4-A7EB-76374DA96737}" type="pres">
      <dgm:prSet presAssocID="{8564799E-A2F5-4042-A415-B1A2825D0CE1}" presName="spacing" presStyleCnt="0"/>
      <dgm:spPr/>
    </dgm:pt>
    <dgm:pt modelId="{704D3C12-4F7C-496F-AA43-582747BCED1D}" type="pres">
      <dgm:prSet presAssocID="{A266AB87-AB0A-49A6-B681-A90F3713ABCC}" presName="composite" presStyleCnt="0"/>
      <dgm:spPr/>
    </dgm:pt>
    <dgm:pt modelId="{3846C4A3-EA2C-41AB-B844-C418E8FD583F}" type="pres">
      <dgm:prSet presAssocID="{A266AB87-AB0A-49A6-B681-A90F3713ABCC}" presName="imgShp" presStyleLbl="fgImgPlace1" presStyleIdx="3" presStyleCnt="4" custLinFactX="-109249" custLinFactNeighborX="-200000" custLinFactNeighborY="-20452"/>
      <dgm:spPr>
        <a:blipFill rotWithShape="1">
          <a:blip xmlns:r="http://schemas.openxmlformats.org/officeDocument/2006/relationships" r:embed="rId2"/>
          <a:stretch>
            <a:fillRect/>
          </a:stretch>
        </a:blipFill>
      </dgm:spPr>
    </dgm:pt>
    <dgm:pt modelId="{AFD7F59B-89EB-4D2E-B2D1-5327931C130F}" type="pres">
      <dgm:prSet presAssocID="{A266AB87-AB0A-49A6-B681-A90F3713ABCC}" presName="txShp" presStyleLbl="node1" presStyleIdx="3" presStyleCnt="4" custScaleX="128482" custScaleY="333767" custLinFactNeighborX="1523" custLinFactNeighborY="-5395">
        <dgm:presLayoutVars>
          <dgm:bulletEnabled val="1"/>
        </dgm:presLayoutVars>
      </dgm:prSet>
      <dgm:spPr/>
    </dgm:pt>
  </dgm:ptLst>
  <dgm:cxnLst>
    <dgm:cxn modelId="{134CF00A-5C69-4498-98FE-A1B98FE724C0}" type="presOf" srcId="{E92712F7-38CE-4492-A1A8-B836E2CFDDF7}" destId="{5DF74D7E-F3BC-4367-92B2-B0F2AFA06FC8}" srcOrd="0" destOrd="0" presId="urn:microsoft.com/office/officeart/2005/8/layout/vList3"/>
    <dgm:cxn modelId="{6AF18D14-21E7-4F5C-B26E-E80C80E5EEC7}" srcId="{E92712F7-38CE-4492-A1A8-B836E2CFDDF7}" destId="{A266AB87-AB0A-49A6-B681-A90F3713ABCC}" srcOrd="3" destOrd="0" parTransId="{57644825-B859-46AC-A4BC-0FFCAA3A86AD}" sibTransId="{325E7A91-5233-4BC6-9AF2-DA3B85C8DEA0}"/>
    <dgm:cxn modelId="{B6E6791E-1323-4406-8C7D-5AFC24820C11}" srcId="{E92712F7-38CE-4492-A1A8-B836E2CFDDF7}" destId="{8A8AA0E6-BCA6-418B-8466-5A86EF89AAD3}" srcOrd="2" destOrd="0" parTransId="{22408969-A49D-4B2B-A176-D150E26CB76F}" sibTransId="{8564799E-A2F5-4042-A415-B1A2825D0CE1}"/>
    <dgm:cxn modelId="{D510885D-BFA2-496A-844F-42BAF6B73E4A}" type="presOf" srcId="{8A8AA0E6-BCA6-418B-8466-5A86EF89AAD3}" destId="{1CC7ACA0-DC55-48FA-BDE5-567C45DA906A}" srcOrd="0" destOrd="0" presId="urn:microsoft.com/office/officeart/2005/8/layout/vList3"/>
    <dgm:cxn modelId="{F622FD60-0620-435D-9176-62420B454122}" srcId="{E92712F7-38CE-4492-A1A8-B836E2CFDDF7}" destId="{9BF3ED93-5FDA-4A9E-95D8-F7BA4B773E2D}" srcOrd="0" destOrd="0" parTransId="{380C68F8-550F-41EF-8F10-F47C003E6A81}" sibTransId="{C29E5079-B831-4186-A84D-9A92B4C17EC1}"/>
    <dgm:cxn modelId="{5F766F7C-37D5-4A8B-AE12-80011E7BB625}" srcId="{E92712F7-38CE-4492-A1A8-B836E2CFDDF7}" destId="{A0C5C3E1-6504-4EC1-818C-AA7CBFC063E1}" srcOrd="1" destOrd="0" parTransId="{C9D57060-7D03-4548-B3FA-3769E2A1A295}" sibTransId="{B95F6925-81B6-464C-AEFF-E4A277F37E9F}"/>
    <dgm:cxn modelId="{AA42DDA5-D4FE-4C30-AD0E-4257EFFD7E1D}" type="presOf" srcId="{A0C5C3E1-6504-4EC1-818C-AA7CBFC063E1}" destId="{14C4280F-699D-4309-9014-AE6EDF24546B}" srcOrd="0" destOrd="0" presId="urn:microsoft.com/office/officeart/2005/8/layout/vList3"/>
    <dgm:cxn modelId="{4BE589AF-F161-46B0-8249-16EE604BAE6E}" type="presOf" srcId="{A266AB87-AB0A-49A6-B681-A90F3713ABCC}" destId="{AFD7F59B-89EB-4D2E-B2D1-5327931C130F}" srcOrd="0" destOrd="0" presId="urn:microsoft.com/office/officeart/2005/8/layout/vList3"/>
    <dgm:cxn modelId="{548BD9DC-7251-491E-A0C1-BC6A2016A719}" type="presOf" srcId="{9BF3ED93-5FDA-4A9E-95D8-F7BA4B773E2D}" destId="{1E35FC06-5A17-47BE-9E26-B926260FA71E}" srcOrd="0" destOrd="0" presId="urn:microsoft.com/office/officeart/2005/8/layout/vList3"/>
    <dgm:cxn modelId="{390B3147-74C6-4964-B980-1995CE9B5258}" type="presParOf" srcId="{5DF74D7E-F3BC-4367-92B2-B0F2AFA06FC8}" destId="{D997F6A2-25E2-4C68-A2C0-D11E9FB233AB}" srcOrd="0" destOrd="0" presId="urn:microsoft.com/office/officeart/2005/8/layout/vList3"/>
    <dgm:cxn modelId="{26FF891F-D509-4BD3-984A-EB1B65F73B3A}" type="presParOf" srcId="{D997F6A2-25E2-4C68-A2C0-D11E9FB233AB}" destId="{FE0AC57C-2B35-410C-91D5-B2BB8D838D11}" srcOrd="0" destOrd="0" presId="urn:microsoft.com/office/officeart/2005/8/layout/vList3"/>
    <dgm:cxn modelId="{D268703C-43F4-4E4B-8BA2-E347956EB509}" type="presParOf" srcId="{D997F6A2-25E2-4C68-A2C0-D11E9FB233AB}" destId="{1E35FC06-5A17-47BE-9E26-B926260FA71E}" srcOrd="1" destOrd="0" presId="urn:microsoft.com/office/officeart/2005/8/layout/vList3"/>
    <dgm:cxn modelId="{DC02FA6C-6840-4B39-9CE8-3D50B6A67343}" type="presParOf" srcId="{5DF74D7E-F3BC-4367-92B2-B0F2AFA06FC8}" destId="{EAB7C334-0F23-4859-AD28-8CF64049E11E}" srcOrd="1" destOrd="0" presId="urn:microsoft.com/office/officeart/2005/8/layout/vList3"/>
    <dgm:cxn modelId="{BE4F05B9-5E75-4215-87E3-6CCA7503F95D}" type="presParOf" srcId="{5DF74D7E-F3BC-4367-92B2-B0F2AFA06FC8}" destId="{56EE69BB-99AE-4E10-89BF-0D3C783BF426}" srcOrd="2" destOrd="0" presId="urn:microsoft.com/office/officeart/2005/8/layout/vList3"/>
    <dgm:cxn modelId="{74CF2235-F56F-4835-9528-6AB2E2FF4AA8}" type="presParOf" srcId="{56EE69BB-99AE-4E10-89BF-0D3C783BF426}" destId="{81AAAF65-0D8E-4659-BFD6-5D423EA36B56}" srcOrd="0" destOrd="0" presId="urn:microsoft.com/office/officeart/2005/8/layout/vList3"/>
    <dgm:cxn modelId="{9F867303-1682-4A2E-B7C0-41424179D15E}" type="presParOf" srcId="{56EE69BB-99AE-4E10-89BF-0D3C783BF426}" destId="{14C4280F-699D-4309-9014-AE6EDF24546B}" srcOrd="1" destOrd="0" presId="urn:microsoft.com/office/officeart/2005/8/layout/vList3"/>
    <dgm:cxn modelId="{623E2DD9-C04E-413B-90D1-6A02EA896483}" type="presParOf" srcId="{5DF74D7E-F3BC-4367-92B2-B0F2AFA06FC8}" destId="{8CD90FE6-E34A-46D2-872E-0104D93D1876}" srcOrd="3" destOrd="0" presId="urn:microsoft.com/office/officeart/2005/8/layout/vList3"/>
    <dgm:cxn modelId="{B32D3351-BE80-4722-828A-4C60416765BE}" type="presParOf" srcId="{5DF74D7E-F3BC-4367-92B2-B0F2AFA06FC8}" destId="{B392065F-0AD1-4753-9F40-59353CC647FF}" srcOrd="4" destOrd="0" presId="urn:microsoft.com/office/officeart/2005/8/layout/vList3"/>
    <dgm:cxn modelId="{F04F2E5A-18EB-4C66-86C2-63A8B121D57A}" type="presParOf" srcId="{B392065F-0AD1-4753-9F40-59353CC647FF}" destId="{28747DCF-8F0B-4E39-89A6-5CDA273DA2D7}" srcOrd="0" destOrd="0" presId="urn:microsoft.com/office/officeart/2005/8/layout/vList3"/>
    <dgm:cxn modelId="{81FE3C59-8BCD-4BFB-8370-9561CC495B81}" type="presParOf" srcId="{B392065F-0AD1-4753-9F40-59353CC647FF}" destId="{1CC7ACA0-DC55-48FA-BDE5-567C45DA906A}" srcOrd="1" destOrd="0" presId="urn:microsoft.com/office/officeart/2005/8/layout/vList3"/>
    <dgm:cxn modelId="{9B5C4ACC-86B3-40D5-9551-FDCCCB84FDBC}" type="presParOf" srcId="{5DF74D7E-F3BC-4367-92B2-B0F2AFA06FC8}" destId="{27176811-E597-4BC4-A7EB-76374DA96737}" srcOrd="5" destOrd="0" presId="urn:microsoft.com/office/officeart/2005/8/layout/vList3"/>
    <dgm:cxn modelId="{97D0791E-967B-437A-BBCD-9F15E1ED15D5}" type="presParOf" srcId="{5DF74D7E-F3BC-4367-92B2-B0F2AFA06FC8}" destId="{704D3C12-4F7C-496F-AA43-582747BCED1D}" srcOrd="6" destOrd="0" presId="urn:microsoft.com/office/officeart/2005/8/layout/vList3"/>
    <dgm:cxn modelId="{22C2F4F2-CB49-41CA-B439-FC40710257C5}" type="presParOf" srcId="{704D3C12-4F7C-496F-AA43-582747BCED1D}" destId="{3846C4A3-EA2C-41AB-B844-C418E8FD583F}" srcOrd="0" destOrd="0" presId="urn:microsoft.com/office/officeart/2005/8/layout/vList3"/>
    <dgm:cxn modelId="{F973706B-42E2-45A8-8D03-22530C7932F2}" type="presParOf" srcId="{704D3C12-4F7C-496F-AA43-582747BCED1D}" destId="{AFD7F59B-89EB-4D2E-B2D1-5327931C130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68555-45C0-4810-9249-082C657BCEF8}"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GB"/>
        </a:p>
      </dgm:t>
    </dgm:pt>
    <dgm:pt modelId="{E285ABCA-410B-4FBF-B841-65B3C9D26C7F}">
      <dgm:prSet phldrT="[Text]" custT="1"/>
      <dgm:spPr/>
      <dgm:t>
        <a:bodyPr/>
        <a:lstStyle/>
        <a:p>
          <a:r>
            <a:rPr lang="en-GB" sz="1600" dirty="0"/>
            <a:t>Habitus: Oral historian mindset. Ethics as starting point. Do risk assessment</a:t>
          </a:r>
          <a:r>
            <a:rPr lang="en-GB" sz="1200" dirty="0"/>
            <a:t>.</a:t>
          </a:r>
        </a:p>
      </dgm:t>
    </dgm:pt>
    <dgm:pt modelId="{E74BF53A-BBAB-4DDF-9537-357136568516}" type="parTrans" cxnId="{5CCACC4C-CF42-4F96-9C56-12D741D994C5}">
      <dgm:prSet/>
      <dgm:spPr/>
      <dgm:t>
        <a:bodyPr/>
        <a:lstStyle/>
        <a:p>
          <a:endParaRPr lang="en-GB"/>
        </a:p>
      </dgm:t>
    </dgm:pt>
    <dgm:pt modelId="{E58B9526-BE06-4AAD-934F-EC5A16FC519B}" type="sibTrans" cxnId="{5CCACC4C-CF42-4F96-9C56-12D741D994C5}">
      <dgm:prSet/>
      <dgm:spPr/>
      <dgm:t>
        <a:bodyPr/>
        <a:lstStyle/>
        <a:p>
          <a:endParaRPr lang="en-GB"/>
        </a:p>
      </dgm:t>
    </dgm:pt>
    <dgm:pt modelId="{E6FC308B-FA8F-4C78-B4FE-703293FEDDE5}">
      <dgm:prSet phldrT="[Text]" custT="1"/>
      <dgm:spPr/>
      <dgm:t>
        <a:bodyPr/>
        <a:lstStyle/>
        <a:p>
          <a:r>
            <a:rPr lang="en-GB" sz="1600" dirty="0"/>
            <a:t>Identify participant/gatekeeper organisation. Verify non vulnerable interviewee.</a:t>
          </a:r>
        </a:p>
      </dgm:t>
    </dgm:pt>
    <dgm:pt modelId="{8A5DCD2F-BCF7-4FC4-9779-F692DB2CB64F}" type="parTrans" cxnId="{B60D75DC-4377-424C-AA31-22497A594542}">
      <dgm:prSet/>
      <dgm:spPr/>
      <dgm:t>
        <a:bodyPr/>
        <a:lstStyle/>
        <a:p>
          <a:endParaRPr lang="en-GB"/>
        </a:p>
      </dgm:t>
    </dgm:pt>
    <dgm:pt modelId="{9E21666D-03FA-4644-B3D9-923D8BB645F4}" type="sibTrans" cxnId="{B60D75DC-4377-424C-AA31-22497A594542}">
      <dgm:prSet/>
      <dgm:spPr/>
      <dgm:t>
        <a:bodyPr/>
        <a:lstStyle/>
        <a:p>
          <a:endParaRPr lang="en-GB"/>
        </a:p>
      </dgm:t>
    </dgm:pt>
    <dgm:pt modelId="{0DE92437-8606-4FB3-9165-0203F7419FFA}">
      <dgm:prSet phldrT="[Text]" custT="1"/>
      <dgm:spPr/>
      <dgm:t>
        <a:bodyPr/>
        <a:lstStyle/>
        <a:p>
          <a:r>
            <a:rPr lang="en-GB" sz="1600" dirty="0"/>
            <a:t>Make contact with participant. Ensure transparency and build trust/rapport.</a:t>
          </a:r>
        </a:p>
      </dgm:t>
    </dgm:pt>
    <dgm:pt modelId="{920F4918-099D-4DAA-81C2-CC691AF663F8}" type="parTrans" cxnId="{E5300A81-3ADC-4DF2-9E73-2A5CB355D7C1}">
      <dgm:prSet/>
      <dgm:spPr/>
      <dgm:t>
        <a:bodyPr/>
        <a:lstStyle/>
        <a:p>
          <a:endParaRPr lang="en-GB"/>
        </a:p>
      </dgm:t>
    </dgm:pt>
    <dgm:pt modelId="{AD96877F-AF5A-49A4-87E3-1EF37F0530DA}" type="sibTrans" cxnId="{E5300A81-3ADC-4DF2-9E73-2A5CB355D7C1}">
      <dgm:prSet/>
      <dgm:spPr/>
      <dgm:t>
        <a:bodyPr/>
        <a:lstStyle/>
        <a:p>
          <a:endParaRPr lang="en-GB"/>
        </a:p>
      </dgm:t>
    </dgm:pt>
    <dgm:pt modelId="{01B734C8-A89B-4F2F-BDBB-9551A99EF6DC}">
      <dgm:prSet custT="1"/>
      <dgm:spPr/>
      <dgm:t>
        <a:bodyPr/>
        <a:lstStyle/>
        <a:p>
          <a:r>
            <a:rPr lang="en-GB" sz="1600" dirty="0"/>
            <a:t>Go through participant sheet. Answer all questions . Secure consent to participate.</a:t>
          </a:r>
        </a:p>
      </dgm:t>
    </dgm:pt>
    <dgm:pt modelId="{4687A563-B2D4-49E8-9E70-180E4A3D5008}" type="parTrans" cxnId="{1C05180C-8746-4FCD-862E-231F2F0F6778}">
      <dgm:prSet/>
      <dgm:spPr/>
      <dgm:t>
        <a:bodyPr/>
        <a:lstStyle/>
        <a:p>
          <a:endParaRPr lang="en-GB"/>
        </a:p>
      </dgm:t>
    </dgm:pt>
    <dgm:pt modelId="{10D2156B-2398-4486-BE11-AD7F3C316CE8}" type="sibTrans" cxnId="{1C05180C-8746-4FCD-862E-231F2F0F6778}">
      <dgm:prSet/>
      <dgm:spPr/>
      <dgm:t>
        <a:bodyPr/>
        <a:lstStyle/>
        <a:p>
          <a:endParaRPr lang="en-GB"/>
        </a:p>
      </dgm:t>
    </dgm:pt>
    <dgm:pt modelId="{AD74D6B9-5D6F-4064-8F80-486DD6E00CDB}">
      <dgm:prSet custT="1"/>
      <dgm:spPr/>
      <dgm:t>
        <a:bodyPr/>
        <a:lstStyle/>
        <a:p>
          <a:r>
            <a:rPr lang="en-GB" sz="1600" dirty="0"/>
            <a:t>Conduct interview. Complete written deed of gift  (USA) or recording/copyright agreement (Ireland/UK) after interview. Obtain written consent to use images</a:t>
          </a:r>
        </a:p>
      </dgm:t>
    </dgm:pt>
    <dgm:pt modelId="{9F26DA7C-E2FA-4DF2-9967-E0F99C2BD539}" type="parTrans" cxnId="{9C597DC6-AB67-4F01-AD5A-BD8F368C9B2A}">
      <dgm:prSet/>
      <dgm:spPr/>
      <dgm:t>
        <a:bodyPr/>
        <a:lstStyle/>
        <a:p>
          <a:endParaRPr lang="en-GB"/>
        </a:p>
      </dgm:t>
    </dgm:pt>
    <dgm:pt modelId="{307BC00C-F2FE-4926-B35B-96F80EC23158}" type="sibTrans" cxnId="{9C597DC6-AB67-4F01-AD5A-BD8F368C9B2A}">
      <dgm:prSet/>
      <dgm:spPr/>
      <dgm:t>
        <a:bodyPr/>
        <a:lstStyle/>
        <a:p>
          <a:endParaRPr lang="en-GB"/>
        </a:p>
      </dgm:t>
    </dgm:pt>
    <dgm:pt modelId="{FFD1532B-F286-4CF6-BEF2-EFE1B6598219}">
      <dgm:prSet custT="1"/>
      <dgm:spPr/>
      <dgm:t>
        <a:bodyPr/>
        <a:lstStyle/>
        <a:p>
          <a:r>
            <a:rPr lang="en-GB" sz="1600" dirty="0"/>
            <a:t>Explain next steps to interviewee including verification of transcript and making available. Follow through</a:t>
          </a:r>
        </a:p>
      </dgm:t>
    </dgm:pt>
    <dgm:pt modelId="{C5E0CA58-CCB2-4795-8A17-CA2F866F87E3}" type="parTrans" cxnId="{17416CA9-1176-40D3-8982-03DEC9ABDC64}">
      <dgm:prSet/>
      <dgm:spPr/>
      <dgm:t>
        <a:bodyPr/>
        <a:lstStyle/>
        <a:p>
          <a:endParaRPr lang="en-GB"/>
        </a:p>
      </dgm:t>
    </dgm:pt>
    <dgm:pt modelId="{CAAB4E29-16E3-4280-B598-7DAB8D2EAB6E}" type="sibTrans" cxnId="{17416CA9-1176-40D3-8982-03DEC9ABDC64}">
      <dgm:prSet/>
      <dgm:spPr/>
      <dgm:t>
        <a:bodyPr/>
        <a:lstStyle/>
        <a:p>
          <a:endParaRPr lang="en-GB"/>
        </a:p>
      </dgm:t>
    </dgm:pt>
    <dgm:pt modelId="{D28D01D5-E738-4257-9B8C-BCD6A9067D66}" type="pres">
      <dgm:prSet presAssocID="{DBF68555-45C0-4810-9249-082C657BCEF8}" presName="rootnode" presStyleCnt="0">
        <dgm:presLayoutVars>
          <dgm:chMax/>
          <dgm:chPref/>
          <dgm:dir/>
          <dgm:animLvl val="lvl"/>
        </dgm:presLayoutVars>
      </dgm:prSet>
      <dgm:spPr/>
    </dgm:pt>
    <dgm:pt modelId="{DFF222E1-298C-4C1A-B9AE-FA0610CC504D}" type="pres">
      <dgm:prSet presAssocID="{E285ABCA-410B-4FBF-B841-65B3C9D26C7F}" presName="composite" presStyleCnt="0"/>
      <dgm:spPr/>
    </dgm:pt>
    <dgm:pt modelId="{C2D1B077-6FFB-40BE-95C2-DB2264C9B264}" type="pres">
      <dgm:prSet presAssocID="{E285ABCA-410B-4FBF-B841-65B3C9D26C7F}" presName="bentUpArrow1" presStyleLbl="alignImgPlace1" presStyleIdx="0" presStyleCnt="5"/>
      <dgm:spPr/>
    </dgm:pt>
    <dgm:pt modelId="{7975D0E0-ED0F-40DD-9BDD-3939D267FD9B}" type="pres">
      <dgm:prSet presAssocID="{E285ABCA-410B-4FBF-B841-65B3C9D26C7F}" presName="ParentText" presStyleLbl="node1" presStyleIdx="0" presStyleCnt="6" custScaleX="193150" custScaleY="108744">
        <dgm:presLayoutVars>
          <dgm:chMax val="1"/>
          <dgm:chPref val="1"/>
          <dgm:bulletEnabled val="1"/>
        </dgm:presLayoutVars>
      </dgm:prSet>
      <dgm:spPr/>
    </dgm:pt>
    <dgm:pt modelId="{2B0056E2-406F-45AE-AA4A-AE0C1DA3889E}" type="pres">
      <dgm:prSet presAssocID="{E285ABCA-410B-4FBF-B841-65B3C9D26C7F}" presName="ChildText" presStyleLbl="revTx" presStyleIdx="0" presStyleCnt="5">
        <dgm:presLayoutVars>
          <dgm:chMax val="0"/>
          <dgm:chPref val="0"/>
          <dgm:bulletEnabled val="1"/>
        </dgm:presLayoutVars>
      </dgm:prSet>
      <dgm:spPr/>
    </dgm:pt>
    <dgm:pt modelId="{E36648C4-307F-4BC1-8E79-5147B8DC90DE}" type="pres">
      <dgm:prSet presAssocID="{E58B9526-BE06-4AAD-934F-EC5A16FC519B}" presName="sibTrans" presStyleCnt="0"/>
      <dgm:spPr/>
    </dgm:pt>
    <dgm:pt modelId="{638FC395-7312-47CD-93AD-22BEBF581872}" type="pres">
      <dgm:prSet presAssocID="{E6FC308B-FA8F-4C78-B4FE-703293FEDDE5}" presName="composite" presStyleCnt="0"/>
      <dgm:spPr/>
    </dgm:pt>
    <dgm:pt modelId="{F2AAEDA5-2E8A-4503-81AC-B408786100C6}" type="pres">
      <dgm:prSet presAssocID="{E6FC308B-FA8F-4C78-B4FE-703293FEDDE5}" presName="bentUpArrow1" presStyleLbl="alignImgPlace1" presStyleIdx="1" presStyleCnt="5"/>
      <dgm:spPr/>
    </dgm:pt>
    <dgm:pt modelId="{8F827F54-6794-41E1-8534-FBF7B220C6B4}" type="pres">
      <dgm:prSet presAssocID="{E6FC308B-FA8F-4C78-B4FE-703293FEDDE5}" presName="ParentText" presStyleLbl="node1" presStyleIdx="1" presStyleCnt="6" custScaleX="197898" custScaleY="115073" custLinFactNeighborX="1778" custLinFactNeighborY="1693">
        <dgm:presLayoutVars>
          <dgm:chMax val="1"/>
          <dgm:chPref val="1"/>
          <dgm:bulletEnabled val="1"/>
        </dgm:presLayoutVars>
      </dgm:prSet>
      <dgm:spPr/>
    </dgm:pt>
    <dgm:pt modelId="{A2219462-4D0A-4966-ACCF-87868F9A606F}" type="pres">
      <dgm:prSet presAssocID="{E6FC308B-FA8F-4C78-B4FE-703293FEDDE5}" presName="ChildText" presStyleLbl="revTx" presStyleIdx="1" presStyleCnt="5">
        <dgm:presLayoutVars>
          <dgm:chMax val="0"/>
          <dgm:chPref val="0"/>
          <dgm:bulletEnabled val="1"/>
        </dgm:presLayoutVars>
      </dgm:prSet>
      <dgm:spPr/>
    </dgm:pt>
    <dgm:pt modelId="{3DBDB8BA-1DA0-46C2-B8EF-410CD0CD90FE}" type="pres">
      <dgm:prSet presAssocID="{9E21666D-03FA-4644-B3D9-923D8BB645F4}" presName="sibTrans" presStyleCnt="0"/>
      <dgm:spPr/>
    </dgm:pt>
    <dgm:pt modelId="{16F846A1-E951-4085-A3B2-2A55556FAD59}" type="pres">
      <dgm:prSet presAssocID="{0DE92437-8606-4FB3-9165-0203F7419FFA}" presName="composite" presStyleCnt="0"/>
      <dgm:spPr/>
    </dgm:pt>
    <dgm:pt modelId="{1D4919A0-7B69-4399-B258-25E28CC53772}" type="pres">
      <dgm:prSet presAssocID="{0DE92437-8606-4FB3-9165-0203F7419FFA}" presName="bentUpArrow1" presStyleLbl="alignImgPlace1" presStyleIdx="2" presStyleCnt="5"/>
      <dgm:spPr/>
    </dgm:pt>
    <dgm:pt modelId="{947CA13F-95A5-4BA6-AF30-2B071686C7E7}" type="pres">
      <dgm:prSet presAssocID="{0DE92437-8606-4FB3-9165-0203F7419FFA}" presName="ParentText" presStyleLbl="node1" presStyleIdx="2" presStyleCnt="6" custScaleX="202309" custScaleY="98706">
        <dgm:presLayoutVars>
          <dgm:chMax val="1"/>
          <dgm:chPref val="1"/>
          <dgm:bulletEnabled val="1"/>
        </dgm:presLayoutVars>
      </dgm:prSet>
      <dgm:spPr/>
    </dgm:pt>
    <dgm:pt modelId="{3CBBF280-E8A0-4F03-BF2C-01A05582401D}" type="pres">
      <dgm:prSet presAssocID="{0DE92437-8606-4FB3-9165-0203F7419FFA}" presName="ChildText" presStyleLbl="revTx" presStyleIdx="2" presStyleCnt="5">
        <dgm:presLayoutVars>
          <dgm:chMax val="0"/>
          <dgm:chPref val="0"/>
          <dgm:bulletEnabled val="1"/>
        </dgm:presLayoutVars>
      </dgm:prSet>
      <dgm:spPr/>
    </dgm:pt>
    <dgm:pt modelId="{EC05AD0F-4CC0-4BD7-A6EC-550E28A58E28}" type="pres">
      <dgm:prSet presAssocID="{AD96877F-AF5A-49A4-87E3-1EF37F0530DA}" presName="sibTrans" presStyleCnt="0"/>
      <dgm:spPr/>
    </dgm:pt>
    <dgm:pt modelId="{B163C080-9CC8-4DEA-8DD7-5F8F783BE724}" type="pres">
      <dgm:prSet presAssocID="{01B734C8-A89B-4F2F-BDBB-9551A99EF6DC}" presName="composite" presStyleCnt="0"/>
      <dgm:spPr/>
    </dgm:pt>
    <dgm:pt modelId="{0565079D-9A3D-4269-9702-D4DB5EBA15DE}" type="pres">
      <dgm:prSet presAssocID="{01B734C8-A89B-4F2F-BDBB-9551A99EF6DC}" presName="bentUpArrow1" presStyleLbl="alignImgPlace1" presStyleIdx="3" presStyleCnt="5"/>
      <dgm:spPr/>
    </dgm:pt>
    <dgm:pt modelId="{1C772F9C-93A8-4ABE-90A3-D072D1F9DCE3}" type="pres">
      <dgm:prSet presAssocID="{01B734C8-A89B-4F2F-BDBB-9551A99EF6DC}" presName="ParentText" presStyleLbl="node1" presStyleIdx="3" presStyleCnt="6" custScaleX="198273" custScaleY="114910">
        <dgm:presLayoutVars>
          <dgm:chMax val="1"/>
          <dgm:chPref val="1"/>
          <dgm:bulletEnabled val="1"/>
        </dgm:presLayoutVars>
      </dgm:prSet>
      <dgm:spPr/>
    </dgm:pt>
    <dgm:pt modelId="{E061CEDA-6B4E-491E-AFDD-7E5FCA9A167C}" type="pres">
      <dgm:prSet presAssocID="{01B734C8-A89B-4F2F-BDBB-9551A99EF6DC}" presName="ChildText" presStyleLbl="revTx" presStyleIdx="3" presStyleCnt="5">
        <dgm:presLayoutVars>
          <dgm:chMax val="0"/>
          <dgm:chPref val="0"/>
          <dgm:bulletEnabled val="1"/>
        </dgm:presLayoutVars>
      </dgm:prSet>
      <dgm:spPr/>
    </dgm:pt>
    <dgm:pt modelId="{EBA0B740-02F2-4BF5-8491-7240E2AD0645}" type="pres">
      <dgm:prSet presAssocID="{10D2156B-2398-4486-BE11-AD7F3C316CE8}" presName="sibTrans" presStyleCnt="0"/>
      <dgm:spPr/>
    </dgm:pt>
    <dgm:pt modelId="{E3A4238D-9CB0-4401-A1D7-93EAB6279AF6}" type="pres">
      <dgm:prSet presAssocID="{AD74D6B9-5D6F-4064-8F80-486DD6E00CDB}" presName="composite" presStyleCnt="0"/>
      <dgm:spPr/>
    </dgm:pt>
    <dgm:pt modelId="{32B9DE51-FCA8-4DC8-8507-A5E517DB3D40}" type="pres">
      <dgm:prSet presAssocID="{AD74D6B9-5D6F-4064-8F80-486DD6E00CDB}" presName="bentUpArrow1" presStyleLbl="alignImgPlace1" presStyleIdx="4" presStyleCnt="5"/>
      <dgm:spPr/>
    </dgm:pt>
    <dgm:pt modelId="{45B3729F-903B-4EB5-B874-8BE1BE9AFFD5}" type="pres">
      <dgm:prSet presAssocID="{AD74D6B9-5D6F-4064-8F80-486DD6E00CDB}" presName="ParentText" presStyleLbl="node1" presStyleIdx="4" presStyleCnt="6" custScaleX="236961" custScaleY="115475">
        <dgm:presLayoutVars>
          <dgm:chMax val="1"/>
          <dgm:chPref val="1"/>
          <dgm:bulletEnabled val="1"/>
        </dgm:presLayoutVars>
      </dgm:prSet>
      <dgm:spPr/>
    </dgm:pt>
    <dgm:pt modelId="{72FF9915-9351-4EB5-9B01-FD634229701D}" type="pres">
      <dgm:prSet presAssocID="{AD74D6B9-5D6F-4064-8F80-486DD6E00CDB}" presName="ChildText" presStyleLbl="revTx" presStyleIdx="4" presStyleCnt="5">
        <dgm:presLayoutVars>
          <dgm:chMax val="0"/>
          <dgm:chPref val="0"/>
          <dgm:bulletEnabled val="1"/>
        </dgm:presLayoutVars>
      </dgm:prSet>
      <dgm:spPr/>
    </dgm:pt>
    <dgm:pt modelId="{EC203DAE-F9FB-4DE7-894F-D89A4180B09E}" type="pres">
      <dgm:prSet presAssocID="{307BC00C-F2FE-4926-B35B-96F80EC23158}" presName="sibTrans" presStyleCnt="0"/>
      <dgm:spPr/>
    </dgm:pt>
    <dgm:pt modelId="{C15E3941-9D3A-451C-9890-F0FD703E5804}" type="pres">
      <dgm:prSet presAssocID="{FFD1532B-F286-4CF6-BEF2-EFE1B6598219}" presName="composite" presStyleCnt="0"/>
      <dgm:spPr/>
    </dgm:pt>
    <dgm:pt modelId="{68FBBB36-CAA1-42C0-B48D-D68E712C6BDF}" type="pres">
      <dgm:prSet presAssocID="{FFD1532B-F286-4CF6-BEF2-EFE1B6598219}" presName="ParentText" presStyleLbl="node1" presStyleIdx="5" presStyleCnt="6" custScaleX="231533" custScaleY="116106">
        <dgm:presLayoutVars>
          <dgm:chMax val="1"/>
          <dgm:chPref val="1"/>
          <dgm:bulletEnabled val="1"/>
        </dgm:presLayoutVars>
      </dgm:prSet>
      <dgm:spPr/>
    </dgm:pt>
  </dgm:ptLst>
  <dgm:cxnLst>
    <dgm:cxn modelId="{1C05180C-8746-4FCD-862E-231F2F0F6778}" srcId="{DBF68555-45C0-4810-9249-082C657BCEF8}" destId="{01B734C8-A89B-4F2F-BDBB-9551A99EF6DC}" srcOrd="3" destOrd="0" parTransId="{4687A563-B2D4-49E8-9E70-180E4A3D5008}" sibTransId="{10D2156B-2398-4486-BE11-AD7F3C316CE8}"/>
    <dgm:cxn modelId="{7C39130D-1C59-44D7-99FB-748A5F7143B9}" type="presOf" srcId="{FFD1532B-F286-4CF6-BEF2-EFE1B6598219}" destId="{68FBBB36-CAA1-42C0-B48D-D68E712C6BDF}" srcOrd="0" destOrd="0" presId="urn:microsoft.com/office/officeart/2005/8/layout/StepDownProcess"/>
    <dgm:cxn modelId="{3CD6A925-65CB-43E7-8F8E-5A7777B1353B}" type="presOf" srcId="{E6FC308B-FA8F-4C78-B4FE-703293FEDDE5}" destId="{8F827F54-6794-41E1-8534-FBF7B220C6B4}" srcOrd="0" destOrd="0" presId="urn:microsoft.com/office/officeart/2005/8/layout/StepDownProcess"/>
    <dgm:cxn modelId="{E731DE3A-E325-49CE-BE79-F70708AC9952}" type="presOf" srcId="{E285ABCA-410B-4FBF-B841-65B3C9D26C7F}" destId="{7975D0E0-ED0F-40DD-9BDD-3939D267FD9B}" srcOrd="0" destOrd="0" presId="urn:microsoft.com/office/officeart/2005/8/layout/StepDownProcess"/>
    <dgm:cxn modelId="{5CCACC4C-CF42-4F96-9C56-12D741D994C5}" srcId="{DBF68555-45C0-4810-9249-082C657BCEF8}" destId="{E285ABCA-410B-4FBF-B841-65B3C9D26C7F}" srcOrd="0" destOrd="0" parTransId="{E74BF53A-BBAB-4DDF-9537-357136568516}" sibTransId="{E58B9526-BE06-4AAD-934F-EC5A16FC519B}"/>
    <dgm:cxn modelId="{E5300A81-3ADC-4DF2-9E73-2A5CB355D7C1}" srcId="{DBF68555-45C0-4810-9249-082C657BCEF8}" destId="{0DE92437-8606-4FB3-9165-0203F7419FFA}" srcOrd="2" destOrd="0" parTransId="{920F4918-099D-4DAA-81C2-CC691AF663F8}" sibTransId="{AD96877F-AF5A-49A4-87E3-1EF37F0530DA}"/>
    <dgm:cxn modelId="{17416CA9-1176-40D3-8982-03DEC9ABDC64}" srcId="{DBF68555-45C0-4810-9249-082C657BCEF8}" destId="{FFD1532B-F286-4CF6-BEF2-EFE1B6598219}" srcOrd="5" destOrd="0" parTransId="{C5E0CA58-CCB2-4795-8A17-CA2F866F87E3}" sibTransId="{CAAB4E29-16E3-4280-B598-7DAB8D2EAB6E}"/>
    <dgm:cxn modelId="{5322E2B2-A883-4177-A57A-BD79864545D4}" type="presOf" srcId="{01B734C8-A89B-4F2F-BDBB-9551A99EF6DC}" destId="{1C772F9C-93A8-4ABE-90A3-D072D1F9DCE3}" srcOrd="0" destOrd="0" presId="urn:microsoft.com/office/officeart/2005/8/layout/StepDownProcess"/>
    <dgm:cxn modelId="{0708D5C1-80E4-491E-8578-5EF645801C1E}" type="presOf" srcId="{AD74D6B9-5D6F-4064-8F80-486DD6E00CDB}" destId="{45B3729F-903B-4EB5-B874-8BE1BE9AFFD5}" srcOrd="0" destOrd="0" presId="urn:microsoft.com/office/officeart/2005/8/layout/StepDownProcess"/>
    <dgm:cxn modelId="{9C597DC6-AB67-4F01-AD5A-BD8F368C9B2A}" srcId="{DBF68555-45C0-4810-9249-082C657BCEF8}" destId="{AD74D6B9-5D6F-4064-8F80-486DD6E00CDB}" srcOrd="4" destOrd="0" parTransId="{9F26DA7C-E2FA-4DF2-9967-E0F99C2BD539}" sibTransId="{307BC00C-F2FE-4926-B35B-96F80EC23158}"/>
    <dgm:cxn modelId="{B60D75DC-4377-424C-AA31-22497A594542}" srcId="{DBF68555-45C0-4810-9249-082C657BCEF8}" destId="{E6FC308B-FA8F-4C78-B4FE-703293FEDDE5}" srcOrd="1" destOrd="0" parTransId="{8A5DCD2F-BCF7-4FC4-9779-F692DB2CB64F}" sibTransId="{9E21666D-03FA-4644-B3D9-923D8BB645F4}"/>
    <dgm:cxn modelId="{151984E9-4C9B-4326-A647-B9EEB335E54A}" type="presOf" srcId="{0DE92437-8606-4FB3-9165-0203F7419FFA}" destId="{947CA13F-95A5-4BA6-AF30-2B071686C7E7}" srcOrd="0" destOrd="0" presId="urn:microsoft.com/office/officeart/2005/8/layout/StepDownProcess"/>
    <dgm:cxn modelId="{2567A3E9-6733-4C9B-A61C-67E8A3961571}" type="presOf" srcId="{DBF68555-45C0-4810-9249-082C657BCEF8}" destId="{D28D01D5-E738-4257-9B8C-BCD6A9067D66}" srcOrd="0" destOrd="0" presId="urn:microsoft.com/office/officeart/2005/8/layout/StepDownProcess"/>
    <dgm:cxn modelId="{2041739E-D9B3-4731-AB2D-0912819AE47E}" type="presParOf" srcId="{D28D01D5-E738-4257-9B8C-BCD6A9067D66}" destId="{DFF222E1-298C-4C1A-B9AE-FA0610CC504D}" srcOrd="0" destOrd="0" presId="urn:microsoft.com/office/officeart/2005/8/layout/StepDownProcess"/>
    <dgm:cxn modelId="{A763AD2D-BB48-438F-B948-3B772E0A9B51}" type="presParOf" srcId="{DFF222E1-298C-4C1A-B9AE-FA0610CC504D}" destId="{C2D1B077-6FFB-40BE-95C2-DB2264C9B264}" srcOrd="0" destOrd="0" presId="urn:microsoft.com/office/officeart/2005/8/layout/StepDownProcess"/>
    <dgm:cxn modelId="{54C64F47-4205-4E28-AC6D-2F8C10D5CB85}" type="presParOf" srcId="{DFF222E1-298C-4C1A-B9AE-FA0610CC504D}" destId="{7975D0E0-ED0F-40DD-9BDD-3939D267FD9B}" srcOrd="1" destOrd="0" presId="urn:microsoft.com/office/officeart/2005/8/layout/StepDownProcess"/>
    <dgm:cxn modelId="{1490EFD3-8E0D-41C0-B636-990D92871706}" type="presParOf" srcId="{DFF222E1-298C-4C1A-B9AE-FA0610CC504D}" destId="{2B0056E2-406F-45AE-AA4A-AE0C1DA3889E}" srcOrd="2" destOrd="0" presId="urn:microsoft.com/office/officeart/2005/8/layout/StepDownProcess"/>
    <dgm:cxn modelId="{304633DF-27FA-4049-9D14-2F7B1217BE49}" type="presParOf" srcId="{D28D01D5-E738-4257-9B8C-BCD6A9067D66}" destId="{E36648C4-307F-4BC1-8E79-5147B8DC90DE}" srcOrd="1" destOrd="0" presId="urn:microsoft.com/office/officeart/2005/8/layout/StepDownProcess"/>
    <dgm:cxn modelId="{64C1BBA3-CE28-401B-AD59-73F63EDE7E9C}" type="presParOf" srcId="{D28D01D5-E738-4257-9B8C-BCD6A9067D66}" destId="{638FC395-7312-47CD-93AD-22BEBF581872}" srcOrd="2" destOrd="0" presId="urn:microsoft.com/office/officeart/2005/8/layout/StepDownProcess"/>
    <dgm:cxn modelId="{AD1F2904-7C8C-4341-B47B-258B4E8861E2}" type="presParOf" srcId="{638FC395-7312-47CD-93AD-22BEBF581872}" destId="{F2AAEDA5-2E8A-4503-81AC-B408786100C6}" srcOrd="0" destOrd="0" presId="urn:microsoft.com/office/officeart/2005/8/layout/StepDownProcess"/>
    <dgm:cxn modelId="{786AF7B6-B174-4E55-B1CB-3AD3BA95F199}" type="presParOf" srcId="{638FC395-7312-47CD-93AD-22BEBF581872}" destId="{8F827F54-6794-41E1-8534-FBF7B220C6B4}" srcOrd="1" destOrd="0" presId="urn:microsoft.com/office/officeart/2005/8/layout/StepDownProcess"/>
    <dgm:cxn modelId="{70476EEA-B3DE-4A74-8D94-20F2E911E407}" type="presParOf" srcId="{638FC395-7312-47CD-93AD-22BEBF581872}" destId="{A2219462-4D0A-4966-ACCF-87868F9A606F}" srcOrd="2" destOrd="0" presId="urn:microsoft.com/office/officeart/2005/8/layout/StepDownProcess"/>
    <dgm:cxn modelId="{08ADC49D-F6F9-4291-BC84-E8DB1B46B10D}" type="presParOf" srcId="{D28D01D5-E738-4257-9B8C-BCD6A9067D66}" destId="{3DBDB8BA-1DA0-46C2-B8EF-410CD0CD90FE}" srcOrd="3" destOrd="0" presId="urn:microsoft.com/office/officeart/2005/8/layout/StepDownProcess"/>
    <dgm:cxn modelId="{016D02B7-40BA-4789-BED9-A210FF4371C8}" type="presParOf" srcId="{D28D01D5-E738-4257-9B8C-BCD6A9067D66}" destId="{16F846A1-E951-4085-A3B2-2A55556FAD59}" srcOrd="4" destOrd="0" presId="urn:microsoft.com/office/officeart/2005/8/layout/StepDownProcess"/>
    <dgm:cxn modelId="{660659A0-A77D-461B-B649-591CB3E33DE8}" type="presParOf" srcId="{16F846A1-E951-4085-A3B2-2A55556FAD59}" destId="{1D4919A0-7B69-4399-B258-25E28CC53772}" srcOrd="0" destOrd="0" presId="urn:microsoft.com/office/officeart/2005/8/layout/StepDownProcess"/>
    <dgm:cxn modelId="{10F9EBB5-F47F-4667-AB9E-964C2BE56763}" type="presParOf" srcId="{16F846A1-E951-4085-A3B2-2A55556FAD59}" destId="{947CA13F-95A5-4BA6-AF30-2B071686C7E7}" srcOrd="1" destOrd="0" presId="urn:microsoft.com/office/officeart/2005/8/layout/StepDownProcess"/>
    <dgm:cxn modelId="{0FF5961D-67B9-46FD-817D-892012A28CFB}" type="presParOf" srcId="{16F846A1-E951-4085-A3B2-2A55556FAD59}" destId="{3CBBF280-E8A0-4F03-BF2C-01A05582401D}" srcOrd="2" destOrd="0" presId="urn:microsoft.com/office/officeart/2005/8/layout/StepDownProcess"/>
    <dgm:cxn modelId="{45372239-B75A-46D7-9C5C-FD12A7E29043}" type="presParOf" srcId="{D28D01D5-E738-4257-9B8C-BCD6A9067D66}" destId="{EC05AD0F-4CC0-4BD7-A6EC-550E28A58E28}" srcOrd="5" destOrd="0" presId="urn:microsoft.com/office/officeart/2005/8/layout/StepDownProcess"/>
    <dgm:cxn modelId="{9BDC4B6A-9385-46B4-93A9-C27916D99A08}" type="presParOf" srcId="{D28D01D5-E738-4257-9B8C-BCD6A9067D66}" destId="{B163C080-9CC8-4DEA-8DD7-5F8F783BE724}" srcOrd="6" destOrd="0" presId="urn:microsoft.com/office/officeart/2005/8/layout/StepDownProcess"/>
    <dgm:cxn modelId="{AE589B1D-A692-4323-9304-D3CBFDB0508E}" type="presParOf" srcId="{B163C080-9CC8-4DEA-8DD7-5F8F783BE724}" destId="{0565079D-9A3D-4269-9702-D4DB5EBA15DE}" srcOrd="0" destOrd="0" presId="urn:microsoft.com/office/officeart/2005/8/layout/StepDownProcess"/>
    <dgm:cxn modelId="{43D58108-740B-42CD-B7C5-A0D221A4753C}" type="presParOf" srcId="{B163C080-9CC8-4DEA-8DD7-5F8F783BE724}" destId="{1C772F9C-93A8-4ABE-90A3-D072D1F9DCE3}" srcOrd="1" destOrd="0" presId="urn:microsoft.com/office/officeart/2005/8/layout/StepDownProcess"/>
    <dgm:cxn modelId="{B54B70AA-9572-492E-ADB5-BA50C4846960}" type="presParOf" srcId="{B163C080-9CC8-4DEA-8DD7-5F8F783BE724}" destId="{E061CEDA-6B4E-491E-AFDD-7E5FCA9A167C}" srcOrd="2" destOrd="0" presId="urn:microsoft.com/office/officeart/2005/8/layout/StepDownProcess"/>
    <dgm:cxn modelId="{8CC0D69D-CAF3-4C0F-9DE1-132F404D9F48}" type="presParOf" srcId="{D28D01D5-E738-4257-9B8C-BCD6A9067D66}" destId="{EBA0B740-02F2-4BF5-8491-7240E2AD0645}" srcOrd="7" destOrd="0" presId="urn:microsoft.com/office/officeart/2005/8/layout/StepDownProcess"/>
    <dgm:cxn modelId="{2CDCD064-1E25-47AE-867B-F1C837B88CD5}" type="presParOf" srcId="{D28D01D5-E738-4257-9B8C-BCD6A9067D66}" destId="{E3A4238D-9CB0-4401-A1D7-93EAB6279AF6}" srcOrd="8" destOrd="0" presId="urn:microsoft.com/office/officeart/2005/8/layout/StepDownProcess"/>
    <dgm:cxn modelId="{E1948EF2-BCDE-409C-8A80-DA493047EFB3}" type="presParOf" srcId="{E3A4238D-9CB0-4401-A1D7-93EAB6279AF6}" destId="{32B9DE51-FCA8-4DC8-8507-A5E517DB3D40}" srcOrd="0" destOrd="0" presId="urn:microsoft.com/office/officeart/2005/8/layout/StepDownProcess"/>
    <dgm:cxn modelId="{97D5DF1B-431C-4271-A2EE-D70CE187087C}" type="presParOf" srcId="{E3A4238D-9CB0-4401-A1D7-93EAB6279AF6}" destId="{45B3729F-903B-4EB5-B874-8BE1BE9AFFD5}" srcOrd="1" destOrd="0" presId="urn:microsoft.com/office/officeart/2005/8/layout/StepDownProcess"/>
    <dgm:cxn modelId="{177B2ADE-BC9B-451F-BE01-645D510D4B1C}" type="presParOf" srcId="{E3A4238D-9CB0-4401-A1D7-93EAB6279AF6}" destId="{72FF9915-9351-4EB5-9B01-FD634229701D}" srcOrd="2" destOrd="0" presId="urn:microsoft.com/office/officeart/2005/8/layout/StepDownProcess"/>
    <dgm:cxn modelId="{1D4503E1-4843-435A-A587-150E2337B2A3}" type="presParOf" srcId="{D28D01D5-E738-4257-9B8C-BCD6A9067D66}" destId="{EC203DAE-F9FB-4DE7-894F-D89A4180B09E}" srcOrd="9" destOrd="0" presId="urn:microsoft.com/office/officeart/2005/8/layout/StepDownProcess"/>
    <dgm:cxn modelId="{F7C433A9-1BB2-4380-B07A-D6A2C072641F}" type="presParOf" srcId="{D28D01D5-E738-4257-9B8C-BCD6A9067D66}" destId="{C15E3941-9D3A-451C-9890-F0FD703E5804}" srcOrd="10" destOrd="0" presId="urn:microsoft.com/office/officeart/2005/8/layout/StepDownProcess"/>
    <dgm:cxn modelId="{653F1F72-3248-4117-83B3-D8D8DF2485BE}" type="presParOf" srcId="{C15E3941-9D3A-451C-9890-F0FD703E5804}" destId="{68FBBB36-CAA1-42C0-B48D-D68E712C6BD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9EC7F-1C6A-4614-B385-54FB04116431}" type="doc">
      <dgm:prSet loTypeId="urn:microsoft.com/office/officeart/2005/8/layout/hProcess9" loCatId="process" qsTypeId="urn:microsoft.com/office/officeart/2005/8/quickstyle/simple1" qsCatId="simple" csTypeId="urn:microsoft.com/office/officeart/2005/8/colors/accent1_2" csCatId="accent1" phldr="1"/>
      <dgm:spPr/>
    </dgm:pt>
    <dgm:pt modelId="{3032E3A6-DEFF-4DA1-A834-3B4D9C38059D}">
      <dgm:prSet phldrT="[Text]"/>
      <dgm:spPr/>
      <dgm:t>
        <a:bodyPr/>
        <a:lstStyle/>
        <a:p>
          <a:r>
            <a:rPr lang="en-GB" dirty="0"/>
            <a:t>Research</a:t>
          </a:r>
          <a:endParaRPr lang="en-US" dirty="0"/>
        </a:p>
      </dgm:t>
    </dgm:pt>
    <dgm:pt modelId="{83D36110-3D38-40F5-AB9F-2D015E63DDB2}" type="parTrans" cxnId="{DC6456F4-8376-4CBD-A179-5AFB9AD320DC}">
      <dgm:prSet/>
      <dgm:spPr/>
      <dgm:t>
        <a:bodyPr/>
        <a:lstStyle/>
        <a:p>
          <a:endParaRPr lang="en-US"/>
        </a:p>
      </dgm:t>
    </dgm:pt>
    <dgm:pt modelId="{28B24B28-6DF5-4724-9062-A5D12FB2DFF4}" type="sibTrans" cxnId="{DC6456F4-8376-4CBD-A179-5AFB9AD320DC}">
      <dgm:prSet/>
      <dgm:spPr/>
      <dgm:t>
        <a:bodyPr/>
        <a:lstStyle/>
        <a:p>
          <a:endParaRPr lang="en-US"/>
        </a:p>
      </dgm:t>
    </dgm:pt>
    <dgm:pt modelId="{BCAE68B7-A6BD-4024-93D8-34D60790D048}">
      <dgm:prSet phldrT="[Text]"/>
      <dgm:spPr/>
      <dgm:t>
        <a:bodyPr/>
        <a:lstStyle/>
        <a:p>
          <a:r>
            <a:rPr lang="en-GB" dirty="0"/>
            <a:t>Restraint</a:t>
          </a:r>
          <a:endParaRPr lang="en-US" dirty="0"/>
        </a:p>
      </dgm:t>
    </dgm:pt>
    <dgm:pt modelId="{3ABCC066-1D0A-4427-81A9-EFD743EBD8B4}" type="parTrans" cxnId="{C344F086-F6F6-4CCF-A847-9A5C76A0EB13}">
      <dgm:prSet/>
      <dgm:spPr/>
      <dgm:t>
        <a:bodyPr/>
        <a:lstStyle/>
        <a:p>
          <a:endParaRPr lang="en-US"/>
        </a:p>
      </dgm:t>
    </dgm:pt>
    <dgm:pt modelId="{393DD064-1FCD-42E6-B73F-0CB5192E8BB0}" type="sibTrans" cxnId="{C344F086-F6F6-4CCF-A847-9A5C76A0EB13}">
      <dgm:prSet/>
      <dgm:spPr/>
      <dgm:t>
        <a:bodyPr/>
        <a:lstStyle/>
        <a:p>
          <a:endParaRPr lang="en-US"/>
        </a:p>
      </dgm:t>
    </dgm:pt>
    <dgm:pt modelId="{253D3DB0-58D4-4AA6-8A52-686D93E34AC7}">
      <dgm:prSet phldrT="[Text]"/>
      <dgm:spPr/>
      <dgm:t>
        <a:bodyPr/>
        <a:lstStyle/>
        <a:p>
          <a:r>
            <a:rPr lang="en-GB" dirty="0"/>
            <a:t>Rapport</a:t>
          </a:r>
          <a:endParaRPr lang="en-US" dirty="0"/>
        </a:p>
      </dgm:t>
    </dgm:pt>
    <dgm:pt modelId="{F467165A-54B4-4D77-A5CD-E209A4EB116F}" type="parTrans" cxnId="{771BF566-89D2-4B80-9040-25B22FE7C4CE}">
      <dgm:prSet/>
      <dgm:spPr/>
      <dgm:t>
        <a:bodyPr/>
        <a:lstStyle/>
        <a:p>
          <a:endParaRPr lang="en-US"/>
        </a:p>
      </dgm:t>
    </dgm:pt>
    <dgm:pt modelId="{50A07941-04F3-4356-A8C0-31D8EABAFC96}" type="sibTrans" cxnId="{771BF566-89D2-4B80-9040-25B22FE7C4CE}">
      <dgm:prSet/>
      <dgm:spPr/>
      <dgm:t>
        <a:bodyPr/>
        <a:lstStyle/>
        <a:p>
          <a:endParaRPr lang="en-US"/>
        </a:p>
      </dgm:t>
    </dgm:pt>
    <dgm:pt modelId="{0FD95D15-3715-4CE1-A3DD-BAFA5254FE90}">
      <dgm:prSet/>
      <dgm:spPr/>
      <dgm:t>
        <a:bodyPr/>
        <a:lstStyle/>
        <a:p>
          <a:r>
            <a:rPr lang="en-GB" dirty="0"/>
            <a:t>Retreat</a:t>
          </a:r>
          <a:endParaRPr lang="en-US" dirty="0"/>
        </a:p>
      </dgm:t>
    </dgm:pt>
    <dgm:pt modelId="{E970A7F5-2651-4A04-B0D8-ABB44787AB86}" type="parTrans" cxnId="{F31E9514-359E-4ED0-9B0B-205D6917793F}">
      <dgm:prSet/>
      <dgm:spPr/>
      <dgm:t>
        <a:bodyPr/>
        <a:lstStyle/>
        <a:p>
          <a:endParaRPr lang="en-US"/>
        </a:p>
      </dgm:t>
    </dgm:pt>
    <dgm:pt modelId="{F3B6B8C1-97A5-42EE-9EA7-9B450F8902F1}" type="sibTrans" cxnId="{F31E9514-359E-4ED0-9B0B-205D6917793F}">
      <dgm:prSet/>
      <dgm:spPr/>
      <dgm:t>
        <a:bodyPr/>
        <a:lstStyle/>
        <a:p>
          <a:endParaRPr lang="en-US"/>
        </a:p>
      </dgm:t>
    </dgm:pt>
    <dgm:pt modelId="{7A3925E0-BF15-49A7-8611-C27C731E2BA8}">
      <dgm:prSet/>
      <dgm:spPr/>
      <dgm:t>
        <a:bodyPr/>
        <a:lstStyle/>
        <a:p>
          <a:r>
            <a:rPr lang="en-GB" dirty="0"/>
            <a:t>Review</a:t>
          </a:r>
          <a:endParaRPr lang="en-US" dirty="0"/>
        </a:p>
      </dgm:t>
    </dgm:pt>
    <dgm:pt modelId="{D6E44E54-5BFF-494E-943E-FF1C21D376A1}" type="parTrans" cxnId="{A48F05B1-B1F7-42E7-8A92-B9B2A25E3077}">
      <dgm:prSet/>
      <dgm:spPr/>
      <dgm:t>
        <a:bodyPr/>
        <a:lstStyle/>
        <a:p>
          <a:endParaRPr lang="en-US"/>
        </a:p>
      </dgm:t>
    </dgm:pt>
    <dgm:pt modelId="{85F02F4E-DBFA-48B8-897A-C4E8ECA30AFE}" type="sibTrans" cxnId="{A48F05B1-B1F7-42E7-8A92-B9B2A25E3077}">
      <dgm:prSet/>
      <dgm:spPr/>
      <dgm:t>
        <a:bodyPr/>
        <a:lstStyle/>
        <a:p>
          <a:endParaRPr lang="en-US"/>
        </a:p>
      </dgm:t>
    </dgm:pt>
    <dgm:pt modelId="{6A1CBA2E-82D6-4641-9B24-AB5A5018CCAB}">
      <dgm:prSet/>
      <dgm:spPr/>
      <dgm:t>
        <a:bodyPr/>
        <a:lstStyle/>
        <a:p>
          <a:r>
            <a:rPr lang="en-GB" dirty="0"/>
            <a:t>Respect</a:t>
          </a:r>
          <a:endParaRPr lang="en-US" dirty="0"/>
        </a:p>
      </dgm:t>
    </dgm:pt>
    <dgm:pt modelId="{DD6B6894-BA3E-4477-959E-1713E1447B96}" type="parTrans" cxnId="{2D52CCE5-7EC2-4ADC-BB23-0FBA10F12CB2}">
      <dgm:prSet/>
      <dgm:spPr/>
      <dgm:t>
        <a:bodyPr/>
        <a:lstStyle/>
        <a:p>
          <a:endParaRPr lang="en-US"/>
        </a:p>
      </dgm:t>
    </dgm:pt>
    <dgm:pt modelId="{E22D2D86-A804-4CED-B520-AD3BF13B1E14}" type="sibTrans" cxnId="{2D52CCE5-7EC2-4ADC-BB23-0FBA10F12CB2}">
      <dgm:prSet/>
      <dgm:spPr/>
      <dgm:t>
        <a:bodyPr/>
        <a:lstStyle/>
        <a:p>
          <a:endParaRPr lang="en-US"/>
        </a:p>
      </dgm:t>
    </dgm:pt>
    <dgm:pt modelId="{E544E1DB-D084-4409-84F4-D3EAC26FA8FA}" type="pres">
      <dgm:prSet presAssocID="{FD39EC7F-1C6A-4614-B385-54FB04116431}" presName="CompostProcess" presStyleCnt="0">
        <dgm:presLayoutVars>
          <dgm:dir/>
          <dgm:resizeHandles val="exact"/>
        </dgm:presLayoutVars>
      </dgm:prSet>
      <dgm:spPr/>
    </dgm:pt>
    <dgm:pt modelId="{CA9A7A88-306C-4502-832A-5624FE9BAAF6}" type="pres">
      <dgm:prSet presAssocID="{FD39EC7F-1C6A-4614-B385-54FB04116431}" presName="arrow" presStyleLbl="bgShp" presStyleIdx="0" presStyleCnt="1"/>
      <dgm:spPr/>
    </dgm:pt>
    <dgm:pt modelId="{ED8120AA-DAD2-4A88-B17A-43E4543FE6C4}" type="pres">
      <dgm:prSet presAssocID="{FD39EC7F-1C6A-4614-B385-54FB04116431}" presName="linearProcess" presStyleCnt="0"/>
      <dgm:spPr/>
    </dgm:pt>
    <dgm:pt modelId="{8BF8587D-01CB-48D7-A1C9-F4518DA68C4C}" type="pres">
      <dgm:prSet presAssocID="{3032E3A6-DEFF-4DA1-A834-3B4D9C38059D}" presName="textNode" presStyleLbl="node1" presStyleIdx="0" presStyleCnt="6">
        <dgm:presLayoutVars>
          <dgm:bulletEnabled val="1"/>
        </dgm:presLayoutVars>
      </dgm:prSet>
      <dgm:spPr/>
    </dgm:pt>
    <dgm:pt modelId="{6B1BFAEE-B4AC-4D63-A5A3-366414175BD5}" type="pres">
      <dgm:prSet presAssocID="{28B24B28-6DF5-4724-9062-A5D12FB2DFF4}" presName="sibTrans" presStyleCnt="0"/>
      <dgm:spPr/>
    </dgm:pt>
    <dgm:pt modelId="{2AEAB1AF-5AE6-4BD3-9905-C74E05736D07}" type="pres">
      <dgm:prSet presAssocID="{BCAE68B7-A6BD-4024-93D8-34D60790D048}" presName="textNode" presStyleLbl="node1" presStyleIdx="1" presStyleCnt="6">
        <dgm:presLayoutVars>
          <dgm:bulletEnabled val="1"/>
        </dgm:presLayoutVars>
      </dgm:prSet>
      <dgm:spPr/>
    </dgm:pt>
    <dgm:pt modelId="{A73871AF-3FF6-4E94-AD28-EF727EC0EEBC}" type="pres">
      <dgm:prSet presAssocID="{393DD064-1FCD-42E6-B73F-0CB5192E8BB0}" presName="sibTrans" presStyleCnt="0"/>
      <dgm:spPr/>
    </dgm:pt>
    <dgm:pt modelId="{34FB3321-C72A-4A44-8EA0-DB3C362EE1AC}" type="pres">
      <dgm:prSet presAssocID="{253D3DB0-58D4-4AA6-8A52-686D93E34AC7}" presName="textNode" presStyleLbl="node1" presStyleIdx="2" presStyleCnt="6">
        <dgm:presLayoutVars>
          <dgm:bulletEnabled val="1"/>
        </dgm:presLayoutVars>
      </dgm:prSet>
      <dgm:spPr/>
    </dgm:pt>
    <dgm:pt modelId="{E8A96A96-6214-40BB-B8EE-B42D56E0BCBD}" type="pres">
      <dgm:prSet presAssocID="{50A07941-04F3-4356-A8C0-31D8EABAFC96}" presName="sibTrans" presStyleCnt="0"/>
      <dgm:spPr/>
    </dgm:pt>
    <dgm:pt modelId="{7C75057A-D232-4D74-B810-31BECB41AD2E}" type="pres">
      <dgm:prSet presAssocID="{0FD95D15-3715-4CE1-A3DD-BAFA5254FE90}" presName="textNode" presStyleLbl="node1" presStyleIdx="3" presStyleCnt="6">
        <dgm:presLayoutVars>
          <dgm:bulletEnabled val="1"/>
        </dgm:presLayoutVars>
      </dgm:prSet>
      <dgm:spPr/>
    </dgm:pt>
    <dgm:pt modelId="{9B90C9A4-DFF2-463B-9479-D481161346DB}" type="pres">
      <dgm:prSet presAssocID="{F3B6B8C1-97A5-42EE-9EA7-9B450F8902F1}" presName="sibTrans" presStyleCnt="0"/>
      <dgm:spPr/>
    </dgm:pt>
    <dgm:pt modelId="{B5836C34-0C5C-4623-8F85-8479EB6D48E2}" type="pres">
      <dgm:prSet presAssocID="{7A3925E0-BF15-49A7-8611-C27C731E2BA8}" presName="textNode" presStyleLbl="node1" presStyleIdx="4" presStyleCnt="6">
        <dgm:presLayoutVars>
          <dgm:bulletEnabled val="1"/>
        </dgm:presLayoutVars>
      </dgm:prSet>
      <dgm:spPr/>
    </dgm:pt>
    <dgm:pt modelId="{F99679D3-503B-4B88-B0C7-624795B92660}" type="pres">
      <dgm:prSet presAssocID="{85F02F4E-DBFA-48B8-897A-C4E8ECA30AFE}" presName="sibTrans" presStyleCnt="0"/>
      <dgm:spPr/>
    </dgm:pt>
    <dgm:pt modelId="{8401EF7F-9CC4-46C6-AB8B-770A5142B896}" type="pres">
      <dgm:prSet presAssocID="{6A1CBA2E-82D6-4641-9B24-AB5A5018CCAB}" presName="textNode" presStyleLbl="node1" presStyleIdx="5" presStyleCnt="6">
        <dgm:presLayoutVars>
          <dgm:bulletEnabled val="1"/>
        </dgm:presLayoutVars>
      </dgm:prSet>
      <dgm:spPr/>
    </dgm:pt>
  </dgm:ptLst>
  <dgm:cxnLst>
    <dgm:cxn modelId="{F31E9514-359E-4ED0-9B0B-205D6917793F}" srcId="{FD39EC7F-1C6A-4614-B385-54FB04116431}" destId="{0FD95D15-3715-4CE1-A3DD-BAFA5254FE90}" srcOrd="3" destOrd="0" parTransId="{E970A7F5-2651-4A04-B0D8-ABB44787AB86}" sibTransId="{F3B6B8C1-97A5-42EE-9EA7-9B450F8902F1}"/>
    <dgm:cxn modelId="{6C5A8F3F-73FA-4FD7-AA83-F20DF46714A6}" type="presOf" srcId="{3032E3A6-DEFF-4DA1-A834-3B4D9C38059D}" destId="{8BF8587D-01CB-48D7-A1C9-F4518DA68C4C}" srcOrd="0" destOrd="0" presId="urn:microsoft.com/office/officeart/2005/8/layout/hProcess9"/>
    <dgm:cxn modelId="{771BF566-89D2-4B80-9040-25B22FE7C4CE}" srcId="{FD39EC7F-1C6A-4614-B385-54FB04116431}" destId="{253D3DB0-58D4-4AA6-8A52-686D93E34AC7}" srcOrd="2" destOrd="0" parTransId="{F467165A-54B4-4D77-A5CD-E209A4EB116F}" sibTransId="{50A07941-04F3-4356-A8C0-31D8EABAFC96}"/>
    <dgm:cxn modelId="{8F542B57-B43C-4251-90E8-F024D96E5E70}" type="presOf" srcId="{7A3925E0-BF15-49A7-8611-C27C731E2BA8}" destId="{B5836C34-0C5C-4623-8F85-8479EB6D48E2}" srcOrd="0" destOrd="0" presId="urn:microsoft.com/office/officeart/2005/8/layout/hProcess9"/>
    <dgm:cxn modelId="{C344F086-F6F6-4CCF-A847-9A5C76A0EB13}" srcId="{FD39EC7F-1C6A-4614-B385-54FB04116431}" destId="{BCAE68B7-A6BD-4024-93D8-34D60790D048}" srcOrd="1" destOrd="0" parTransId="{3ABCC066-1D0A-4427-81A9-EFD743EBD8B4}" sibTransId="{393DD064-1FCD-42E6-B73F-0CB5192E8BB0}"/>
    <dgm:cxn modelId="{DB6C0493-F75A-4543-82D7-912C718491E0}" type="presOf" srcId="{FD39EC7F-1C6A-4614-B385-54FB04116431}" destId="{E544E1DB-D084-4409-84F4-D3EAC26FA8FA}" srcOrd="0" destOrd="0" presId="urn:microsoft.com/office/officeart/2005/8/layout/hProcess9"/>
    <dgm:cxn modelId="{4D5E0DA3-BC65-41A7-BB40-496DFE58F8CD}" type="presOf" srcId="{6A1CBA2E-82D6-4641-9B24-AB5A5018CCAB}" destId="{8401EF7F-9CC4-46C6-AB8B-770A5142B896}" srcOrd="0" destOrd="0" presId="urn:microsoft.com/office/officeart/2005/8/layout/hProcess9"/>
    <dgm:cxn modelId="{A48F05B1-B1F7-42E7-8A92-B9B2A25E3077}" srcId="{FD39EC7F-1C6A-4614-B385-54FB04116431}" destId="{7A3925E0-BF15-49A7-8611-C27C731E2BA8}" srcOrd="4" destOrd="0" parTransId="{D6E44E54-5BFF-494E-943E-FF1C21D376A1}" sibTransId="{85F02F4E-DBFA-48B8-897A-C4E8ECA30AFE}"/>
    <dgm:cxn modelId="{0D00E0D9-6079-4A64-AB03-B8170DA2D2F3}" type="presOf" srcId="{0FD95D15-3715-4CE1-A3DD-BAFA5254FE90}" destId="{7C75057A-D232-4D74-B810-31BECB41AD2E}" srcOrd="0" destOrd="0" presId="urn:microsoft.com/office/officeart/2005/8/layout/hProcess9"/>
    <dgm:cxn modelId="{B917ABDE-27C8-423B-8172-87D3A5045256}" type="presOf" srcId="{253D3DB0-58D4-4AA6-8A52-686D93E34AC7}" destId="{34FB3321-C72A-4A44-8EA0-DB3C362EE1AC}" srcOrd="0" destOrd="0" presId="urn:microsoft.com/office/officeart/2005/8/layout/hProcess9"/>
    <dgm:cxn modelId="{259C17E2-B693-48D0-A075-5DC8F2A83636}" type="presOf" srcId="{BCAE68B7-A6BD-4024-93D8-34D60790D048}" destId="{2AEAB1AF-5AE6-4BD3-9905-C74E05736D07}" srcOrd="0" destOrd="0" presId="urn:microsoft.com/office/officeart/2005/8/layout/hProcess9"/>
    <dgm:cxn modelId="{2D52CCE5-7EC2-4ADC-BB23-0FBA10F12CB2}" srcId="{FD39EC7F-1C6A-4614-B385-54FB04116431}" destId="{6A1CBA2E-82D6-4641-9B24-AB5A5018CCAB}" srcOrd="5" destOrd="0" parTransId="{DD6B6894-BA3E-4477-959E-1713E1447B96}" sibTransId="{E22D2D86-A804-4CED-B520-AD3BF13B1E14}"/>
    <dgm:cxn modelId="{DC6456F4-8376-4CBD-A179-5AFB9AD320DC}" srcId="{FD39EC7F-1C6A-4614-B385-54FB04116431}" destId="{3032E3A6-DEFF-4DA1-A834-3B4D9C38059D}" srcOrd="0" destOrd="0" parTransId="{83D36110-3D38-40F5-AB9F-2D015E63DDB2}" sibTransId="{28B24B28-6DF5-4724-9062-A5D12FB2DFF4}"/>
    <dgm:cxn modelId="{B5ACBFC5-24C8-4B29-B3FF-E333CAB6F969}" type="presParOf" srcId="{E544E1DB-D084-4409-84F4-D3EAC26FA8FA}" destId="{CA9A7A88-306C-4502-832A-5624FE9BAAF6}" srcOrd="0" destOrd="0" presId="urn:microsoft.com/office/officeart/2005/8/layout/hProcess9"/>
    <dgm:cxn modelId="{C080140E-C0D8-42CD-A714-CE08A76F4E27}" type="presParOf" srcId="{E544E1DB-D084-4409-84F4-D3EAC26FA8FA}" destId="{ED8120AA-DAD2-4A88-B17A-43E4543FE6C4}" srcOrd="1" destOrd="0" presId="urn:microsoft.com/office/officeart/2005/8/layout/hProcess9"/>
    <dgm:cxn modelId="{8B30DE4E-00E7-4DC8-8B09-2BA19226FED6}" type="presParOf" srcId="{ED8120AA-DAD2-4A88-B17A-43E4543FE6C4}" destId="{8BF8587D-01CB-48D7-A1C9-F4518DA68C4C}" srcOrd="0" destOrd="0" presId="urn:microsoft.com/office/officeart/2005/8/layout/hProcess9"/>
    <dgm:cxn modelId="{079D3C3F-90D8-427A-99C2-037B0092C311}" type="presParOf" srcId="{ED8120AA-DAD2-4A88-B17A-43E4543FE6C4}" destId="{6B1BFAEE-B4AC-4D63-A5A3-366414175BD5}" srcOrd="1" destOrd="0" presId="urn:microsoft.com/office/officeart/2005/8/layout/hProcess9"/>
    <dgm:cxn modelId="{375820BC-DF9D-49D4-859F-AD9DBCC8AF8F}" type="presParOf" srcId="{ED8120AA-DAD2-4A88-B17A-43E4543FE6C4}" destId="{2AEAB1AF-5AE6-4BD3-9905-C74E05736D07}" srcOrd="2" destOrd="0" presId="urn:microsoft.com/office/officeart/2005/8/layout/hProcess9"/>
    <dgm:cxn modelId="{33A4CB95-CE62-4F27-8182-77DACF91FF34}" type="presParOf" srcId="{ED8120AA-DAD2-4A88-B17A-43E4543FE6C4}" destId="{A73871AF-3FF6-4E94-AD28-EF727EC0EEBC}" srcOrd="3" destOrd="0" presId="urn:microsoft.com/office/officeart/2005/8/layout/hProcess9"/>
    <dgm:cxn modelId="{27E2BF35-0CDB-42E7-8CFC-D8E73987F993}" type="presParOf" srcId="{ED8120AA-DAD2-4A88-B17A-43E4543FE6C4}" destId="{34FB3321-C72A-4A44-8EA0-DB3C362EE1AC}" srcOrd="4" destOrd="0" presId="urn:microsoft.com/office/officeart/2005/8/layout/hProcess9"/>
    <dgm:cxn modelId="{97DB73D5-FC65-40B3-9AC7-6ABAEDD0D82D}" type="presParOf" srcId="{ED8120AA-DAD2-4A88-B17A-43E4543FE6C4}" destId="{E8A96A96-6214-40BB-B8EE-B42D56E0BCBD}" srcOrd="5" destOrd="0" presId="urn:microsoft.com/office/officeart/2005/8/layout/hProcess9"/>
    <dgm:cxn modelId="{8252A0B7-6223-45D3-BB28-9C17A7F4B13E}" type="presParOf" srcId="{ED8120AA-DAD2-4A88-B17A-43E4543FE6C4}" destId="{7C75057A-D232-4D74-B810-31BECB41AD2E}" srcOrd="6" destOrd="0" presId="urn:microsoft.com/office/officeart/2005/8/layout/hProcess9"/>
    <dgm:cxn modelId="{266930B2-2D09-4FFD-97E9-5BEB65731DD8}" type="presParOf" srcId="{ED8120AA-DAD2-4A88-B17A-43E4543FE6C4}" destId="{9B90C9A4-DFF2-463B-9479-D481161346DB}" srcOrd="7" destOrd="0" presId="urn:microsoft.com/office/officeart/2005/8/layout/hProcess9"/>
    <dgm:cxn modelId="{858D4688-574B-4EC1-87B0-BA2B6D2A0FDC}" type="presParOf" srcId="{ED8120AA-DAD2-4A88-B17A-43E4543FE6C4}" destId="{B5836C34-0C5C-4623-8F85-8479EB6D48E2}" srcOrd="8" destOrd="0" presId="urn:microsoft.com/office/officeart/2005/8/layout/hProcess9"/>
    <dgm:cxn modelId="{E8637595-20C9-40F2-9C23-9E4DE0542B73}" type="presParOf" srcId="{ED8120AA-DAD2-4A88-B17A-43E4543FE6C4}" destId="{F99679D3-503B-4B88-B0C7-624795B92660}" srcOrd="9" destOrd="0" presId="urn:microsoft.com/office/officeart/2005/8/layout/hProcess9"/>
    <dgm:cxn modelId="{226BBFDE-4B86-48FA-B6B7-DC01566360C9}" type="presParOf" srcId="{ED8120AA-DAD2-4A88-B17A-43E4543FE6C4}" destId="{8401EF7F-9CC4-46C6-AB8B-770A5142B896}"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139DF-D336-436C-A0B0-6CFD6100D104}">
      <dsp:nvSpPr>
        <dsp:cNvPr id="0" name=""/>
        <dsp:cNvSpPr/>
      </dsp:nvSpPr>
      <dsp:spPr>
        <a:xfrm rot="16200000">
          <a:off x="1541065" y="-1541065"/>
          <a:ext cx="2175669" cy="5257800"/>
        </a:xfrm>
        <a:prstGeom prst="round1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alibri" panose="020F0502020204030204" pitchFamily="34" charset="0"/>
              <a:ea typeface="Calibri" panose="020F0502020204030204" pitchFamily="34" charset="0"/>
              <a:cs typeface="Calibri" panose="020F0502020204030204" pitchFamily="34" charset="0"/>
            </a:rPr>
            <a:t>1.Interviewees need to have confidence &amp; trust in you as the oral historian: you need to safeguard your reputation for trustworthiness.</a:t>
          </a:r>
        </a:p>
      </dsp:txBody>
      <dsp:txXfrm rot="5400000">
        <a:off x="0" y="0"/>
        <a:ext cx="5257800" cy="1631751"/>
      </dsp:txXfrm>
    </dsp:sp>
    <dsp:sp modelId="{804F57B1-1D61-4BA5-AA7A-EFFBA3512257}">
      <dsp:nvSpPr>
        <dsp:cNvPr id="0" name=""/>
        <dsp:cNvSpPr/>
      </dsp:nvSpPr>
      <dsp:spPr>
        <a:xfrm>
          <a:off x="5257800" y="0"/>
          <a:ext cx="5257800" cy="2175669"/>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alibri" panose="020F0502020204030204" pitchFamily="34" charset="0"/>
              <a:ea typeface="Calibri" panose="020F0502020204030204" pitchFamily="34" charset="0"/>
              <a:cs typeface="Calibri" panose="020F0502020204030204" pitchFamily="34" charset="0"/>
            </a:rPr>
            <a:t>2.Recordings should only be made available in a legal &amp; ethical framework which protects the interviewee. Note that in oral history we seek to work above minimal levels of compliance</a:t>
          </a:r>
          <a:r>
            <a:rPr lang="en-GB" sz="2000" kern="1200" dirty="0">
              <a:latin typeface="Calibri" panose="020F0502020204030204" pitchFamily="34" charset="0"/>
              <a:ea typeface="Calibri" panose="020F0502020204030204" pitchFamily="34" charset="0"/>
              <a:cs typeface="Calibri" panose="020F0502020204030204" pitchFamily="34" charset="0"/>
            </a:rPr>
            <a:t>. </a:t>
          </a:r>
        </a:p>
      </dsp:txBody>
      <dsp:txXfrm>
        <a:off x="5257800" y="0"/>
        <a:ext cx="5257800" cy="1631751"/>
      </dsp:txXfrm>
    </dsp:sp>
    <dsp:sp modelId="{367B701B-02FA-4592-AE9A-F44B9F2907EB}">
      <dsp:nvSpPr>
        <dsp:cNvPr id="0" name=""/>
        <dsp:cNvSpPr/>
      </dsp:nvSpPr>
      <dsp:spPr>
        <a:xfrm rot="10800000">
          <a:off x="0" y="2175669"/>
          <a:ext cx="5257800" cy="2175669"/>
        </a:xfrm>
        <a:prstGeom prst="round1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alibri" panose="020F0502020204030204" pitchFamily="34" charset="0"/>
              <a:ea typeface="Calibri" panose="020F0502020204030204" pitchFamily="34" charset="0"/>
              <a:cs typeface="Calibri" panose="020F0502020204030204" pitchFamily="34" charset="0"/>
            </a:rPr>
            <a:t>4. The oral historian’s intentions regarding how the recordings will be used must be made transparent from the outset to the interviewee to secure informed consent</a:t>
          </a:r>
          <a:r>
            <a:rPr lang="en-GB" sz="2300" b="1" kern="1200" dirty="0">
              <a:latin typeface="Calibri" panose="020F0502020204030204" pitchFamily="34" charset="0"/>
              <a:ea typeface="Calibri" panose="020F0502020204030204" pitchFamily="34" charset="0"/>
              <a:cs typeface="Calibri" panose="020F0502020204030204" pitchFamily="34" charset="0"/>
            </a:rPr>
            <a:t>. </a:t>
          </a:r>
          <a:r>
            <a:rPr lang="en-GB" sz="2000" b="1" kern="1200" dirty="0">
              <a:latin typeface="Calibri" panose="020F0502020204030204" pitchFamily="34" charset="0"/>
              <a:ea typeface="Calibri" panose="020F0502020204030204" pitchFamily="34" charset="0"/>
              <a:cs typeface="Calibri" panose="020F0502020204030204" pitchFamily="34" charset="0"/>
            </a:rPr>
            <a:t>Respect participant’s perspective.</a:t>
          </a:r>
        </a:p>
      </dsp:txBody>
      <dsp:txXfrm rot="10800000">
        <a:off x="0" y="2719586"/>
        <a:ext cx="5257800" cy="1631751"/>
      </dsp:txXfrm>
    </dsp:sp>
    <dsp:sp modelId="{69A6DEAF-3016-48D0-BCB8-32891B6EDD3C}">
      <dsp:nvSpPr>
        <dsp:cNvPr id="0" name=""/>
        <dsp:cNvSpPr/>
      </dsp:nvSpPr>
      <dsp:spPr>
        <a:xfrm rot="5400000">
          <a:off x="6798865" y="634603"/>
          <a:ext cx="2175669" cy="5257800"/>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alibri" panose="020F0502020204030204" pitchFamily="34" charset="0"/>
              <a:ea typeface="Calibri" panose="020F0502020204030204" pitchFamily="34" charset="0"/>
              <a:cs typeface="Calibri" panose="020F0502020204030204" pitchFamily="34" charset="0"/>
            </a:rPr>
            <a:t>3.Oral</a:t>
          </a:r>
          <a:r>
            <a:rPr lang="en-GB" sz="2000" b="1" kern="1200" baseline="0" dirty="0">
              <a:latin typeface="Calibri" panose="020F0502020204030204" pitchFamily="34" charset="0"/>
              <a:ea typeface="Calibri" panose="020F0502020204030204" pitchFamily="34" charset="0"/>
              <a:cs typeface="Calibri" panose="020F0502020204030204" pitchFamily="34" charset="0"/>
            </a:rPr>
            <a:t> historians need to be aware of the imbalance of power that often exists between interviewee and interviewer.  Health, safety and wellbeing need to be uppermost.</a:t>
          </a:r>
          <a:endParaRPr lang="en-GB" sz="2000" b="1"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5257800" y="2719586"/>
        <a:ext cx="5257800" cy="1631751"/>
      </dsp:txXfrm>
    </dsp:sp>
    <dsp:sp modelId="{8A334404-889C-49CD-B43E-04CCFBAEADE9}">
      <dsp:nvSpPr>
        <dsp:cNvPr id="0" name=""/>
        <dsp:cNvSpPr/>
      </dsp:nvSpPr>
      <dsp:spPr>
        <a:xfrm>
          <a:off x="3680460" y="1631751"/>
          <a:ext cx="3154680" cy="1087834"/>
        </a:xfrm>
        <a:prstGeom prst="roundRect">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ESSENTIAL ETHICS FOR THE ORAL HISTORIAN</a:t>
          </a:r>
        </a:p>
      </dsp:txBody>
      <dsp:txXfrm>
        <a:off x="3733564" y="1684855"/>
        <a:ext cx="3048472" cy="981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3F228-1A56-4AFA-B2A4-E6D1443FCCAA}">
      <dsp:nvSpPr>
        <dsp:cNvPr id="0" name=""/>
        <dsp:cNvSpPr/>
      </dsp:nvSpPr>
      <dsp:spPr>
        <a:xfrm>
          <a:off x="0" y="0"/>
          <a:ext cx="2914808" cy="188503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ANONYMITY</a:t>
          </a:r>
        </a:p>
        <a:p>
          <a:pPr marL="0" lvl="0" indent="0" algn="ctr" defTabSz="711200">
            <a:lnSpc>
              <a:spcPct val="90000"/>
            </a:lnSpc>
            <a:spcBef>
              <a:spcPct val="0"/>
            </a:spcBef>
            <a:spcAft>
              <a:spcPct val="35000"/>
            </a:spcAft>
            <a:buNone/>
          </a:pPr>
          <a:r>
            <a:rPr lang="en-GB" sz="1600" b="1" kern="1200" dirty="0"/>
            <a:t>Where the participant wants to remain anonymous or use a pseudonym where there is no </a:t>
          </a:r>
          <a:r>
            <a:rPr lang="en-GB" sz="1600" b="1" u="sng" kern="1200" dirty="0"/>
            <a:t>identifiable information</a:t>
          </a:r>
          <a:r>
            <a:rPr lang="en-GB" sz="1300" kern="1200" dirty="0"/>
            <a:t>. </a:t>
          </a:r>
        </a:p>
      </dsp:txBody>
      <dsp:txXfrm>
        <a:off x="0" y="0"/>
        <a:ext cx="2914808" cy="1885035"/>
      </dsp:txXfrm>
    </dsp:sp>
    <dsp:sp modelId="{DEB77298-F0A8-4057-A1CF-881B0A793CFF}">
      <dsp:nvSpPr>
        <dsp:cNvPr id="0" name=""/>
        <dsp:cNvSpPr/>
      </dsp:nvSpPr>
      <dsp:spPr>
        <a:xfrm>
          <a:off x="3242486" y="0"/>
          <a:ext cx="2644663" cy="185725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ACCESS</a:t>
          </a:r>
        </a:p>
        <a:p>
          <a:pPr marL="0" lvl="0" indent="0" algn="ctr" defTabSz="711200">
            <a:lnSpc>
              <a:spcPct val="90000"/>
            </a:lnSpc>
            <a:spcBef>
              <a:spcPct val="0"/>
            </a:spcBef>
            <a:spcAft>
              <a:spcPct val="35000"/>
            </a:spcAft>
            <a:buNone/>
          </a:pPr>
          <a:endParaRPr lang="en-GB" sz="1300" b="1" kern="1200" dirty="0"/>
        </a:p>
        <a:p>
          <a:pPr marL="0" lvl="0" indent="0" algn="ctr" defTabSz="711200">
            <a:lnSpc>
              <a:spcPct val="90000"/>
            </a:lnSpc>
            <a:spcBef>
              <a:spcPct val="0"/>
            </a:spcBef>
            <a:spcAft>
              <a:spcPct val="35000"/>
            </a:spcAft>
            <a:buNone/>
          </a:pPr>
          <a:r>
            <a:rPr lang="en-GB" sz="1600" b="1" kern="1200" dirty="0"/>
            <a:t>How the interview may be accessed; in what format; for how &amp; with any restrictions.</a:t>
          </a:r>
        </a:p>
      </dsp:txBody>
      <dsp:txXfrm>
        <a:off x="3242486" y="0"/>
        <a:ext cx="2644663" cy="1857250"/>
      </dsp:txXfrm>
    </dsp:sp>
    <dsp:sp modelId="{5F01ADC1-E8A3-45A0-A73B-88C98C9466FB}">
      <dsp:nvSpPr>
        <dsp:cNvPr id="0" name=""/>
        <dsp:cNvSpPr/>
      </dsp:nvSpPr>
      <dsp:spPr>
        <a:xfrm>
          <a:off x="6189573" y="0"/>
          <a:ext cx="2606053" cy="188262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ARCHIVES</a:t>
          </a:r>
        </a:p>
        <a:p>
          <a:pPr marL="0" lvl="0" indent="0" algn="ctr" defTabSz="711200">
            <a:lnSpc>
              <a:spcPct val="90000"/>
            </a:lnSpc>
            <a:spcBef>
              <a:spcPct val="0"/>
            </a:spcBef>
            <a:spcAft>
              <a:spcPct val="35000"/>
            </a:spcAft>
            <a:buNone/>
          </a:pPr>
          <a:r>
            <a:rPr lang="en-GB" sz="1600" b="1" kern="1200" dirty="0"/>
            <a:t>How the interview will be stored and in what format; levels of access &amp; any restrictions.</a:t>
          </a:r>
        </a:p>
      </dsp:txBody>
      <dsp:txXfrm>
        <a:off x="6189573" y="0"/>
        <a:ext cx="2606053" cy="1882621"/>
      </dsp:txXfrm>
    </dsp:sp>
    <dsp:sp modelId="{F2A225FB-EE72-43C5-B6F3-0C0E1F01828B}">
      <dsp:nvSpPr>
        <dsp:cNvPr id="0" name=""/>
        <dsp:cNvSpPr/>
      </dsp:nvSpPr>
      <dsp:spPr>
        <a:xfrm>
          <a:off x="9108851" y="0"/>
          <a:ext cx="2488908" cy="179636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CONFIDENTIALTY</a:t>
          </a:r>
        </a:p>
        <a:p>
          <a:pPr marL="0" lvl="0" indent="0" algn="ctr" defTabSz="711200">
            <a:lnSpc>
              <a:spcPct val="90000"/>
            </a:lnSpc>
            <a:spcBef>
              <a:spcPct val="0"/>
            </a:spcBef>
            <a:spcAft>
              <a:spcPct val="35000"/>
            </a:spcAft>
            <a:buNone/>
          </a:pPr>
          <a:r>
            <a:rPr lang="en-GB" sz="1600" b="1" kern="1200" dirty="0"/>
            <a:t>Cannot be guaranteed as oral history interviews can be accessed with a subpoena. See Boston College case</a:t>
          </a:r>
        </a:p>
      </dsp:txBody>
      <dsp:txXfrm>
        <a:off x="9108851" y="0"/>
        <a:ext cx="2488908" cy="1796364"/>
      </dsp:txXfrm>
    </dsp:sp>
    <dsp:sp modelId="{70CA5C4D-50EE-4A41-B0C2-7F14B1F31920}">
      <dsp:nvSpPr>
        <dsp:cNvPr id="0" name=""/>
        <dsp:cNvSpPr/>
      </dsp:nvSpPr>
      <dsp:spPr>
        <a:xfrm>
          <a:off x="0" y="2182277"/>
          <a:ext cx="2902791" cy="176254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COPYRIGHT</a:t>
          </a:r>
        </a:p>
        <a:p>
          <a:pPr marL="0" lvl="0" indent="0" algn="ctr" defTabSz="711200">
            <a:lnSpc>
              <a:spcPct val="90000"/>
            </a:lnSpc>
            <a:spcBef>
              <a:spcPct val="0"/>
            </a:spcBef>
            <a:spcAft>
              <a:spcPct val="35000"/>
            </a:spcAft>
            <a:buNone/>
          </a:pPr>
          <a:r>
            <a:rPr lang="en-GB" sz="1600" b="1" kern="1200" dirty="0"/>
            <a:t>The exclusive legal right to reproduce, publish, sell, or distribute the matter and form of something (such as a literary, musical, or artistic work).</a:t>
          </a:r>
        </a:p>
      </dsp:txBody>
      <dsp:txXfrm>
        <a:off x="0" y="2182277"/>
        <a:ext cx="2902791" cy="1762546"/>
      </dsp:txXfrm>
    </dsp:sp>
    <dsp:sp modelId="{F7A2F113-BB6A-49CB-87A4-A227B7A27BF0}">
      <dsp:nvSpPr>
        <dsp:cNvPr id="0" name=""/>
        <dsp:cNvSpPr/>
      </dsp:nvSpPr>
      <dsp:spPr>
        <a:xfrm>
          <a:off x="3200127" y="2251260"/>
          <a:ext cx="2884367" cy="157216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DEED OF GIFT</a:t>
          </a:r>
        </a:p>
        <a:p>
          <a:pPr marL="0" lvl="0" indent="0" algn="ctr" defTabSz="711200">
            <a:lnSpc>
              <a:spcPct val="90000"/>
            </a:lnSpc>
            <a:spcBef>
              <a:spcPct val="0"/>
            </a:spcBef>
            <a:spcAft>
              <a:spcPct val="35000"/>
            </a:spcAft>
            <a:buNone/>
          </a:pPr>
          <a:r>
            <a:rPr lang="en-GB" sz="1600" b="1" kern="1200" dirty="0"/>
            <a:t>How the narrator would like materials or rights related to an oral history to be managed as a donated collection with no reciprocal act in place.</a:t>
          </a:r>
        </a:p>
      </dsp:txBody>
      <dsp:txXfrm>
        <a:off x="3200127" y="2251260"/>
        <a:ext cx="2884367" cy="1572168"/>
      </dsp:txXfrm>
    </dsp:sp>
    <dsp:sp modelId="{6229D8D0-CCE7-4786-AE46-1287995D63D5}">
      <dsp:nvSpPr>
        <dsp:cNvPr id="0" name=""/>
        <dsp:cNvSpPr/>
      </dsp:nvSpPr>
      <dsp:spPr>
        <a:xfrm>
          <a:off x="6257259" y="2197867"/>
          <a:ext cx="2710064" cy="16841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RELEASE FORM</a:t>
          </a:r>
        </a:p>
        <a:p>
          <a:pPr marL="0" lvl="0" indent="0" algn="ctr" defTabSz="711200">
            <a:lnSpc>
              <a:spcPct val="90000"/>
            </a:lnSpc>
            <a:spcBef>
              <a:spcPct val="0"/>
            </a:spcBef>
            <a:spcAft>
              <a:spcPct val="35000"/>
            </a:spcAft>
            <a:buNone/>
          </a:pPr>
          <a:r>
            <a:rPr lang="en-GB" sz="1600" b="1" kern="1200" dirty="0"/>
            <a:t>The agreements in which assignment of  intellectual property rights and copyright is stated.</a:t>
          </a:r>
        </a:p>
      </dsp:txBody>
      <dsp:txXfrm>
        <a:off x="6257259" y="2197867"/>
        <a:ext cx="2710064" cy="1684169"/>
      </dsp:txXfrm>
    </dsp:sp>
    <dsp:sp modelId="{5240F517-4941-4381-906E-7DFFC54611C8}">
      <dsp:nvSpPr>
        <dsp:cNvPr id="0" name=""/>
        <dsp:cNvSpPr/>
      </dsp:nvSpPr>
      <dsp:spPr>
        <a:xfrm>
          <a:off x="9184234" y="2090611"/>
          <a:ext cx="2377845" cy="175512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INFORMED CONSENT</a:t>
          </a:r>
        </a:p>
        <a:p>
          <a:pPr marL="0" lvl="0" indent="0" algn="ctr" defTabSz="711200">
            <a:lnSpc>
              <a:spcPct val="90000"/>
            </a:lnSpc>
            <a:spcBef>
              <a:spcPct val="0"/>
            </a:spcBef>
            <a:spcAft>
              <a:spcPct val="35000"/>
            </a:spcAft>
            <a:buNone/>
          </a:pPr>
          <a:r>
            <a:rPr lang="en-GB" sz="1500" b="1" kern="1200" dirty="0"/>
            <a:t> The agreement that documents the narrator has been given all the information necessary to  decide whether to participate in the oral history project. </a:t>
          </a:r>
        </a:p>
      </dsp:txBody>
      <dsp:txXfrm>
        <a:off x="9184234" y="2090611"/>
        <a:ext cx="2377845" cy="1755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5FC06-5A17-47BE-9E26-B926260FA71E}">
      <dsp:nvSpPr>
        <dsp:cNvPr id="0" name=""/>
        <dsp:cNvSpPr/>
      </dsp:nvSpPr>
      <dsp:spPr>
        <a:xfrm rot="10800000">
          <a:off x="591118" y="0"/>
          <a:ext cx="7002908" cy="1171275"/>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54"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Full disclosure; interviewees identified with account as audio/audio visual available in public depository and/or public domain; verbatim transcripts made available in public domain; informed consent in writing and on recordings</a:t>
          </a:r>
          <a:r>
            <a:rPr lang="en-GB" sz="1800" b="1" kern="1200" dirty="0">
              <a:solidFill>
                <a:schemeClr val="tx1"/>
              </a:solidFill>
            </a:rPr>
            <a:t>. </a:t>
          </a:r>
        </a:p>
      </dsp:txBody>
      <dsp:txXfrm rot="10800000">
        <a:off x="883937" y="0"/>
        <a:ext cx="6710089" cy="1171275"/>
      </dsp:txXfrm>
    </dsp:sp>
    <dsp:sp modelId="{FE0AC57C-2B35-410C-91D5-B2BB8D838D11}">
      <dsp:nvSpPr>
        <dsp:cNvPr id="0" name=""/>
        <dsp:cNvSpPr/>
      </dsp:nvSpPr>
      <dsp:spPr>
        <a:xfrm>
          <a:off x="0" y="241350"/>
          <a:ext cx="390169" cy="3901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5000" r="-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C4280F-699D-4309-9014-AE6EDF24546B}">
      <dsp:nvSpPr>
        <dsp:cNvPr id="0" name=""/>
        <dsp:cNvSpPr/>
      </dsp:nvSpPr>
      <dsp:spPr>
        <a:xfrm rot="10800000">
          <a:off x="675062" y="2520492"/>
          <a:ext cx="7012719" cy="1404046"/>
        </a:xfrm>
        <a:prstGeom prst="homePlate">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54" tIns="68580" rIns="128016" bIns="68580" numCol="1" spcCol="1270" anchor="ctr" anchorCtr="0">
          <a:noAutofit/>
        </a:bodyPr>
        <a:lstStyle/>
        <a:p>
          <a:pPr marL="0" lvl="0" indent="0" algn="ctr" defTabSz="800100">
            <a:lnSpc>
              <a:spcPct val="90000"/>
            </a:lnSpc>
            <a:spcBef>
              <a:spcPct val="0"/>
            </a:spcBef>
            <a:spcAft>
              <a:spcPct val="35000"/>
            </a:spcAft>
            <a:buNone/>
          </a:pPr>
          <a:endParaRPr lang="en-GB" sz="1800" b="1" kern="1200" dirty="0">
            <a:solidFill>
              <a:schemeClr val="tx1"/>
            </a:solidFill>
          </a:endParaRPr>
        </a:p>
        <a:p>
          <a:pPr marL="0" lvl="0" indent="0" algn="ctr" defTabSz="800100">
            <a:lnSpc>
              <a:spcPct val="90000"/>
            </a:lnSpc>
            <a:spcBef>
              <a:spcPct val="0"/>
            </a:spcBef>
            <a:spcAft>
              <a:spcPct val="35000"/>
            </a:spcAft>
            <a:buNone/>
          </a:pPr>
          <a:r>
            <a:rPr lang="en-GB"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Anonymised account in transcript form but made available in public depository and/or public domain;  personal identifiers removed; informed consent in writing and on recordings</a:t>
          </a:r>
          <a:r>
            <a:rPr lang="en-GB" sz="1800" b="1" kern="1200" dirty="0">
              <a:solidFill>
                <a:schemeClr val="tx1"/>
              </a:solidFill>
            </a:rPr>
            <a:t>.</a:t>
          </a:r>
        </a:p>
        <a:p>
          <a:pPr marL="0" lvl="0" indent="0" algn="ctr" defTabSz="800100">
            <a:lnSpc>
              <a:spcPct val="90000"/>
            </a:lnSpc>
            <a:spcBef>
              <a:spcPct val="0"/>
            </a:spcBef>
            <a:spcAft>
              <a:spcPct val="35000"/>
            </a:spcAft>
            <a:buNone/>
          </a:pPr>
          <a:endParaRPr lang="en-GB" sz="1100" b="1" kern="1200" dirty="0">
            <a:solidFill>
              <a:schemeClr val="tx1"/>
            </a:solidFill>
          </a:endParaRPr>
        </a:p>
      </dsp:txBody>
      <dsp:txXfrm rot="10800000">
        <a:off x="1026073" y="2520492"/>
        <a:ext cx="6661708" cy="1404046"/>
      </dsp:txXfrm>
    </dsp:sp>
    <dsp:sp modelId="{81AAAF65-0D8E-4659-BFD6-5D423EA36B56}">
      <dsp:nvSpPr>
        <dsp:cNvPr id="0" name=""/>
        <dsp:cNvSpPr/>
      </dsp:nvSpPr>
      <dsp:spPr>
        <a:xfrm>
          <a:off x="0" y="1631835"/>
          <a:ext cx="390169" cy="3901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5000" r="-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7ACA0-DC55-48FA-BDE5-567C45DA906A}">
      <dsp:nvSpPr>
        <dsp:cNvPr id="0" name=""/>
        <dsp:cNvSpPr/>
      </dsp:nvSpPr>
      <dsp:spPr>
        <a:xfrm rot="10800000">
          <a:off x="748485" y="1338669"/>
          <a:ext cx="6865873" cy="1135992"/>
        </a:xfrm>
        <a:prstGeom prst="homePlate">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54"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Names and person images used; sensitive themes omitted published in journals and other outputs. informed consent in writing and on recordings.</a:t>
          </a:r>
        </a:p>
        <a:p>
          <a:pPr marL="0" lvl="0" indent="0" algn="ctr" defTabSz="800100">
            <a:lnSpc>
              <a:spcPct val="90000"/>
            </a:lnSpc>
            <a:spcBef>
              <a:spcPct val="0"/>
            </a:spcBef>
            <a:spcAft>
              <a:spcPct val="35000"/>
            </a:spcAft>
            <a:buNone/>
          </a:pPr>
          <a:endParaRPr lang="en-GB" sz="900" b="1" kern="1200" dirty="0">
            <a:solidFill>
              <a:schemeClr val="tx1"/>
            </a:solidFill>
          </a:endParaRPr>
        </a:p>
      </dsp:txBody>
      <dsp:txXfrm rot="10800000">
        <a:off x="1032483" y="1338669"/>
        <a:ext cx="6581875" cy="1135992"/>
      </dsp:txXfrm>
    </dsp:sp>
    <dsp:sp modelId="{28747DCF-8F0B-4E39-89A6-5CDA273DA2D7}">
      <dsp:nvSpPr>
        <dsp:cNvPr id="0" name=""/>
        <dsp:cNvSpPr/>
      </dsp:nvSpPr>
      <dsp:spPr>
        <a:xfrm>
          <a:off x="0" y="3004589"/>
          <a:ext cx="390169" cy="3901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5000" r="-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D7F59B-89EB-4D2E-B2D1-5327931C130F}">
      <dsp:nvSpPr>
        <dsp:cNvPr id="0" name=""/>
        <dsp:cNvSpPr/>
      </dsp:nvSpPr>
      <dsp:spPr>
        <a:xfrm rot="10800000">
          <a:off x="679723" y="4041595"/>
          <a:ext cx="7003398" cy="1302255"/>
        </a:xfrm>
        <a:prstGeom prst="homePlate">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54"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All names and personal identifiers removed; published in research journals and other outputs.  This level of disclosure was used in the study. informed consent in writing and on recordings.</a:t>
          </a:r>
        </a:p>
        <a:p>
          <a:pPr marL="0" lvl="0" indent="0" algn="ctr" defTabSz="800100">
            <a:lnSpc>
              <a:spcPct val="90000"/>
            </a:lnSpc>
            <a:spcBef>
              <a:spcPct val="0"/>
            </a:spcBef>
            <a:spcAft>
              <a:spcPct val="35000"/>
            </a:spcAft>
            <a:buNone/>
          </a:pPr>
          <a:endParaRPr lang="en-GB" sz="1100" b="1" kern="1200" dirty="0">
            <a:solidFill>
              <a:schemeClr val="tx1"/>
            </a:solidFill>
          </a:endParaRPr>
        </a:p>
      </dsp:txBody>
      <dsp:txXfrm rot="10800000">
        <a:off x="1005287" y="4041595"/>
        <a:ext cx="6677834" cy="1302255"/>
      </dsp:txXfrm>
    </dsp:sp>
    <dsp:sp modelId="{3846C4A3-EA2C-41AB-B844-C418E8FD583F}">
      <dsp:nvSpPr>
        <dsp:cNvPr id="0" name=""/>
        <dsp:cNvSpPr/>
      </dsp:nvSpPr>
      <dsp:spPr>
        <a:xfrm>
          <a:off x="0" y="4438891"/>
          <a:ext cx="390169" cy="390169"/>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1B077-6FFB-40BE-95C2-DB2264C9B264}">
      <dsp:nvSpPr>
        <dsp:cNvPr id="0" name=""/>
        <dsp:cNvSpPr/>
      </dsp:nvSpPr>
      <dsp:spPr>
        <a:xfrm rot="5400000">
          <a:off x="1798066" y="964353"/>
          <a:ext cx="793974" cy="903911"/>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75D0E0-ED0F-40DD-9BDD-3939D267FD9B}">
      <dsp:nvSpPr>
        <dsp:cNvPr id="0" name=""/>
        <dsp:cNvSpPr/>
      </dsp:nvSpPr>
      <dsp:spPr>
        <a:xfrm>
          <a:off x="965196" y="43314"/>
          <a:ext cx="2581614" cy="1017372"/>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Habitus: Oral historian mindset. Ethics as starting point. Do risk assessment</a:t>
          </a:r>
          <a:r>
            <a:rPr lang="en-GB" sz="1200" kern="1200" dirty="0"/>
            <a:t>.</a:t>
          </a:r>
        </a:p>
      </dsp:txBody>
      <dsp:txXfrm>
        <a:off x="1014869" y="92987"/>
        <a:ext cx="2482268" cy="918026"/>
      </dsp:txXfrm>
    </dsp:sp>
    <dsp:sp modelId="{2B0056E2-406F-45AE-AA4A-AE0C1DA3889E}">
      <dsp:nvSpPr>
        <dsp:cNvPr id="0" name=""/>
        <dsp:cNvSpPr/>
      </dsp:nvSpPr>
      <dsp:spPr>
        <a:xfrm>
          <a:off x="2924296" y="173444"/>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F2AAEDA5-2E8A-4503-81AC-B408786100C6}">
      <dsp:nvSpPr>
        <dsp:cNvPr id="0" name=""/>
        <dsp:cNvSpPr/>
      </dsp:nvSpPr>
      <dsp:spPr>
        <a:xfrm rot="5400000">
          <a:off x="3236774" y="2085812"/>
          <a:ext cx="793974" cy="903911"/>
        </a:xfrm>
        <a:prstGeom prst="bentUpArrow">
          <a:avLst>
            <a:gd name="adj1" fmla="val 32840"/>
            <a:gd name="adj2" fmla="val 25000"/>
            <a:gd name="adj3" fmla="val 35780"/>
          </a:avLst>
        </a:prstGeom>
        <a:solidFill>
          <a:schemeClr val="accent1">
            <a:tint val="50000"/>
            <a:hueOff val="-2970628"/>
            <a:satOff val="13658"/>
            <a:lumOff val="438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827F54-6794-41E1-8534-FBF7B220C6B4}">
      <dsp:nvSpPr>
        <dsp:cNvPr id="0" name=""/>
        <dsp:cNvSpPr/>
      </dsp:nvSpPr>
      <dsp:spPr>
        <a:xfrm>
          <a:off x="2395939" y="1151005"/>
          <a:ext cx="2645075" cy="1076584"/>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Identify participant/gatekeeper organisation. Verify non vulnerable interviewee.</a:t>
          </a:r>
        </a:p>
      </dsp:txBody>
      <dsp:txXfrm>
        <a:off x="2448503" y="1203569"/>
        <a:ext cx="2539947" cy="971456"/>
      </dsp:txXfrm>
    </dsp:sp>
    <dsp:sp modelId="{A2219462-4D0A-4966-ACCF-87868F9A606F}">
      <dsp:nvSpPr>
        <dsp:cNvPr id="0" name=""/>
        <dsp:cNvSpPr/>
      </dsp:nvSpPr>
      <dsp:spPr>
        <a:xfrm>
          <a:off x="4363005" y="1294903"/>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1D4919A0-7B69-4399-B258-25E28CC53772}">
      <dsp:nvSpPr>
        <dsp:cNvPr id="0" name=""/>
        <dsp:cNvSpPr/>
      </dsp:nvSpPr>
      <dsp:spPr>
        <a:xfrm rot="5400000">
          <a:off x="4673231" y="3130708"/>
          <a:ext cx="793974" cy="903911"/>
        </a:xfrm>
        <a:prstGeom prst="bentUpArrow">
          <a:avLst>
            <a:gd name="adj1" fmla="val 32840"/>
            <a:gd name="adj2" fmla="val 25000"/>
            <a:gd name="adj3" fmla="val 35780"/>
          </a:avLst>
        </a:prstGeom>
        <a:solidFill>
          <a:schemeClr val="accent1">
            <a:tint val="50000"/>
            <a:hueOff val="-5941255"/>
            <a:satOff val="27316"/>
            <a:lumOff val="87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CA13F-95A5-4BA6-AF30-2B071686C7E7}">
      <dsp:nvSpPr>
        <dsp:cNvPr id="0" name=""/>
        <dsp:cNvSpPr/>
      </dsp:nvSpPr>
      <dsp:spPr>
        <a:xfrm>
          <a:off x="3779152" y="2256625"/>
          <a:ext cx="2704032" cy="923460"/>
        </a:xfrm>
        <a:prstGeom prst="roundRect">
          <a:avLst>
            <a:gd name="adj" fmla="val 166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Make contact with participant. Ensure transparency and build trust/rapport.</a:t>
          </a:r>
        </a:p>
      </dsp:txBody>
      <dsp:txXfrm>
        <a:off x="3824240" y="2301713"/>
        <a:ext cx="2613856" cy="833284"/>
      </dsp:txXfrm>
    </dsp:sp>
    <dsp:sp modelId="{3CBBF280-E8A0-4F03-BF2C-01A05582401D}">
      <dsp:nvSpPr>
        <dsp:cNvPr id="0" name=""/>
        <dsp:cNvSpPr/>
      </dsp:nvSpPr>
      <dsp:spPr>
        <a:xfrm>
          <a:off x="5799461" y="2339799"/>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0565079D-9A3D-4269-9702-D4DB5EBA15DE}">
      <dsp:nvSpPr>
        <dsp:cNvPr id="0" name=""/>
        <dsp:cNvSpPr/>
      </dsp:nvSpPr>
      <dsp:spPr>
        <a:xfrm rot="5400000">
          <a:off x="6053237" y="4251404"/>
          <a:ext cx="793974" cy="903911"/>
        </a:xfrm>
        <a:prstGeom prst="bentUpArrow">
          <a:avLst>
            <a:gd name="adj1" fmla="val 32840"/>
            <a:gd name="adj2" fmla="val 25000"/>
            <a:gd name="adj3" fmla="val 35780"/>
          </a:avLst>
        </a:prstGeom>
        <a:solidFill>
          <a:schemeClr val="accent1">
            <a:tint val="50000"/>
            <a:hueOff val="-8911882"/>
            <a:satOff val="40974"/>
            <a:lumOff val="131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772F9C-93A8-4ABE-90A3-D072D1F9DCE3}">
      <dsp:nvSpPr>
        <dsp:cNvPr id="0" name=""/>
        <dsp:cNvSpPr/>
      </dsp:nvSpPr>
      <dsp:spPr>
        <a:xfrm>
          <a:off x="5186131" y="3301521"/>
          <a:ext cx="2650087" cy="1075059"/>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Go through participant sheet. Answer all questions . Secure consent to participate.</a:t>
          </a:r>
        </a:p>
      </dsp:txBody>
      <dsp:txXfrm>
        <a:off x="5238621" y="3354011"/>
        <a:ext cx="2545107" cy="970079"/>
      </dsp:txXfrm>
    </dsp:sp>
    <dsp:sp modelId="{E061CEDA-6B4E-491E-AFDD-7E5FCA9A167C}">
      <dsp:nvSpPr>
        <dsp:cNvPr id="0" name=""/>
        <dsp:cNvSpPr/>
      </dsp:nvSpPr>
      <dsp:spPr>
        <a:xfrm>
          <a:off x="7179467" y="3460496"/>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32B9DE51-FCA8-4DC8-8507-A5E517DB3D40}">
      <dsp:nvSpPr>
        <dsp:cNvPr id="0" name=""/>
        <dsp:cNvSpPr/>
      </dsp:nvSpPr>
      <dsp:spPr>
        <a:xfrm rot="5400000">
          <a:off x="7718764" y="5374743"/>
          <a:ext cx="793974" cy="903911"/>
        </a:xfrm>
        <a:prstGeom prst="bentUpArrow">
          <a:avLst>
            <a:gd name="adj1" fmla="val 32840"/>
            <a:gd name="adj2" fmla="val 25000"/>
            <a:gd name="adj3" fmla="val 35780"/>
          </a:avLst>
        </a:prstGeom>
        <a:solidFill>
          <a:schemeClr val="accent1">
            <a:tint val="50000"/>
            <a:hueOff val="-11882510"/>
            <a:satOff val="54632"/>
            <a:lumOff val="175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3729F-903B-4EB5-B874-8BE1BE9AFFD5}">
      <dsp:nvSpPr>
        <dsp:cNvPr id="0" name=""/>
        <dsp:cNvSpPr/>
      </dsp:nvSpPr>
      <dsp:spPr>
        <a:xfrm>
          <a:off x="6593109" y="4422218"/>
          <a:ext cx="3167185" cy="1080345"/>
        </a:xfrm>
        <a:prstGeom prst="roundRect">
          <a:avLst>
            <a:gd name="adj" fmla="val 166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Conduct interview. Complete written deed of gift  (USA) or recording/copyright agreement (Ireland/UK) after interview. Obtain written consent to use images</a:t>
          </a:r>
        </a:p>
      </dsp:txBody>
      <dsp:txXfrm>
        <a:off x="6645857" y="4474966"/>
        <a:ext cx="3061689" cy="974849"/>
      </dsp:txXfrm>
    </dsp:sp>
    <dsp:sp modelId="{72FF9915-9351-4EB5-9B01-FD634229701D}">
      <dsp:nvSpPr>
        <dsp:cNvPr id="0" name=""/>
        <dsp:cNvSpPr/>
      </dsp:nvSpPr>
      <dsp:spPr>
        <a:xfrm>
          <a:off x="8844994" y="4583835"/>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68FBBB36-CAA1-42C0-B48D-D68E712C6BDF}">
      <dsp:nvSpPr>
        <dsp:cNvPr id="0" name=""/>
        <dsp:cNvSpPr/>
      </dsp:nvSpPr>
      <dsp:spPr>
        <a:xfrm>
          <a:off x="8000087" y="5545557"/>
          <a:ext cx="3094635" cy="1086248"/>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Explain next steps to interviewee including verification of transcript and making available. Follow through</a:t>
          </a:r>
        </a:p>
      </dsp:txBody>
      <dsp:txXfrm>
        <a:off x="8053123" y="5598593"/>
        <a:ext cx="2988563" cy="9801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A7A88-306C-4502-832A-5624FE9BAAF6}">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F8587D-01CB-48D7-A1C9-F4518DA68C4C}">
      <dsp:nvSpPr>
        <dsp:cNvPr id="0" name=""/>
        <dsp:cNvSpPr/>
      </dsp:nvSpPr>
      <dsp:spPr>
        <a:xfrm>
          <a:off x="3968" y="1625600"/>
          <a:ext cx="1244203" cy="21674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Research</a:t>
          </a:r>
          <a:endParaRPr lang="en-US" sz="2000" kern="1200" dirty="0"/>
        </a:p>
      </dsp:txBody>
      <dsp:txXfrm>
        <a:off x="64705" y="1686337"/>
        <a:ext cx="1122729" cy="2045992"/>
      </dsp:txXfrm>
    </dsp:sp>
    <dsp:sp modelId="{2AEAB1AF-5AE6-4BD3-9905-C74E05736D07}">
      <dsp:nvSpPr>
        <dsp:cNvPr id="0" name=""/>
        <dsp:cNvSpPr/>
      </dsp:nvSpPr>
      <dsp:spPr>
        <a:xfrm>
          <a:off x="1379140" y="1625600"/>
          <a:ext cx="1244203" cy="21674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Restraint</a:t>
          </a:r>
          <a:endParaRPr lang="en-US" sz="2000" kern="1200" dirty="0"/>
        </a:p>
      </dsp:txBody>
      <dsp:txXfrm>
        <a:off x="1439877" y="1686337"/>
        <a:ext cx="1122729" cy="2045992"/>
      </dsp:txXfrm>
    </dsp:sp>
    <dsp:sp modelId="{34FB3321-C72A-4A44-8EA0-DB3C362EE1AC}">
      <dsp:nvSpPr>
        <dsp:cNvPr id="0" name=""/>
        <dsp:cNvSpPr/>
      </dsp:nvSpPr>
      <dsp:spPr>
        <a:xfrm>
          <a:off x="2754312" y="1625600"/>
          <a:ext cx="1244203" cy="21674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Rapport</a:t>
          </a:r>
          <a:endParaRPr lang="en-US" sz="2000" kern="1200" dirty="0"/>
        </a:p>
      </dsp:txBody>
      <dsp:txXfrm>
        <a:off x="2815049" y="1686337"/>
        <a:ext cx="1122729" cy="2045992"/>
      </dsp:txXfrm>
    </dsp:sp>
    <dsp:sp modelId="{7C75057A-D232-4D74-B810-31BECB41AD2E}">
      <dsp:nvSpPr>
        <dsp:cNvPr id="0" name=""/>
        <dsp:cNvSpPr/>
      </dsp:nvSpPr>
      <dsp:spPr>
        <a:xfrm>
          <a:off x="4129484" y="1625600"/>
          <a:ext cx="1244203" cy="21674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Retreat</a:t>
          </a:r>
          <a:endParaRPr lang="en-US" sz="2000" kern="1200" dirty="0"/>
        </a:p>
      </dsp:txBody>
      <dsp:txXfrm>
        <a:off x="4190221" y="1686337"/>
        <a:ext cx="1122729" cy="2045992"/>
      </dsp:txXfrm>
    </dsp:sp>
    <dsp:sp modelId="{B5836C34-0C5C-4623-8F85-8479EB6D48E2}">
      <dsp:nvSpPr>
        <dsp:cNvPr id="0" name=""/>
        <dsp:cNvSpPr/>
      </dsp:nvSpPr>
      <dsp:spPr>
        <a:xfrm>
          <a:off x="5504656" y="1625600"/>
          <a:ext cx="1244203" cy="21674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Review</a:t>
          </a:r>
          <a:endParaRPr lang="en-US" sz="2000" kern="1200" dirty="0"/>
        </a:p>
      </dsp:txBody>
      <dsp:txXfrm>
        <a:off x="5565393" y="1686337"/>
        <a:ext cx="1122729" cy="2045992"/>
      </dsp:txXfrm>
    </dsp:sp>
    <dsp:sp modelId="{8401EF7F-9CC4-46C6-AB8B-770A5142B896}">
      <dsp:nvSpPr>
        <dsp:cNvPr id="0" name=""/>
        <dsp:cNvSpPr/>
      </dsp:nvSpPr>
      <dsp:spPr>
        <a:xfrm>
          <a:off x="6879828" y="1625600"/>
          <a:ext cx="1244203" cy="21674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Respect</a:t>
          </a:r>
          <a:endParaRPr lang="en-US" sz="2000" kern="1200" dirty="0"/>
        </a:p>
      </dsp:txBody>
      <dsp:txXfrm>
        <a:off x="6940565" y="1686337"/>
        <a:ext cx="1122729" cy="204599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C142-C4A4-F08F-A542-C81B5D5CD0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CD9690-AD38-A3BA-511F-24954E27A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B477A6-5083-A8F5-228D-AD4C080C9780}"/>
              </a:ext>
            </a:extLst>
          </p:cNvPr>
          <p:cNvSpPr>
            <a:spLocks noGrp="1"/>
          </p:cNvSpPr>
          <p:nvPr>
            <p:ph type="dt" sz="half" idx="10"/>
          </p:nvPr>
        </p:nvSpPr>
        <p:spPr/>
        <p:txBody>
          <a:bodyPr/>
          <a:lstStyle/>
          <a:p>
            <a:fld id="{2B185EF8-68D3-415E-A356-68B11D139E35}" type="datetimeFigureOut">
              <a:rPr lang="en-GB" smtClean="0"/>
              <a:t>02/08/2024</a:t>
            </a:fld>
            <a:endParaRPr lang="en-GB"/>
          </a:p>
        </p:txBody>
      </p:sp>
      <p:sp>
        <p:nvSpPr>
          <p:cNvPr id="5" name="Footer Placeholder 4">
            <a:extLst>
              <a:ext uri="{FF2B5EF4-FFF2-40B4-BE49-F238E27FC236}">
                <a16:creationId xmlns:a16="http://schemas.microsoft.com/office/drawing/2014/main" id="{6B57F9B2-6883-6F33-116C-5AF595726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A3282-916C-D240-4CB1-E159BBA81989}"/>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258845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EEED-1008-E64A-5781-A25C4832CC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566832-A81F-D207-789A-DC42872771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90E9D8-0BBA-79EC-A979-E7B2B769423D}"/>
              </a:ext>
            </a:extLst>
          </p:cNvPr>
          <p:cNvSpPr>
            <a:spLocks noGrp="1"/>
          </p:cNvSpPr>
          <p:nvPr>
            <p:ph type="dt" sz="half" idx="10"/>
          </p:nvPr>
        </p:nvSpPr>
        <p:spPr/>
        <p:txBody>
          <a:bodyPr/>
          <a:lstStyle/>
          <a:p>
            <a:fld id="{2B185EF8-68D3-415E-A356-68B11D139E35}" type="datetimeFigureOut">
              <a:rPr lang="en-GB" smtClean="0"/>
              <a:t>02/08/2024</a:t>
            </a:fld>
            <a:endParaRPr lang="en-GB"/>
          </a:p>
        </p:txBody>
      </p:sp>
      <p:sp>
        <p:nvSpPr>
          <p:cNvPr id="5" name="Footer Placeholder 4">
            <a:extLst>
              <a:ext uri="{FF2B5EF4-FFF2-40B4-BE49-F238E27FC236}">
                <a16:creationId xmlns:a16="http://schemas.microsoft.com/office/drawing/2014/main" id="{222D4A35-E580-147E-6DB7-11B2938DA7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BA98C9-2224-AE3C-62D5-F15C4BDB95AD}"/>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272565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011B0-D6F9-2C1F-4481-8DA377E7AB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846DB7-10BC-9E2D-D022-4220015E0C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2DA477-3F77-0F12-8EBE-6CEE50959FE9}"/>
              </a:ext>
            </a:extLst>
          </p:cNvPr>
          <p:cNvSpPr>
            <a:spLocks noGrp="1"/>
          </p:cNvSpPr>
          <p:nvPr>
            <p:ph type="dt" sz="half" idx="10"/>
          </p:nvPr>
        </p:nvSpPr>
        <p:spPr/>
        <p:txBody>
          <a:bodyPr/>
          <a:lstStyle/>
          <a:p>
            <a:fld id="{2B185EF8-68D3-415E-A356-68B11D139E35}" type="datetimeFigureOut">
              <a:rPr lang="en-GB" smtClean="0"/>
              <a:t>02/08/2024</a:t>
            </a:fld>
            <a:endParaRPr lang="en-GB"/>
          </a:p>
        </p:txBody>
      </p:sp>
      <p:sp>
        <p:nvSpPr>
          <p:cNvPr id="5" name="Footer Placeholder 4">
            <a:extLst>
              <a:ext uri="{FF2B5EF4-FFF2-40B4-BE49-F238E27FC236}">
                <a16:creationId xmlns:a16="http://schemas.microsoft.com/office/drawing/2014/main" id="{22714496-0592-8B6A-60AE-3965960089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DC756F-287B-0F27-EC3E-BFF1ECF8EBF7}"/>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148284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1CCF-F8DB-28C8-14BB-31917E799E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A210E4-6524-7B33-E0E7-D6FD159E5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30FFB0-420A-7C80-6073-D8BEA8D358D5}"/>
              </a:ext>
            </a:extLst>
          </p:cNvPr>
          <p:cNvSpPr>
            <a:spLocks noGrp="1"/>
          </p:cNvSpPr>
          <p:nvPr>
            <p:ph type="dt" sz="half" idx="10"/>
          </p:nvPr>
        </p:nvSpPr>
        <p:spPr/>
        <p:txBody>
          <a:bodyPr/>
          <a:lstStyle/>
          <a:p>
            <a:fld id="{2B185EF8-68D3-415E-A356-68B11D139E35}" type="datetimeFigureOut">
              <a:rPr lang="en-GB" smtClean="0"/>
              <a:t>02/08/2024</a:t>
            </a:fld>
            <a:endParaRPr lang="en-GB"/>
          </a:p>
        </p:txBody>
      </p:sp>
      <p:sp>
        <p:nvSpPr>
          <p:cNvPr id="5" name="Footer Placeholder 4">
            <a:extLst>
              <a:ext uri="{FF2B5EF4-FFF2-40B4-BE49-F238E27FC236}">
                <a16:creationId xmlns:a16="http://schemas.microsoft.com/office/drawing/2014/main" id="{784EB0F8-4E28-94C7-7EDD-39B1DC5A4B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B93A3A-7F84-72DF-F732-3C600994367F}"/>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61867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C7FC-073E-8C8D-7EBA-3760AFC7BF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F7683B-2A48-45E2-D33F-35DE7AF334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B0A8FB-8C64-1C28-50ED-91A7F9B59670}"/>
              </a:ext>
            </a:extLst>
          </p:cNvPr>
          <p:cNvSpPr>
            <a:spLocks noGrp="1"/>
          </p:cNvSpPr>
          <p:nvPr>
            <p:ph type="dt" sz="half" idx="10"/>
          </p:nvPr>
        </p:nvSpPr>
        <p:spPr/>
        <p:txBody>
          <a:bodyPr/>
          <a:lstStyle/>
          <a:p>
            <a:fld id="{2B185EF8-68D3-415E-A356-68B11D139E35}" type="datetimeFigureOut">
              <a:rPr lang="en-GB" smtClean="0"/>
              <a:t>02/08/2024</a:t>
            </a:fld>
            <a:endParaRPr lang="en-GB"/>
          </a:p>
        </p:txBody>
      </p:sp>
      <p:sp>
        <p:nvSpPr>
          <p:cNvPr id="5" name="Footer Placeholder 4">
            <a:extLst>
              <a:ext uri="{FF2B5EF4-FFF2-40B4-BE49-F238E27FC236}">
                <a16:creationId xmlns:a16="http://schemas.microsoft.com/office/drawing/2014/main" id="{A0FD0A4A-2374-046C-D615-EA9DFBC981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EF1F42-322A-53F3-A123-3EC350DFC086}"/>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119479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D89A-72EA-84E2-E3E6-732CE32BA1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7F4286-7F65-CF07-EFB5-07FE0A8689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9898EE-3DDE-BDB1-7307-869E7185FE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0D7EB5-22D2-CFF7-092D-6FA6FCA3F591}"/>
              </a:ext>
            </a:extLst>
          </p:cNvPr>
          <p:cNvSpPr>
            <a:spLocks noGrp="1"/>
          </p:cNvSpPr>
          <p:nvPr>
            <p:ph type="dt" sz="half" idx="10"/>
          </p:nvPr>
        </p:nvSpPr>
        <p:spPr/>
        <p:txBody>
          <a:bodyPr/>
          <a:lstStyle/>
          <a:p>
            <a:fld id="{2B185EF8-68D3-415E-A356-68B11D139E35}" type="datetimeFigureOut">
              <a:rPr lang="en-GB" smtClean="0"/>
              <a:t>02/08/2024</a:t>
            </a:fld>
            <a:endParaRPr lang="en-GB"/>
          </a:p>
        </p:txBody>
      </p:sp>
      <p:sp>
        <p:nvSpPr>
          <p:cNvPr id="6" name="Footer Placeholder 5">
            <a:extLst>
              <a:ext uri="{FF2B5EF4-FFF2-40B4-BE49-F238E27FC236}">
                <a16:creationId xmlns:a16="http://schemas.microsoft.com/office/drawing/2014/main" id="{D1216725-4611-22DF-2E6A-3A9881189C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060DAF-4C71-999B-3F03-4770903E0D0E}"/>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48397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1A1F-9B44-D06D-840C-AB48B0CAE4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8D71CA-D959-1313-96E2-9CC76C4EF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647557-8944-FC0B-D217-1FE2D8A8A9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B26CC3-4880-6B82-5A71-71EBEF7D1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EFDF87-A7E7-D551-B236-8418203586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BD7F58-AA3A-6CB1-A57B-2C089A87B4EB}"/>
              </a:ext>
            </a:extLst>
          </p:cNvPr>
          <p:cNvSpPr>
            <a:spLocks noGrp="1"/>
          </p:cNvSpPr>
          <p:nvPr>
            <p:ph type="dt" sz="half" idx="10"/>
          </p:nvPr>
        </p:nvSpPr>
        <p:spPr/>
        <p:txBody>
          <a:bodyPr/>
          <a:lstStyle/>
          <a:p>
            <a:fld id="{2B185EF8-68D3-415E-A356-68B11D139E35}" type="datetimeFigureOut">
              <a:rPr lang="en-GB" smtClean="0"/>
              <a:t>02/08/2024</a:t>
            </a:fld>
            <a:endParaRPr lang="en-GB"/>
          </a:p>
        </p:txBody>
      </p:sp>
      <p:sp>
        <p:nvSpPr>
          <p:cNvPr id="8" name="Footer Placeholder 7">
            <a:extLst>
              <a:ext uri="{FF2B5EF4-FFF2-40B4-BE49-F238E27FC236}">
                <a16:creationId xmlns:a16="http://schemas.microsoft.com/office/drawing/2014/main" id="{0A2E76D8-EBDC-D8F7-5ED9-725A6F4039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E8BEAF-7DD7-7CB8-EF3C-E4E5FD80E111}"/>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221252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B77D1-4F01-C7AA-B9C8-D66166262F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5BFF5-0F6C-900E-1A3C-09C064486981}"/>
              </a:ext>
            </a:extLst>
          </p:cNvPr>
          <p:cNvSpPr>
            <a:spLocks noGrp="1"/>
          </p:cNvSpPr>
          <p:nvPr>
            <p:ph type="dt" sz="half" idx="10"/>
          </p:nvPr>
        </p:nvSpPr>
        <p:spPr/>
        <p:txBody>
          <a:bodyPr/>
          <a:lstStyle/>
          <a:p>
            <a:fld id="{2B185EF8-68D3-415E-A356-68B11D139E35}" type="datetimeFigureOut">
              <a:rPr lang="en-GB" smtClean="0"/>
              <a:t>02/08/2024</a:t>
            </a:fld>
            <a:endParaRPr lang="en-GB"/>
          </a:p>
        </p:txBody>
      </p:sp>
      <p:sp>
        <p:nvSpPr>
          <p:cNvPr id="4" name="Footer Placeholder 3">
            <a:extLst>
              <a:ext uri="{FF2B5EF4-FFF2-40B4-BE49-F238E27FC236}">
                <a16:creationId xmlns:a16="http://schemas.microsoft.com/office/drawing/2014/main" id="{19665399-36B1-5951-B1CE-41349F218E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5E7AF5-981D-9A40-C5B0-59321709E1E9}"/>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372295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31287-3E10-1A45-8609-5B6C02F66B1B}"/>
              </a:ext>
            </a:extLst>
          </p:cNvPr>
          <p:cNvSpPr>
            <a:spLocks noGrp="1"/>
          </p:cNvSpPr>
          <p:nvPr>
            <p:ph type="dt" sz="half" idx="10"/>
          </p:nvPr>
        </p:nvSpPr>
        <p:spPr/>
        <p:txBody>
          <a:bodyPr/>
          <a:lstStyle/>
          <a:p>
            <a:fld id="{2B185EF8-68D3-415E-A356-68B11D139E35}" type="datetimeFigureOut">
              <a:rPr lang="en-GB" smtClean="0"/>
              <a:t>02/08/2024</a:t>
            </a:fld>
            <a:endParaRPr lang="en-GB"/>
          </a:p>
        </p:txBody>
      </p:sp>
      <p:sp>
        <p:nvSpPr>
          <p:cNvPr id="3" name="Footer Placeholder 2">
            <a:extLst>
              <a:ext uri="{FF2B5EF4-FFF2-40B4-BE49-F238E27FC236}">
                <a16:creationId xmlns:a16="http://schemas.microsoft.com/office/drawing/2014/main" id="{3FBFE065-F0DC-237F-6927-8D6A94A474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CF891F-21C0-ABBE-43E2-A66BE3D84140}"/>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842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1A21-88C4-B6DE-E431-B30C87A74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3C1A39-F78D-1FA5-9877-CEC279EF8A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B8CE0A-551B-1DC2-9837-4E9C54F37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9F32F-DB8F-0ED4-CDF2-DA3D0A32C59A}"/>
              </a:ext>
            </a:extLst>
          </p:cNvPr>
          <p:cNvSpPr>
            <a:spLocks noGrp="1"/>
          </p:cNvSpPr>
          <p:nvPr>
            <p:ph type="dt" sz="half" idx="10"/>
          </p:nvPr>
        </p:nvSpPr>
        <p:spPr/>
        <p:txBody>
          <a:bodyPr/>
          <a:lstStyle/>
          <a:p>
            <a:fld id="{2B185EF8-68D3-415E-A356-68B11D139E35}" type="datetimeFigureOut">
              <a:rPr lang="en-GB" smtClean="0"/>
              <a:t>02/08/2024</a:t>
            </a:fld>
            <a:endParaRPr lang="en-GB"/>
          </a:p>
        </p:txBody>
      </p:sp>
      <p:sp>
        <p:nvSpPr>
          <p:cNvPr id="6" name="Footer Placeholder 5">
            <a:extLst>
              <a:ext uri="{FF2B5EF4-FFF2-40B4-BE49-F238E27FC236}">
                <a16:creationId xmlns:a16="http://schemas.microsoft.com/office/drawing/2014/main" id="{C10883DB-6B49-9736-D0C1-87EBC7ACAF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87174-E80D-7192-F140-F51326F070BF}"/>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3347072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D0CF-AC5B-F1D3-2795-C4C649453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576AA9-F0C9-79AC-50BE-F91379828C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030714-5973-207D-4E13-22502EDFF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52328B-F876-99F6-BDAC-411C0FCDDBCE}"/>
              </a:ext>
            </a:extLst>
          </p:cNvPr>
          <p:cNvSpPr>
            <a:spLocks noGrp="1"/>
          </p:cNvSpPr>
          <p:nvPr>
            <p:ph type="dt" sz="half" idx="10"/>
          </p:nvPr>
        </p:nvSpPr>
        <p:spPr/>
        <p:txBody>
          <a:bodyPr/>
          <a:lstStyle/>
          <a:p>
            <a:fld id="{2B185EF8-68D3-415E-A356-68B11D139E35}" type="datetimeFigureOut">
              <a:rPr lang="en-GB" smtClean="0"/>
              <a:t>02/08/2024</a:t>
            </a:fld>
            <a:endParaRPr lang="en-GB"/>
          </a:p>
        </p:txBody>
      </p:sp>
      <p:sp>
        <p:nvSpPr>
          <p:cNvPr id="6" name="Footer Placeholder 5">
            <a:extLst>
              <a:ext uri="{FF2B5EF4-FFF2-40B4-BE49-F238E27FC236}">
                <a16:creationId xmlns:a16="http://schemas.microsoft.com/office/drawing/2014/main" id="{C746D790-4017-3CB7-F231-94F5EFA77C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A2A434-DE54-E36D-5002-224A7983C5E8}"/>
              </a:ext>
            </a:extLst>
          </p:cNvPr>
          <p:cNvSpPr>
            <a:spLocks noGrp="1"/>
          </p:cNvSpPr>
          <p:nvPr>
            <p:ph type="sldNum" sz="quarter" idx="12"/>
          </p:nvPr>
        </p:nvSpPr>
        <p:spPr/>
        <p:txBody>
          <a:bodyPr/>
          <a:lstStyle/>
          <a:p>
            <a:fld id="{D79E3FB6-9065-413F-844E-DB2EE85591FE}" type="slidenum">
              <a:rPr lang="en-GB" smtClean="0"/>
              <a:t>‹#›</a:t>
            </a:fld>
            <a:endParaRPr lang="en-GB"/>
          </a:p>
        </p:txBody>
      </p:sp>
    </p:spTree>
    <p:extLst>
      <p:ext uri="{BB962C8B-B14F-4D97-AF65-F5344CB8AC3E}">
        <p14:creationId xmlns:p14="http://schemas.microsoft.com/office/powerpoint/2010/main" val="124383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8AA32-39EA-869B-23BF-7DA4B3110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A552CB-7AD2-F3C9-AF86-161C481711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2D706-4F3B-5D01-E933-A33BD2AB24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185EF8-68D3-415E-A356-68B11D139E35}" type="datetimeFigureOut">
              <a:rPr lang="en-GB" smtClean="0"/>
              <a:t>02/08/2024</a:t>
            </a:fld>
            <a:endParaRPr lang="en-GB"/>
          </a:p>
        </p:txBody>
      </p:sp>
      <p:sp>
        <p:nvSpPr>
          <p:cNvPr id="5" name="Footer Placeholder 4">
            <a:extLst>
              <a:ext uri="{FF2B5EF4-FFF2-40B4-BE49-F238E27FC236}">
                <a16:creationId xmlns:a16="http://schemas.microsoft.com/office/drawing/2014/main" id="{DBF8E055-D9A0-FD8A-A05A-CA9570CBC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2257C49-BC75-2ADD-0F55-C7DB8D777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9E3FB6-9065-413F-844E-DB2EE85591FE}" type="slidenum">
              <a:rPr lang="en-GB" smtClean="0"/>
              <a:t>‹#›</a:t>
            </a:fld>
            <a:endParaRPr lang="en-GB"/>
          </a:p>
        </p:txBody>
      </p:sp>
    </p:spTree>
    <p:extLst>
      <p:ext uri="{BB962C8B-B14F-4D97-AF65-F5344CB8AC3E}">
        <p14:creationId xmlns:p14="http://schemas.microsoft.com/office/powerpoint/2010/main" val="230184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oralhistorynetworkireland.ie/wp-content/uploads/2020/09/OHNI-Statement-on-Boston-College-Aug-2014.pdf" TargetMode="Externa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oralhistorynetworkireland.ie/practical-guidelin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oralhistory.org/oha-statement-on-ethic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search?q=informed+consent+oral+history&amp;sca_esv=62b6c89d34b8f054&amp;sca_upv=1&amp;biw=1590&amp;bih=747&amp;tbm=vid&amp;ei=NHgGZvgiv86Fsg-U073wAg&amp;ved=0ahUKEwj4jJ69g5mFAxU_Z0EAHZRpDy4Q4dUDCA4&amp;uact=5&amp;oq=informed+consent+oral+history&amp;gs_lp=Eg1nd3Mtd2l6LXZpZGVvIh1pbmZvcm1lZCBjb25zZW50IG9yYWwgaGlzdG9yeTIIEAAYgAQYogQyCBAAGIAEGKIEMggQABiABBiiBDIIEAAYgAQYogQyCBAAGIAEGKIESKwbUO0EWO8UcAB4AJABAJgB0wWgAdUbqgENMC4xLjIuMS4zLjEuMbgBA8gBAPgBAZgCCaAC6hvCAgoQABiABBiKBRhDwgIFEAAYgATCAgsQABiABBiKBRiGA5gDAIgGAZIHCzAuMS4yLjEuNC4xoAfwHg&amp;sclient=gws-wiz-video#fpstate=ive&amp;vld=cid:f9035d16,vid:866sHj49Jy0,st:0"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oralhistorynetworkireland.ie/practical-guideline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oralhistory.org/best-practices-glossa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1BA-29A4-E3F5-BC59-3D7A30FC4AFC}"/>
              </a:ext>
            </a:extLst>
          </p:cNvPr>
          <p:cNvSpPr>
            <a:spLocks noGrp="1"/>
          </p:cNvSpPr>
          <p:nvPr>
            <p:ph type="ctrTitle"/>
          </p:nvPr>
        </p:nvSpPr>
        <p:spPr>
          <a:xfrm>
            <a:off x="233680" y="1892959"/>
            <a:ext cx="11724640" cy="1470152"/>
          </a:xfrm>
        </p:spPr>
        <p:txBody>
          <a:bodyPr>
            <a:normAutofit/>
          </a:bodyPr>
          <a:lstStyle/>
          <a:p>
            <a:pPr algn="ctr"/>
            <a:r>
              <a:rPr lang="en-GB" sz="7200" b="1" dirty="0"/>
              <a:t>ORAL HISTORY MADE EASY</a:t>
            </a:r>
          </a:p>
        </p:txBody>
      </p:sp>
      <p:sp>
        <p:nvSpPr>
          <p:cNvPr id="3" name="Subtitle 2">
            <a:extLst>
              <a:ext uri="{FF2B5EF4-FFF2-40B4-BE49-F238E27FC236}">
                <a16:creationId xmlns:a16="http://schemas.microsoft.com/office/drawing/2014/main" id="{658D3839-0283-F132-5810-792150512F99}"/>
              </a:ext>
            </a:extLst>
          </p:cNvPr>
          <p:cNvSpPr>
            <a:spLocks noGrp="1"/>
          </p:cNvSpPr>
          <p:nvPr>
            <p:ph type="subTitle" idx="1"/>
          </p:nvPr>
        </p:nvSpPr>
        <p:spPr>
          <a:xfrm>
            <a:off x="0" y="3312620"/>
            <a:ext cx="11958320" cy="2051859"/>
          </a:xfrm>
        </p:spPr>
        <p:txBody>
          <a:bodyPr>
            <a:normAutofit/>
          </a:bodyPr>
          <a:lstStyle/>
          <a:p>
            <a:pPr algn="ctr"/>
            <a:r>
              <a:rPr lang="en-GB" sz="3500" b="1" dirty="0"/>
              <a:t>WEEK 3: Applying an ethical approach throughout</a:t>
            </a:r>
          </a:p>
          <a:p>
            <a:pPr algn="ctr"/>
            <a:r>
              <a:rPr lang="en-GB" sz="3500" b="1" dirty="0">
                <a:solidFill>
                  <a:schemeClr val="tx1"/>
                </a:solidFill>
                <a:latin typeface="+mn-lt"/>
              </a:rPr>
              <a:t>Sunday </a:t>
            </a:r>
            <a:r>
              <a:rPr lang="en-GB" sz="3500" b="1" dirty="0"/>
              <a:t>4</a:t>
            </a:r>
            <a:r>
              <a:rPr lang="en-GB" sz="3500" b="1" baseline="30000" dirty="0"/>
              <a:t>th</a:t>
            </a:r>
            <a:r>
              <a:rPr lang="en-GB" sz="3500" b="1" dirty="0"/>
              <a:t> AUGUST </a:t>
            </a:r>
            <a:r>
              <a:rPr lang="en-GB" sz="3500" b="1" dirty="0">
                <a:solidFill>
                  <a:schemeClr val="tx1"/>
                </a:solidFill>
                <a:latin typeface="+mn-lt"/>
              </a:rPr>
              <a:t>2024 14.00 hrs GMT</a:t>
            </a:r>
          </a:p>
          <a:p>
            <a:pPr algn="ctr"/>
            <a:endParaRPr lang="en-GB" sz="4000" b="1" dirty="0">
              <a:solidFill>
                <a:schemeClr val="tx1"/>
              </a:solidFill>
            </a:endParaRPr>
          </a:p>
        </p:txBody>
      </p:sp>
      <p:sp>
        <p:nvSpPr>
          <p:cNvPr id="6" name="Rectangle 5">
            <a:extLst>
              <a:ext uri="{FF2B5EF4-FFF2-40B4-BE49-F238E27FC236}">
                <a16:creationId xmlns:a16="http://schemas.microsoft.com/office/drawing/2014/main" id="{2D59B39A-FE38-57C1-DF57-8162BCC1BCC1}"/>
              </a:ext>
            </a:extLst>
          </p:cNvPr>
          <p:cNvSpPr/>
          <p:nvPr/>
        </p:nvSpPr>
        <p:spPr>
          <a:xfrm>
            <a:off x="0" y="5875283"/>
            <a:ext cx="12192000" cy="982717"/>
          </a:xfrm>
          <a:prstGeom prst="rect">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02C0649-0C04-76AA-1383-86E42476AFE3}"/>
              </a:ext>
            </a:extLst>
          </p:cNvPr>
          <p:cNvSpPr txBox="1">
            <a:spLocks/>
          </p:cNvSpPr>
          <p:nvPr/>
        </p:nvSpPr>
        <p:spPr>
          <a:xfrm>
            <a:off x="0" y="5530208"/>
            <a:ext cx="11724640" cy="12898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GB" sz="2800" b="1" dirty="0">
              <a:solidFill>
                <a:schemeClr val="tx1"/>
              </a:solidFill>
              <a:latin typeface="+mn-lt"/>
            </a:endParaRPr>
          </a:p>
          <a:p>
            <a:pPr algn="ctr"/>
            <a:r>
              <a:rPr lang="en-GB" sz="3400" b="1" dirty="0">
                <a:solidFill>
                  <a:schemeClr val="tx1"/>
                </a:solidFill>
                <a:latin typeface="+mn-lt"/>
              </a:rPr>
              <a:t>With DR ANGELA </a:t>
            </a:r>
            <a:r>
              <a:rPr lang="en-GB" sz="3400" b="1" dirty="0" err="1">
                <a:solidFill>
                  <a:schemeClr val="tx1"/>
                </a:solidFill>
                <a:latin typeface="+mn-lt"/>
              </a:rPr>
              <a:t>MAYE-Banbury</a:t>
            </a:r>
            <a:r>
              <a:rPr lang="en-GB" sz="3400" b="1" dirty="0">
                <a:solidFill>
                  <a:schemeClr val="tx1"/>
                </a:solidFill>
                <a:latin typeface="+mn-lt"/>
              </a:rPr>
              <a:t> BA MSc PhD SFHEA</a:t>
            </a:r>
          </a:p>
          <a:p>
            <a:pPr algn="ctr"/>
            <a:r>
              <a:rPr lang="en-GB" sz="3400" b="1" dirty="0">
                <a:solidFill>
                  <a:schemeClr val="tx1"/>
                </a:solidFill>
                <a:latin typeface="+mn-lt"/>
              </a:rPr>
              <a:t>ORAL HISTORIAN &amp; EMERITUS FELLOW IN ORAL HISTORY</a:t>
            </a:r>
          </a:p>
          <a:p>
            <a:pPr algn="ctr"/>
            <a:endParaRPr lang="en-GB" sz="3400" b="1" dirty="0">
              <a:solidFill>
                <a:schemeClr val="tx1"/>
              </a:solidFill>
              <a:latin typeface="+mn-lt"/>
            </a:endParaRPr>
          </a:p>
          <a:p>
            <a:pPr algn="ctr"/>
            <a:endParaRPr lang="en-GB" sz="3400" b="1" dirty="0">
              <a:solidFill>
                <a:schemeClr val="tx1"/>
              </a:solidFill>
              <a:latin typeface="+mn-lt"/>
            </a:endParaRPr>
          </a:p>
        </p:txBody>
      </p:sp>
      <p:pic>
        <p:nvPicPr>
          <p:cNvPr id="7" name="Picture 6" descr="A logo of a graduate&#10;&#10;Description automatically generated with medium confidence">
            <a:extLst>
              <a:ext uri="{FF2B5EF4-FFF2-40B4-BE49-F238E27FC236}">
                <a16:creationId xmlns:a16="http://schemas.microsoft.com/office/drawing/2014/main" id="{07072893-1EEE-E164-3BCC-FEE7E5FF5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266" y="277944"/>
            <a:ext cx="2200054" cy="1442477"/>
          </a:xfrm>
          <a:prstGeom prst="rect">
            <a:avLst/>
          </a:prstGeom>
        </p:spPr>
      </p:pic>
    </p:spTree>
    <p:extLst>
      <p:ext uri="{BB962C8B-B14F-4D97-AF65-F5344CB8AC3E}">
        <p14:creationId xmlns:p14="http://schemas.microsoft.com/office/powerpoint/2010/main" val="60722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57F21D-4E4A-49FA-0613-233E262345BC}"/>
              </a:ext>
            </a:extLst>
          </p:cNvPr>
          <p:cNvSpPr>
            <a:spLocks noGrp="1"/>
          </p:cNvSpPr>
          <p:nvPr>
            <p:ph type="title"/>
          </p:nvPr>
        </p:nvSpPr>
        <p:spPr>
          <a:xfrm>
            <a:off x="5894962" y="479493"/>
            <a:ext cx="5458838" cy="1325563"/>
          </a:xfrm>
        </p:spPr>
        <p:txBody>
          <a:bodyPr>
            <a:normAutofit/>
          </a:bodyPr>
          <a:lstStyle/>
          <a:p>
            <a:r>
              <a:rPr lang="en-GB" b="1" dirty="0">
                <a:latin typeface="Calibri" panose="020F0502020204030204" pitchFamily="34" charset="0"/>
                <a:ea typeface="Calibri" panose="020F0502020204030204" pitchFamily="34" charset="0"/>
                <a:cs typeface="Calibri" panose="020F0502020204030204" pitchFamily="34" charset="0"/>
              </a:rPr>
              <a:t>Introduction to ethics</a:t>
            </a:r>
          </a:p>
        </p:txBody>
      </p:sp>
      <p:sp>
        <p:nvSpPr>
          <p:cNvPr id="21" name="Freeform: Shape 2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statue of a person with a beard&#10;&#10;Description automatically generated">
            <a:extLst>
              <a:ext uri="{FF2B5EF4-FFF2-40B4-BE49-F238E27FC236}">
                <a16:creationId xmlns:a16="http://schemas.microsoft.com/office/drawing/2014/main" id="{0730B8F5-A17B-E59F-A426-CD4EE8F7B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6" y="792481"/>
            <a:ext cx="5607931" cy="437418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29EBF16E-5276-5216-AE79-689F920E03C8}"/>
              </a:ext>
            </a:extLst>
          </p:cNvPr>
          <p:cNvSpPr>
            <a:spLocks noGrp="1"/>
          </p:cNvSpPr>
          <p:nvPr>
            <p:ph idx="1"/>
          </p:nvPr>
        </p:nvSpPr>
        <p:spPr>
          <a:xfrm>
            <a:off x="5894961" y="1637418"/>
            <a:ext cx="5602353" cy="5206985"/>
          </a:xfrm>
        </p:spPr>
        <p:txBody>
          <a:bodyPr>
            <a:normAutofit/>
          </a:bodyPr>
          <a:lstStyle/>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Aristotle's ethics, or study of character, is built around the premise that people should achieve excellence in  character by practicing virtue. This was the route which led ultimately to happiness and   well-being (eudaimonia). We are what we do.</a:t>
            </a:r>
          </a:p>
          <a:p>
            <a:pPr marL="0" indent="0" algn="just">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Underpinned by the two principles of:</a:t>
            </a:r>
          </a:p>
          <a:p>
            <a:pPr marL="0" indent="0" algn="just">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Beneficence: to do good</a:t>
            </a:r>
          </a:p>
          <a:p>
            <a:pPr marL="0" indent="0" algn="just">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400" dirty="0" err="1">
                <a:latin typeface="Calibri" panose="020F0502020204030204" pitchFamily="34" charset="0"/>
                <a:ea typeface="Calibri" panose="020F0502020204030204" pitchFamily="34" charset="0"/>
                <a:cs typeface="Calibri" panose="020F0502020204030204" pitchFamily="34" charset="0"/>
              </a:rPr>
              <a:t>Malfeascence</a:t>
            </a:r>
            <a:r>
              <a:rPr lang="en-GB" sz="2400" dirty="0">
                <a:latin typeface="Calibri" panose="020F0502020204030204" pitchFamily="34" charset="0"/>
                <a:ea typeface="Calibri" panose="020F0502020204030204" pitchFamily="34" charset="0"/>
                <a:cs typeface="Calibri" panose="020F0502020204030204" pitchFamily="34" charset="0"/>
              </a:rPr>
              <a:t>: to cause no harm.</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3223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Arc 2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01432B-06D7-5998-2B34-E57E21C1D9EB}"/>
              </a:ext>
            </a:extLst>
          </p:cNvPr>
          <p:cNvSpPr>
            <a:spLocks noGrp="1"/>
          </p:cNvSpPr>
          <p:nvPr>
            <p:ph type="title"/>
          </p:nvPr>
        </p:nvSpPr>
        <p:spPr>
          <a:xfrm>
            <a:off x="-1" y="0"/>
            <a:ext cx="12096143" cy="1325563"/>
          </a:xfrm>
        </p:spPr>
        <p:txBody>
          <a:bodyPr>
            <a:normAutofit/>
          </a:bodyPr>
          <a:lstStyle/>
          <a:p>
            <a:r>
              <a:rPr lang="en-GB" dirty="0"/>
              <a:t>A note on knowledge (1)</a:t>
            </a:r>
          </a:p>
        </p:txBody>
      </p:sp>
      <p:sp>
        <p:nvSpPr>
          <p:cNvPr id="30" name="Freeform: Shape 2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logo of a person with a question mark&#10;&#10;Description automatically generated">
            <a:extLst>
              <a:ext uri="{FF2B5EF4-FFF2-40B4-BE49-F238E27FC236}">
                <a16:creationId xmlns:a16="http://schemas.microsoft.com/office/drawing/2014/main" id="{02277544-01B7-F19C-F86F-07655C992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3021" y="13597"/>
            <a:ext cx="2362862" cy="157721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A4AA6A6E-1BA7-C42A-A0FE-F7CC525EDC71}"/>
              </a:ext>
            </a:extLst>
          </p:cNvPr>
          <p:cNvSpPr>
            <a:spLocks noGrp="1"/>
          </p:cNvSpPr>
          <p:nvPr>
            <p:ph idx="1"/>
          </p:nvPr>
        </p:nvSpPr>
        <p:spPr>
          <a:xfrm>
            <a:off x="164769" y="1512773"/>
            <a:ext cx="12096142" cy="4197672"/>
          </a:xfrm>
        </p:spPr>
        <p:txBody>
          <a:bodyPr>
            <a:noAutofit/>
          </a:bodyPr>
          <a:lstStyle/>
          <a:p>
            <a:pPr marL="0" indent="0">
              <a:buNone/>
            </a:pPr>
            <a:r>
              <a:rPr lang="en-GB" sz="2400" dirty="0"/>
              <a:t>Oral history is used to give voices to those whose voices have been hidden from history or are deliberately unheard.</a:t>
            </a:r>
          </a:p>
          <a:p>
            <a:pPr marL="0" indent="0">
              <a:buNone/>
            </a:pPr>
            <a:r>
              <a:rPr lang="en-GB" sz="2400" dirty="0"/>
              <a:t>But researchers control over research design, data collection, interpretation and dissemination.</a:t>
            </a:r>
          </a:p>
          <a:p>
            <a:pPr marL="0" indent="0">
              <a:buNone/>
            </a:pPr>
            <a:r>
              <a:rPr lang="en-GB" sz="2400" dirty="0"/>
              <a:t>Since research is imbued with power and hierarchies it is a ‘site of struggle’, oral history can also be used to speaking for the ‘Other’ and in doing so, perpetuate systemic inequalities.</a:t>
            </a:r>
          </a:p>
          <a:p>
            <a:pPr marL="0" indent="0">
              <a:buNone/>
            </a:pPr>
            <a:r>
              <a:rPr lang="en-GB" sz="2400" dirty="0"/>
              <a:t>Move to co creation and community based approaches to document lived experiences so we are accountable.</a:t>
            </a:r>
          </a:p>
          <a:p>
            <a:pPr marL="0" indent="0">
              <a:buNone/>
            </a:pPr>
            <a:r>
              <a:rPr lang="en-GB" sz="2400" dirty="0"/>
              <a:t>How will the oral histories be used? A critical perspective is needed when considering the  rhetoric around oral history and its claim that it transforms and empower people’s lives (in most cases, in does not).</a:t>
            </a:r>
          </a:p>
        </p:txBody>
      </p:sp>
    </p:spTree>
    <p:extLst>
      <p:ext uri="{BB962C8B-B14F-4D97-AF65-F5344CB8AC3E}">
        <p14:creationId xmlns:p14="http://schemas.microsoft.com/office/powerpoint/2010/main" val="122342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6BE8-68BD-44E7-529B-2EB752F955AB}"/>
              </a:ext>
            </a:extLst>
          </p:cNvPr>
          <p:cNvSpPr>
            <a:spLocks noGrp="1"/>
          </p:cNvSpPr>
          <p:nvPr>
            <p:ph type="title"/>
          </p:nvPr>
        </p:nvSpPr>
        <p:spPr>
          <a:xfrm>
            <a:off x="0" y="18255"/>
            <a:ext cx="5882640" cy="1325563"/>
          </a:xfrm>
        </p:spPr>
        <p:txBody>
          <a:bodyPr/>
          <a:lstStyle/>
          <a:p>
            <a:pPr algn="ctr"/>
            <a:r>
              <a:rPr lang="en-GB" dirty="0"/>
              <a:t>A note on knowledge (2)</a:t>
            </a:r>
          </a:p>
        </p:txBody>
      </p:sp>
      <p:sp>
        <p:nvSpPr>
          <p:cNvPr id="3" name="Content Placeholder 2">
            <a:extLst>
              <a:ext uri="{FF2B5EF4-FFF2-40B4-BE49-F238E27FC236}">
                <a16:creationId xmlns:a16="http://schemas.microsoft.com/office/drawing/2014/main" id="{34187C90-CEDA-CF0A-2386-161C66357C0C}"/>
              </a:ext>
            </a:extLst>
          </p:cNvPr>
          <p:cNvSpPr>
            <a:spLocks noGrp="1"/>
          </p:cNvSpPr>
          <p:nvPr>
            <p:ph idx="1"/>
          </p:nvPr>
        </p:nvSpPr>
        <p:spPr>
          <a:xfrm>
            <a:off x="0" y="1343818"/>
            <a:ext cx="11877040" cy="4351338"/>
          </a:xfrm>
        </p:spPr>
        <p:txBody>
          <a:bodyPr>
            <a:normAutofit/>
          </a:bodyPr>
          <a:lstStyle/>
          <a:p>
            <a:r>
              <a:rPr lang="en-GB" sz="2400" dirty="0"/>
              <a:t>Ensure you have an on-going dialogue with your oral history participants: </a:t>
            </a:r>
            <a:r>
              <a:rPr lang="en-GB" sz="2400" b="1" dirty="0"/>
              <a:t>respect, reciprocity, responsibility  and accountability.</a:t>
            </a:r>
          </a:p>
          <a:p>
            <a:endParaRPr lang="en-GB" sz="2400" b="1" dirty="0"/>
          </a:p>
          <a:p>
            <a:r>
              <a:rPr lang="en-GB" sz="2400" dirty="0"/>
              <a:t>Take the time to cultivate meaningful relationships with participants.</a:t>
            </a:r>
          </a:p>
          <a:p>
            <a:endParaRPr lang="en-GB" sz="2400" dirty="0"/>
          </a:p>
          <a:p>
            <a:r>
              <a:rPr lang="en-GB" sz="2400" dirty="0"/>
              <a:t>What your research will contribute to cultural community memory. </a:t>
            </a:r>
          </a:p>
          <a:p>
            <a:pPr marL="0" indent="0">
              <a:buNone/>
            </a:pPr>
            <a:endParaRPr lang="en-GB" dirty="0"/>
          </a:p>
        </p:txBody>
      </p:sp>
    </p:spTree>
    <p:extLst>
      <p:ext uri="{BB962C8B-B14F-4D97-AF65-F5344CB8AC3E}">
        <p14:creationId xmlns:p14="http://schemas.microsoft.com/office/powerpoint/2010/main" val="204401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D24D45-7C7C-9814-5276-2C1BDC64ECE5}"/>
              </a:ext>
            </a:extLst>
          </p:cNvPr>
          <p:cNvSpPr>
            <a:spLocks noGrp="1"/>
          </p:cNvSpPr>
          <p:nvPr>
            <p:ph type="title"/>
          </p:nvPr>
        </p:nvSpPr>
        <p:spPr>
          <a:xfrm>
            <a:off x="0" y="347472"/>
            <a:ext cx="11960772" cy="1024128"/>
          </a:xfrm>
        </p:spPr>
        <p:txBody>
          <a:bodyPr anchor="b">
            <a:normAutofit fontScale="90000"/>
          </a:bodyPr>
          <a:lstStyle/>
          <a:p>
            <a:r>
              <a:rPr lang="en-GB" sz="5400" b="1" dirty="0"/>
              <a:t>Waiving anonymity – implications for your participant</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113B71-7B17-5E0B-EF9A-246C0C3E23E5}"/>
              </a:ext>
            </a:extLst>
          </p:cNvPr>
          <p:cNvSpPr>
            <a:spLocks noGrp="1"/>
          </p:cNvSpPr>
          <p:nvPr>
            <p:ph idx="1"/>
          </p:nvPr>
        </p:nvSpPr>
        <p:spPr>
          <a:xfrm>
            <a:off x="0" y="2807208"/>
            <a:ext cx="4059936" cy="3410712"/>
          </a:xfrm>
        </p:spPr>
        <p:txBody>
          <a:bodyPr anchor="t">
            <a:normAutofit/>
          </a:bodyPr>
          <a:lstStyle/>
          <a:p>
            <a:pPr marL="0" indent="0">
              <a:buNone/>
            </a:pPr>
            <a:r>
              <a:rPr lang="en-GB" sz="2400" dirty="0"/>
              <a:t>Remember people are sharing their stories are waiving the right to anonymity and the ‘right to be forgotten.’</a:t>
            </a:r>
          </a:p>
          <a:p>
            <a:pPr marL="0" indent="0">
              <a:buNone/>
            </a:pPr>
            <a:endParaRPr lang="en-GB" sz="2400" dirty="0"/>
          </a:p>
          <a:p>
            <a:pPr marL="0" indent="0">
              <a:buNone/>
            </a:pPr>
            <a:r>
              <a:rPr lang="en-GB" sz="2400" dirty="0"/>
              <a:t>How would you feel if you were invited to share your oral history?</a:t>
            </a:r>
          </a:p>
        </p:txBody>
      </p:sp>
      <p:pic>
        <p:nvPicPr>
          <p:cNvPr id="7" name="Picture 6" descr="A white and orange speech bubbles&#10;&#10;Description automatically generated">
            <a:extLst>
              <a:ext uri="{FF2B5EF4-FFF2-40B4-BE49-F238E27FC236}">
                <a16:creationId xmlns:a16="http://schemas.microsoft.com/office/drawing/2014/main" id="{A3EF1965-9FD1-8522-83B7-70083A8CD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344" y="1719072"/>
            <a:ext cx="7694569" cy="5136125"/>
          </a:xfrm>
          <a:prstGeom prst="rect">
            <a:avLst/>
          </a:prstGeom>
        </p:spPr>
      </p:pic>
    </p:spTree>
    <p:extLst>
      <p:ext uri="{BB962C8B-B14F-4D97-AF65-F5344CB8AC3E}">
        <p14:creationId xmlns:p14="http://schemas.microsoft.com/office/powerpoint/2010/main" val="419889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iagram&#10;&#10;Description automatically generated">
            <a:extLst>
              <a:ext uri="{FF2B5EF4-FFF2-40B4-BE49-F238E27FC236}">
                <a16:creationId xmlns:a16="http://schemas.microsoft.com/office/drawing/2014/main" id="{45A79511-4736-4BE6-EE68-B6F869A92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1" y="1"/>
            <a:ext cx="12633601" cy="7007700"/>
          </a:xfrm>
          <a:prstGeom prst="rect">
            <a:avLst/>
          </a:prstGeom>
        </p:spPr>
      </p:pic>
      <p:sp>
        <p:nvSpPr>
          <p:cNvPr id="2" name="TextBox 1">
            <a:extLst>
              <a:ext uri="{FF2B5EF4-FFF2-40B4-BE49-F238E27FC236}">
                <a16:creationId xmlns:a16="http://schemas.microsoft.com/office/drawing/2014/main" id="{00C6C358-5BE6-BF01-ADFD-A95E24D76FF0}"/>
              </a:ext>
            </a:extLst>
          </p:cNvPr>
          <p:cNvSpPr txBox="1"/>
          <p:nvPr/>
        </p:nvSpPr>
        <p:spPr>
          <a:xfrm>
            <a:off x="8869680" y="2580640"/>
            <a:ext cx="2915920" cy="1200329"/>
          </a:xfrm>
          <a:prstGeom prst="rect">
            <a:avLst/>
          </a:prstGeom>
          <a:noFill/>
        </p:spPr>
        <p:txBody>
          <a:bodyPr wrap="square" rtlCol="0">
            <a:spAutoFit/>
          </a:bodyPr>
          <a:lstStyle/>
          <a:p>
            <a:pPr algn="ctr"/>
            <a:r>
              <a:rPr lang="en-GB" dirty="0"/>
              <a:t>The nature of existence and what is real; the science of being. “Something tastes sweet.”</a:t>
            </a:r>
          </a:p>
        </p:txBody>
      </p:sp>
      <p:sp>
        <p:nvSpPr>
          <p:cNvPr id="4" name="TextBox 3">
            <a:extLst>
              <a:ext uri="{FF2B5EF4-FFF2-40B4-BE49-F238E27FC236}">
                <a16:creationId xmlns:a16="http://schemas.microsoft.com/office/drawing/2014/main" id="{271CBF55-4DEE-41C4-746C-D9666AC7BF00}"/>
              </a:ext>
            </a:extLst>
          </p:cNvPr>
          <p:cNvSpPr txBox="1"/>
          <p:nvPr/>
        </p:nvSpPr>
        <p:spPr>
          <a:xfrm>
            <a:off x="8331200" y="6160869"/>
            <a:ext cx="4216400" cy="923330"/>
          </a:xfrm>
          <a:prstGeom prst="rect">
            <a:avLst/>
          </a:prstGeom>
          <a:noFill/>
        </p:spPr>
        <p:txBody>
          <a:bodyPr wrap="square" rtlCol="0">
            <a:spAutoFit/>
          </a:bodyPr>
          <a:lstStyle/>
          <a:p>
            <a:pPr algn="ctr"/>
            <a:r>
              <a:rPr lang="en-GB" dirty="0"/>
              <a:t>The study of knowledge &amp; how we know it </a:t>
            </a:r>
          </a:p>
          <a:p>
            <a:pPr algn="ctr"/>
            <a:r>
              <a:rPr lang="en-GB" dirty="0"/>
              <a:t>e.g. levels of reliability. “The reason this tastes sweet is…”</a:t>
            </a:r>
          </a:p>
        </p:txBody>
      </p:sp>
    </p:spTree>
    <p:extLst>
      <p:ext uri="{BB962C8B-B14F-4D97-AF65-F5344CB8AC3E}">
        <p14:creationId xmlns:p14="http://schemas.microsoft.com/office/powerpoint/2010/main" val="161103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ETHICS IN ACTION FOR THE ORAL HISTORIAN</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310229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98404-822D-4554-1E86-0CCF18F7650E}"/>
              </a:ext>
            </a:extLst>
          </p:cNvPr>
          <p:cNvSpPr>
            <a:spLocks noGrp="1"/>
          </p:cNvSpPr>
          <p:nvPr>
            <p:ph type="title"/>
          </p:nvPr>
        </p:nvSpPr>
        <p:spPr>
          <a:xfrm>
            <a:off x="640080" y="325369"/>
            <a:ext cx="4368602" cy="1956841"/>
          </a:xfrm>
        </p:spPr>
        <p:txBody>
          <a:bodyPr anchor="b">
            <a:normAutofit/>
          </a:bodyPr>
          <a:lstStyle/>
          <a:p>
            <a:r>
              <a:rPr lang="en-GB" sz="5400"/>
              <a:t>Your project design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D0D030-2801-74D9-7362-AA06F5D042B0}"/>
              </a:ext>
            </a:extLst>
          </p:cNvPr>
          <p:cNvSpPr>
            <a:spLocks noGrp="1"/>
          </p:cNvSpPr>
          <p:nvPr>
            <p:ph idx="1"/>
          </p:nvPr>
        </p:nvSpPr>
        <p:spPr>
          <a:xfrm>
            <a:off x="640080" y="2743200"/>
            <a:ext cx="4368602" cy="3870959"/>
          </a:xfrm>
        </p:spPr>
        <p:txBody>
          <a:bodyPr>
            <a:noAutofit/>
          </a:bodyPr>
          <a:lstStyle/>
          <a:p>
            <a:pPr>
              <a:buFont typeface="Wingdings" panose="05000000000000000000" pitchFamily="2" charset="2"/>
              <a:buChar char="ü"/>
            </a:pPr>
            <a:r>
              <a:rPr lang="en-GB" sz="2400" dirty="0"/>
              <a:t>Your project title</a:t>
            </a:r>
          </a:p>
          <a:p>
            <a:pPr>
              <a:buFont typeface="Wingdings" panose="05000000000000000000" pitchFamily="2" charset="2"/>
              <a:buChar char="ü"/>
            </a:pPr>
            <a:r>
              <a:rPr lang="en-GB" sz="2400" dirty="0"/>
              <a:t>Topic/purpose</a:t>
            </a:r>
          </a:p>
          <a:p>
            <a:pPr>
              <a:buFont typeface="Wingdings" panose="05000000000000000000" pitchFamily="2" charset="2"/>
              <a:buChar char="ü"/>
            </a:pPr>
            <a:r>
              <a:rPr lang="en-GB" sz="2400" dirty="0"/>
              <a:t>Methodology</a:t>
            </a:r>
          </a:p>
          <a:p>
            <a:pPr>
              <a:buFont typeface="Wingdings" panose="05000000000000000000" pitchFamily="2" charset="2"/>
              <a:buChar char="ü"/>
            </a:pPr>
            <a:r>
              <a:rPr lang="en-GB" sz="2400" dirty="0"/>
              <a:t>Scope, time and place.</a:t>
            </a:r>
          </a:p>
          <a:p>
            <a:pPr>
              <a:buFont typeface="Wingdings" panose="05000000000000000000" pitchFamily="2" charset="2"/>
              <a:buChar char="ü"/>
            </a:pPr>
            <a:r>
              <a:rPr lang="en-GB" sz="2400" dirty="0"/>
              <a:t>Potential narrators.</a:t>
            </a:r>
          </a:p>
          <a:p>
            <a:pPr>
              <a:buFont typeface="Wingdings" panose="05000000000000000000" pitchFamily="2" charset="2"/>
              <a:buChar char="ü"/>
            </a:pPr>
            <a:r>
              <a:rPr lang="en-GB" sz="2400" dirty="0"/>
              <a:t>Selected archives</a:t>
            </a:r>
          </a:p>
          <a:p>
            <a:pPr>
              <a:buFont typeface="Wingdings" panose="05000000000000000000" pitchFamily="2" charset="2"/>
              <a:buChar char="ü"/>
            </a:pPr>
            <a:r>
              <a:rPr lang="en-GB" sz="2400" dirty="0"/>
              <a:t>Planned outcomes.</a:t>
            </a:r>
          </a:p>
          <a:p>
            <a:pPr>
              <a:buFont typeface="Wingdings" panose="05000000000000000000" pitchFamily="2" charset="2"/>
              <a:buChar char="ü"/>
            </a:pPr>
            <a:r>
              <a:rPr lang="en-GB" sz="2400" dirty="0"/>
              <a:t>Timeframe for completion.</a:t>
            </a:r>
          </a:p>
        </p:txBody>
      </p:sp>
      <p:pic>
        <p:nvPicPr>
          <p:cNvPr id="5" name="Picture 4" descr="Person using laptop and smartphone">
            <a:extLst>
              <a:ext uri="{FF2B5EF4-FFF2-40B4-BE49-F238E27FC236}">
                <a16:creationId xmlns:a16="http://schemas.microsoft.com/office/drawing/2014/main" id="{738BE9EA-4442-5B6E-0EA6-8FB7A73E65C2}"/>
              </a:ext>
            </a:extLst>
          </p:cNvPr>
          <p:cNvPicPr>
            <a:picLocks noChangeAspect="1"/>
          </p:cNvPicPr>
          <p:nvPr/>
        </p:nvPicPr>
        <p:blipFill rotWithShape="1">
          <a:blip r:embed="rId2">
            <a:extLst>
              <a:ext uri="{28A0092B-C50C-407E-A947-70E740481C1C}">
                <a14:useLocalDpi xmlns:a14="http://schemas.microsoft.com/office/drawing/2010/main" val="0"/>
              </a:ext>
            </a:extLst>
          </a:blip>
          <a:srcRect l="22327" r="1072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1928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7ACC-E1D7-0192-7F75-68426C21F5EF}"/>
              </a:ext>
            </a:extLst>
          </p:cNvPr>
          <p:cNvSpPr>
            <a:spLocks noGrp="1"/>
          </p:cNvSpPr>
          <p:nvPr>
            <p:ph type="title"/>
          </p:nvPr>
        </p:nvSpPr>
        <p:spPr>
          <a:xfrm>
            <a:off x="0" y="18255"/>
            <a:ext cx="10515600" cy="1325563"/>
          </a:xfrm>
        </p:spPr>
        <p:txBody>
          <a:bodyPr/>
          <a:lstStyle/>
          <a:p>
            <a:r>
              <a:rPr lang="en-GB" b="1" dirty="0">
                <a:latin typeface="Calibri Light" panose="020F0302020204030204" pitchFamily="34" charset="0"/>
                <a:ea typeface="Calibri Light" panose="020F0302020204030204" pitchFamily="34" charset="0"/>
                <a:cs typeface="Calibri Light" panose="020F0302020204030204" pitchFamily="34" charset="0"/>
              </a:rPr>
              <a:t>Ethics in action for the oral historian</a:t>
            </a:r>
          </a:p>
        </p:txBody>
      </p:sp>
      <p:graphicFrame>
        <p:nvGraphicFramePr>
          <p:cNvPr id="4" name="Content Placeholder 3">
            <a:extLst>
              <a:ext uri="{FF2B5EF4-FFF2-40B4-BE49-F238E27FC236}">
                <a16:creationId xmlns:a16="http://schemas.microsoft.com/office/drawing/2014/main" id="{EE7D21E1-2CDE-9322-4FCB-CB1E4F9822E1}"/>
              </a:ext>
            </a:extLst>
          </p:cNvPr>
          <p:cNvGraphicFramePr>
            <a:graphicFrameLocks noGrp="1"/>
          </p:cNvGraphicFramePr>
          <p:nvPr>
            <p:ph idx="1"/>
            <p:extLst>
              <p:ext uri="{D42A27DB-BD31-4B8C-83A1-F6EECF244321}">
                <p14:modId xmlns:p14="http://schemas.microsoft.com/office/powerpoint/2010/main" val="23014448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7AF53A4-0C73-8122-F77B-F7C5048B97EE}"/>
              </a:ext>
            </a:extLst>
          </p:cNvPr>
          <p:cNvSpPr txBox="1"/>
          <p:nvPr/>
        </p:nvSpPr>
        <p:spPr>
          <a:xfrm>
            <a:off x="1016000" y="6370320"/>
            <a:ext cx="3830320" cy="365760"/>
          </a:xfrm>
          <a:prstGeom prst="rect">
            <a:avLst/>
          </a:prstGeom>
          <a:noFill/>
        </p:spPr>
        <p:txBody>
          <a:bodyPr wrap="square" rtlCol="0">
            <a:spAutoFit/>
          </a:bodyPr>
          <a:lstStyle/>
          <a:p>
            <a:r>
              <a:rPr lang="en-GB" dirty="0"/>
              <a:t> </a:t>
            </a:r>
            <a:r>
              <a:rPr lang="en-GB" b="1" dirty="0"/>
              <a:t>Oral History Society (2019)</a:t>
            </a:r>
          </a:p>
        </p:txBody>
      </p:sp>
    </p:spTree>
    <p:extLst>
      <p:ext uri="{BB962C8B-B14F-4D97-AF65-F5344CB8AC3E}">
        <p14:creationId xmlns:p14="http://schemas.microsoft.com/office/powerpoint/2010/main" val="107633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E176-B3E6-5C00-AE7A-1C78C96348D0}"/>
              </a:ext>
            </a:extLst>
          </p:cNvPr>
          <p:cNvSpPr>
            <a:spLocks noGrp="1"/>
          </p:cNvSpPr>
          <p:nvPr>
            <p:ph type="title"/>
          </p:nvPr>
        </p:nvSpPr>
        <p:spPr>
          <a:xfrm>
            <a:off x="355600" y="365125"/>
            <a:ext cx="11379200" cy="1325563"/>
          </a:xfrm>
        </p:spPr>
        <p:txBody>
          <a:bodyPr/>
          <a:lstStyle/>
          <a:p>
            <a:r>
              <a:rPr lang="en-GB" dirty="0"/>
              <a:t>Essential ethics terminology for oral historians</a:t>
            </a:r>
          </a:p>
        </p:txBody>
      </p:sp>
      <p:graphicFrame>
        <p:nvGraphicFramePr>
          <p:cNvPr id="10" name="Content Placeholder 9">
            <a:extLst>
              <a:ext uri="{FF2B5EF4-FFF2-40B4-BE49-F238E27FC236}">
                <a16:creationId xmlns:a16="http://schemas.microsoft.com/office/drawing/2014/main" id="{194A9AA5-BD18-7091-B0E5-E5F8BE5BA879}"/>
              </a:ext>
            </a:extLst>
          </p:cNvPr>
          <p:cNvGraphicFramePr>
            <a:graphicFrameLocks noGrp="1"/>
          </p:cNvGraphicFramePr>
          <p:nvPr>
            <p:ph idx="1"/>
            <p:extLst>
              <p:ext uri="{D42A27DB-BD31-4B8C-83A1-F6EECF244321}">
                <p14:modId xmlns:p14="http://schemas.microsoft.com/office/powerpoint/2010/main" val="2098326773"/>
              </p:ext>
            </p:extLst>
          </p:nvPr>
        </p:nvGraphicFramePr>
        <p:xfrm>
          <a:off x="355600" y="1825624"/>
          <a:ext cx="11623040" cy="4900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93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701" y="-39747"/>
            <a:ext cx="7249803" cy="975638"/>
          </a:xfrm>
        </p:spPr>
        <p:txBody>
          <a:bodyPr>
            <a:normAutofit/>
          </a:bodyPr>
          <a:lstStyle/>
          <a:p>
            <a:r>
              <a:rPr lang="en-GB" dirty="0"/>
              <a:t>LEVELS OF DISCLOSURE</a:t>
            </a:r>
          </a:p>
        </p:txBody>
      </p:sp>
      <p:sp>
        <p:nvSpPr>
          <p:cNvPr id="3" name="Content Placeholder 2"/>
          <p:cNvSpPr>
            <a:spLocks noGrp="1"/>
          </p:cNvSpPr>
          <p:nvPr>
            <p:ph sz="half" idx="1"/>
          </p:nvPr>
        </p:nvSpPr>
        <p:spPr>
          <a:xfrm>
            <a:off x="1653702" y="1308294"/>
            <a:ext cx="6468866" cy="5101634"/>
          </a:xfrm>
        </p:spPr>
        <p:txBody>
          <a:bodyPr>
            <a:normAutofit/>
          </a:bodyPr>
          <a:lstStyle/>
          <a:p>
            <a:pPr algn="just"/>
            <a:endParaRPr lang="en-GB" sz="2000" b="0" dirty="0"/>
          </a:p>
        </p:txBody>
      </p:sp>
      <p:graphicFrame>
        <p:nvGraphicFramePr>
          <p:cNvPr id="4" name="Diagram 3"/>
          <p:cNvGraphicFramePr/>
          <p:nvPr>
            <p:extLst>
              <p:ext uri="{D42A27DB-BD31-4B8C-83A1-F6EECF244321}">
                <p14:modId xmlns:p14="http://schemas.microsoft.com/office/powerpoint/2010/main" val="4254669165"/>
              </p:ext>
            </p:extLst>
          </p:nvPr>
        </p:nvGraphicFramePr>
        <p:xfrm>
          <a:off x="706693" y="1295788"/>
          <a:ext cx="8196811" cy="5366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p:cNvSpPr/>
          <p:nvPr/>
        </p:nvSpPr>
        <p:spPr>
          <a:xfrm>
            <a:off x="8363446" y="717480"/>
            <a:ext cx="3795111" cy="131384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latin typeface="Calibri" panose="020F0502020204030204" pitchFamily="34" charset="0"/>
                <a:ea typeface="Calibri" panose="020F0502020204030204" pitchFamily="34" charset="0"/>
                <a:cs typeface="Calibri" panose="020F0502020204030204" pitchFamily="34" charset="0"/>
              </a:rPr>
              <a:t>Full disclosure (public oral history projects)</a:t>
            </a:r>
          </a:p>
        </p:txBody>
      </p:sp>
      <p:sp>
        <p:nvSpPr>
          <p:cNvPr id="7" name="Left Arrow 4">
            <a:extLst>
              <a:ext uri="{FF2B5EF4-FFF2-40B4-BE49-F238E27FC236}">
                <a16:creationId xmlns:a16="http://schemas.microsoft.com/office/drawing/2014/main" id="{66FDCBD8-C34F-47AA-BD9E-A7463E3864B4}"/>
              </a:ext>
            </a:extLst>
          </p:cNvPr>
          <p:cNvSpPr/>
          <p:nvPr/>
        </p:nvSpPr>
        <p:spPr>
          <a:xfrm>
            <a:off x="8646160" y="5546050"/>
            <a:ext cx="2839147" cy="97563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latin typeface="Calibri" panose="020F0502020204030204" pitchFamily="34" charset="0"/>
                <a:ea typeface="Calibri" panose="020F0502020204030204" pitchFamily="34" charset="0"/>
                <a:cs typeface="Calibri" panose="020F0502020204030204" pitchFamily="34" charset="0"/>
              </a:rPr>
              <a:t>Negligible disclosure</a:t>
            </a:r>
          </a:p>
        </p:txBody>
      </p:sp>
      <p:sp>
        <p:nvSpPr>
          <p:cNvPr id="6" name="Left Arrow 4">
            <a:extLst>
              <a:ext uri="{FF2B5EF4-FFF2-40B4-BE49-F238E27FC236}">
                <a16:creationId xmlns:a16="http://schemas.microsoft.com/office/drawing/2014/main" id="{E9C3FF2D-C22E-03F5-0DEC-1F1D662CFC09}"/>
              </a:ext>
            </a:extLst>
          </p:cNvPr>
          <p:cNvSpPr/>
          <p:nvPr/>
        </p:nvSpPr>
        <p:spPr>
          <a:xfrm>
            <a:off x="8363446" y="1693118"/>
            <a:ext cx="3771894" cy="133144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latin typeface="Calibri" panose="020F0502020204030204" pitchFamily="34" charset="0"/>
                <a:ea typeface="Calibri" panose="020F0502020204030204" pitchFamily="34" charset="0"/>
                <a:cs typeface="Calibri" panose="020F0502020204030204" pitchFamily="34" charset="0"/>
              </a:rPr>
              <a:t>So this is the level of consent often needed in oral history</a:t>
            </a:r>
          </a:p>
        </p:txBody>
      </p:sp>
    </p:spTree>
    <p:extLst>
      <p:ext uri="{BB962C8B-B14F-4D97-AF65-F5344CB8AC3E}">
        <p14:creationId xmlns:p14="http://schemas.microsoft.com/office/powerpoint/2010/main" val="2002212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F2B61-924E-8773-EA16-8BA8D13A2EE7}"/>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5" name="Picture 4" descr="A red and white sign with a microphone and text&#10;&#10;Description automatically generated">
            <a:extLst>
              <a:ext uri="{FF2B5EF4-FFF2-40B4-BE49-F238E27FC236}">
                <a16:creationId xmlns:a16="http://schemas.microsoft.com/office/drawing/2014/main" id="{7843647A-D5C6-746D-5B42-04CE64A2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80" y="145884"/>
            <a:ext cx="9882209" cy="6468912"/>
          </a:xfrm>
          <a:prstGeom prst="rect">
            <a:avLst/>
          </a:prstGeom>
        </p:spPr>
      </p:pic>
    </p:spTree>
    <p:extLst>
      <p:ext uri="{BB962C8B-B14F-4D97-AF65-F5344CB8AC3E}">
        <p14:creationId xmlns:p14="http://schemas.microsoft.com/office/powerpoint/2010/main" val="44742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ircles with text&#10;&#10;Description automatically generated">
            <a:extLst>
              <a:ext uri="{FF2B5EF4-FFF2-40B4-BE49-F238E27FC236}">
                <a16:creationId xmlns:a16="http://schemas.microsoft.com/office/drawing/2014/main" id="{CF4F4491-E4B1-BD9A-E2A3-9447EC16EFCD}"/>
              </a:ext>
            </a:extLst>
          </p:cNvPr>
          <p:cNvPicPr>
            <a:picLocks noChangeAspect="1"/>
          </p:cNvPicPr>
          <p:nvPr/>
        </p:nvPicPr>
        <p:blipFill rotWithShape="1">
          <a:blip r:embed="rId2">
            <a:extLst>
              <a:ext uri="{28A0092B-C50C-407E-A947-70E740481C1C}">
                <a14:useLocalDpi xmlns:a14="http://schemas.microsoft.com/office/drawing/2010/main" val="0"/>
              </a:ext>
            </a:extLst>
          </a:blip>
          <a:srcRect r="-1" b="13749"/>
          <a:stretch/>
        </p:blipFill>
        <p:spPr>
          <a:xfrm>
            <a:off x="1259841" y="-75251"/>
            <a:ext cx="9987280" cy="3811697"/>
          </a:xfrm>
          <a:prstGeom prst="rect">
            <a:avLst/>
          </a:prstGeom>
        </p:spPr>
      </p:pic>
      <p:sp>
        <p:nvSpPr>
          <p:cNvPr id="2" name="Title 1">
            <a:extLst>
              <a:ext uri="{FF2B5EF4-FFF2-40B4-BE49-F238E27FC236}">
                <a16:creationId xmlns:a16="http://schemas.microsoft.com/office/drawing/2014/main" id="{CA09F6FE-96B4-5AE6-AEDD-279882C3AC14}"/>
              </a:ext>
            </a:extLst>
          </p:cNvPr>
          <p:cNvSpPr>
            <a:spLocks noGrp="1"/>
          </p:cNvSpPr>
          <p:nvPr>
            <p:ph type="title"/>
          </p:nvPr>
        </p:nvSpPr>
        <p:spPr>
          <a:xfrm>
            <a:off x="174752" y="3937670"/>
            <a:ext cx="4356608" cy="1509931"/>
          </a:xfrm>
        </p:spPr>
        <p:txBody>
          <a:bodyPr>
            <a:normAutofit fontScale="90000"/>
          </a:bodyPr>
          <a:lstStyle/>
          <a:p>
            <a:pPr algn="ctr"/>
            <a:r>
              <a:rPr lang="en-GB" sz="3600" dirty="0"/>
              <a:t>Being clear about your own role and identity</a:t>
            </a:r>
          </a:p>
        </p:txBody>
      </p:sp>
      <p:sp>
        <p:nvSpPr>
          <p:cNvPr id="3" name="Content Placeholder 2">
            <a:extLst>
              <a:ext uri="{FF2B5EF4-FFF2-40B4-BE49-F238E27FC236}">
                <a16:creationId xmlns:a16="http://schemas.microsoft.com/office/drawing/2014/main" id="{63606DE5-C149-5B3F-04BB-205780E6EA5A}"/>
              </a:ext>
            </a:extLst>
          </p:cNvPr>
          <p:cNvSpPr>
            <a:spLocks noGrp="1"/>
          </p:cNvSpPr>
          <p:nvPr>
            <p:ph idx="1"/>
          </p:nvPr>
        </p:nvSpPr>
        <p:spPr>
          <a:xfrm>
            <a:off x="4531360" y="4551037"/>
            <a:ext cx="7660639" cy="1509935"/>
          </a:xfrm>
        </p:spPr>
        <p:txBody>
          <a:bodyPr anchor="ctr">
            <a:noAutofit/>
          </a:bodyPr>
          <a:lstStyle/>
          <a:p>
            <a:r>
              <a:rPr lang="en-GB" sz="2400" dirty="0"/>
              <a:t>Be clear that you are in the role of the </a:t>
            </a:r>
            <a:r>
              <a:rPr lang="en-GB" sz="2400" b="1" dirty="0"/>
              <a:t>oral historian. </a:t>
            </a:r>
            <a:r>
              <a:rPr lang="en-GB" sz="2400" dirty="0"/>
              <a:t>In some instances, this may require a renegotiation of your own identity with your interviewee, especially if they know you from another context e.g. community worker; volunteer. </a:t>
            </a:r>
          </a:p>
          <a:p>
            <a:r>
              <a:rPr lang="en-GB" sz="2400" dirty="0"/>
              <a:t>Be prepared to manage your interviewee’s expectations especially if they have known you in another role other than that of oral historian.</a:t>
            </a:r>
          </a:p>
        </p:txBody>
      </p:sp>
    </p:spTree>
    <p:extLst>
      <p:ext uri="{BB962C8B-B14F-4D97-AF65-F5344CB8AC3E}">
        <p14:creationId xmlns:p14="http://schemas.microsoft.com/office/powerpoint/2010/main" val="16245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3124-273D-48C1-B860-B2AEE48A27C4}"/>
              </a:ext>
            </a:extLst>
          </p:cNvPr>
          <p:cNvSpPr>
            <a:spLocks noGrp="1"/>
          </p:cNvSpPr>
          <p:nvPr>
            <p:ph type="title"/>
          </p:nvPr>
        </p:nvSpPr>
        <p:spPr>
          <a:xfrm>
            <a:off x="0" y="0"/>
            <a:ext cx="4597400" cy="1325563"/>
          </a:xfrm>
        </p:spPr>
        <p:txBody>
          <a:bodyPr/>
          <a:lstStyle/>
          <a:p>
            <a:r>
              <a:rPr lang="en-GB" b="1" dirty="0"/>
              <a:t>Ethics in action (1)</a:t>
            </a:r>
            <a:endParaRPr lang="en-US" b="1" dirty="0"/>
          </a:p>
        </p:txBody>
      </p:sp>
      <p:sp>
        <p:nvSpPr>
          <p:cNvPr id="3" name="Content Placeholder 2">
            <a:extLst>
              <a:ext uri="{FF2B5EF4-FFF2-40B4-BE49-F238E27FC236}">
                <a16:creationId xmlns:a16="http://schemas.microsoft.com/office/drawing/2014/main" id="{E79217EA-943E-4356-8716-21948546C8F8}"/>
              </a:ext>
            </a:extLst>
          </p:cNvPr>
          <p:cNvSpPr>
            <a:spLocks noGrp="1"/>
          </p:cNvSpPr>
          <p:nvPr>
            <p:ph idx="1"/>
          </p:nvPr>
        </p:nvSpPr>
        <p:spPr>
          <a:xfrm>
            <a:off x="0" y="1632585"/>
            <a:ext cx="11353800" cy="4351338"/>
          </a:xfrm>
        </p:spPr>
        <p:txBody>
          <a:bodyPr>
            <a:normAutofit fontScale="92500"/>
          </a:bodyPr>
          <a:lstStyle/>
          <a:p>
            <a:r>
              <a:rPr lang="en-GB" sz="2600" dirty="0"/>
              <a:t>Ethical principles need to be embedded in research design, including relationship between interviewee and interviewer. </a:t>
            </a:r>
          </a:p>
          <a:p>
            <a:r>
              <a:rPr lang="en-GB" sz="2600" dirty="0"/>
              <a:t>Particularly important in a closely knit community, especially the one in which we live. </a:t>
            </a:r>
          </a:p>
          <a:p>
            <a:r>
              <a:rPr lang="en-GB" sz="2600" dirty="0"/>
              <a:t>Principles of </a:t>
            </a:r>
            <a:r>
              <a:rPr lang="en-GB" sz="2600" b="1" dirty="0"/>
              <a:t>beneficence</a:t>
            </a:r>
            <a:r>
              <a:rPr lang="en-GB" sz="2600" dirty="0"/>
              <a:t> (do good) and </a:t>
            </a:r>
            <a:r>
              <a:rPr lang="en-GB" sz="2600" b="1" dirty="0"/>
              <a:t>malfeasance </a:t>
            </a:r>
            <a:r>
              <a:rPr lang="en-GB" sz="2600" dirty="0"/>
              <a:t>(do no harm) by using an inductive and contingent approach.</a:t>
            </a:r>
          </a:p>
          <a:p>
            <a:r>
              <a:rPr lang="en-GB" sz="2600" dirty="0"/>
              <a:t>Informed consent (information sheet and consent to participate sent in advance.</a:t>
            </a:r>
          </a:p>
          <a:p>
            <a:r>
              <a:rPr lang="en-GB" sz="2600" dirty="0"/>
              <a:t>Participant data summary sheet completed before the interview</a:t>
            </a:r>
          </a:p>
          <a:p>
            <a:r>
              <a:rPr lang="en-GB" sz="2600" dirty="0"/>
              <a:t>Deed of gift/assignment of copyright signed after the interview</a:t>
            </a:r>
          </a:p>
          <a:p>
            <a:r>
              <a:rPr lang="en-GB" sz="2600" dirty="0"/>
              <a:t>Degrees of disclosure depend on how you want to use the oral histories e.g. waiving anonymity with full consent is standard in oral history; implications for confidentiality.</a:t>
            </a:r>
          </a:p>
          <a:p>
            <a:endParaRPr lang="en-US" dirty="0"/>
          </a:p>
        </p:txBody>
      </p:sp>
    </p:spTree>
    <p:extLst>
      <p:ext uri="{BB962C8B-B14F-4D97-AF65-F5344CB8AC3E}">
        <p14:creationId xmlns:p14="http://schemas.microsoft.com/office/powerpoint/2010/main" val="3449272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3124-273D-48C1-B860-B2AEE48A27C4}"/>
              </a:ext>
            </a:extLst>
          </p:cNvPr>
          <p:cNvSpPr>
            <a:spLocks noGrp="1"/>
          </p:cNvSpPr>
          <p:nvPr>
            <p:ph type="title"/>
          </p:nvPr>
        </p:nvSpPr>
        <p:spPr>
          <a:xfrm>
            <a:off x="0" y="0"/>
            <a:ext cx="10515600" cy="1325563"/>
          </a:xfrm>
        </p:spPr>
        <p:txBody>
          <a:bodyPr/>
          <a:lstStyle/>
          <a:p>
            <a:r>
              <a:rPr lang="en-GB" b="1" dirty="0"/>
              <a:t>Ethics in action (2)</a:t>
            </a:r>
            <a:endParaRPr lang="en-US" b="1" dirty="0"/>
          </a:p>
        </p:txBody>
      </p:sp>
      <p:sp>
        <p:nvSpPr>
          <p:cNvPr id="3" name="Content Placeholder 2">
            <a:extLst>
              <a:ext uri="{FF2B5EF4-FFF2-40B4-BE49-F238E27FC236}">
                <a16:creationId xmlns:a16="http://schemas.microsoft.com/office/drawing/2014/main" id="{E79217EA-943E-4356-8716-21948546C8F8}"/>
              </a:ext>
            </a:extLst>
          </p:cNvPr>
          <p:cNvSpPr>
            <a:spLocks noGrp="1"/>
          </p:cNvSpPr>
          <p:nvPr>
            <p:ph idx="1"/>
          </p:nvPr>
        </p:nvSpPr>
        <p:spPr>
          <a:xfrm>
            <a:off x="81280" y="1432560"/>
            <a:ext cx="11582400" cy="5060315"/>
          </a:xfrm>
        </p:spPr>
        <p:txBody>
          <a:bodyPr>
            <a:normAutofit fontScale="85000" lnSpcReduction="20000"/>
          </a:bodyPr>
          <a:lstStyle/>
          <a:p>
            <a:r>
              <a:rPr lang="en-US" sz="3100" dirty="0">
                <a:latin typeface="Calibri" panose="020F0502020204030204" pitchFamily="34" charset="0"/>
                <a:ea typeface="Calibri" panose="020F0502020204030204" pitchFamily="34" charset="0"/>
                <a:cs typeface="Calibri" panose="020F0502020204030204" pitchFamily="34" charset="0"/>
              </a:rPr>
              <a:t>Your and your interviewee's needs must </a:t>
            </a:r>
            <a:r>
              <a:rPr lang="en-US" sz="3100" b="1" dirty="0">
                <a:latin typeface="Calibri" panose="020F0502020204030204" pitchFamily="34" charset="0"/>
                <a:ea typeface="Calibri" panose="020F0502020204030204" pitchFamily="34" charset="0"/>
                <a:cs typeface="Calibri" panose="020F0502020204030204" pitchFamily="34" charset="0"/>
              </a:rPr>
              <a:t>always </a:t>
            </a:r>
            <a:r>
              <a:rPr lang="en-US" sz="3100" dirty="0">
                <a:latin typeface="Calibri" panose="020F0502020204030204" pitchFamily="34" charset="0"/>
                <a:ea typeface="Calibri" panose="020F0502020204030204" pitchFamily="34" charset="0"/>
                <a:cs typeface="Calibri" panose="020F0502020204030204" pitchFamily="34" charset="0"/>
              </a:rPr>
              <a:t>come first: health, well being and safety. We must not revictimize people who may already have experienced trauma. Reliving a memory under a different gaze may cause trauma. </a:t>
            </a:r>
          </a:p>
          <a:p>
            <a:pPr marL="0" indent="0">
              <a:buNone/>
            </a:pPr>
            <a:r>
              <a:rPr lang="en-US" sz="3100" dirty="0">
                <a:latin typeface="Calibri" panose="020F0502020204030204" pitchFamily="34" charset="0"/>
                <a:ea typeface="Calibri" panose="020F0502020204030204" pitchFamily="34" charset="0"/>
                <a:cs typeface="Calibri" panose="020F0502020204030204" pitchFamily="34" charset="0"/>
              </a:rPr>
              <a:t> </a:t>
            </a:r>
          </a:p>
          <a:p>
            <a:r>
              <a:rPr lang="en-US" sz="3100" dirty="0">
                <a:latin typeface="Calibri" panose="020F0502020204030204" pitchFamily="34" charset="0"/>
                <a:ea typeface="Calibri" panose="020F0502020204030204" pitchFamily="34" charset="0"/>
                <a:cs typeface="Calibri" panose="020F0502020204030204" pitchFamily="34" charset="0"/>
              </a:rPr>
              <a:t>Privileged position of the researcher: interviewees as "people without power in the social world who would be confronted by researchers 'studying down'  from their “superordinate and socially distant positions” (Jaffe and Miller 1994, p. 55). </a:t>
            </a:r>
          </a:p>
          <a:p>
            <a:pPr marL="0" indent="0">
              <a:buNone/>
            </a:pPr>
            <a:endParaRPr lang="en-US" sz="3100" dirty="0">
              <a:latin typeface="Calibri" panose="020F0502020204030204" pitchFamily="34" charset="0"/>
              <a:ea typeface="Calibri" panose="020F0502020204030204" pitchFamily="34" charset="0"/>
              <a:cs typeface="Calibri" panose="020F0502020204030204" pitchFamily="34" charset="0"/>
            </a:endParaRPr>
          </a:p>
          <a:p>
            <a:r>
              <a:rPr lang="en-US" dirty="0">
                <a:ea typeface="Calibri" panose="020F0502020204030204" pitchFamily="34" charset="0"/>
                <a:cs typeface="Calibri" panose="020F0502020204030204" pitchFamily="34" charset="0"/>
              </a:rPr>
              <a:t>"If people are lonely, do they consent to be interviewed because of the social interaction it provides them?'' (</a:t>
            </a:r>
            <a:r>
              <a:rPr lang="en-GB" b="0" i="0" dirty="0">
                <a:solidFill>
                  <a:srgbClr val="222222"/>
                </a:solidFill>
                <a:effectLst/>
              </a:rPr>
              <a:t>Russell, 1999). </a:t>
            </a:r>
            <a:r>
              <a:rPr lang="en-US" sz="3100" dirty="0">
                <a:latin typeface="Calibri" panose="020F0502020204030204" pitchFamily="34" charset="0"/>
                <a:ea typeface="Calibri" panose="020F0502020204030204" pitchFamily="34" charset="0"/>
                <a:cs typeface="Calibri" panose="020F0502020204030204" pitchFamily="34" charset="0"/>
              </a:rPr>
              <a:t>the perils of “faking friendship” (</a:t>
            </a:r>
            <a:r>
              <a:rPr lang="it-IT" sz="3100" dirty="0">
                <a:latin typeface="Calibri" panose="020F0502020204030204" pitchFamily="34" charset="0"/>
                <a:ea typeface="Calibri" panose="020F0502020204030204" pitchFamily="34" charset="0"/>
                <a:cs typeface="Calibri" panose="020F0502020204030204" pitchFamily="34" charset="0"/>
              </a:rPr>
              <a:t>Duncombe and  Jessop, 2002). </a:t>
            </a:r>
            <a:endParaRPr lang="en-US" sz="31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3100" dirty="0">
              <a:latin typeface="Calibri" panose="020F0502020204030204" pitchFamily="34" charset="0"/>
              <a:ea typeface="Calibri" panose="020F0502020204030204" pitchFamily="34" charset="0"/>
              <a:cs typeface="Calibri" panose="020F0502020204030204" pitchFamily="34" charset="0"/>
            </a:endParaRPr>
          </a:p>
          <a:p>
            <a:r>
              <a:rPr lang="en-US" sz="3100" dirty="0">
                <a:latin typeface="Calibri" panose="020F0502020204030204" pitchFamily="34" charset="0"/>
                <a:ea typeface="Calibri" panose="020F0502020204030204" pitchFamily="34" charset="0"/>
                <a:cs typeface="Calibri" panose="020F0502020204030204" pitchFamily="34" charset="0"/>
              </a:rPr>
              <a:t>The perils of having “instrumental” relationships i.e. means to an end of human relationships (</a:t>
            </a:r>
            <a:r>
              <a:rPr lang="en-US" sz="3100" dirty="0" err="1">
                <a:latin typeface="Calibri" panose="020F0502020204030204" pitchFamily="34" charset="0"/>
                <a:ea typeface="Calibri" panose="020F0502020204030204" pitchFamily="34" charset="0"/>
                <a:cs typeface="Calibri" panose="020F0502020204030204" pitchFamily="34" charset="0"/>
              </a:rPr>
              <a:t>Mauthner</a:t>
            </a:r>
            <a:r>
              <a:rPr lang="en-US" sz="3100" dirty="0">
                <a:latin typeface="Calibri" panose="020F0502020204030204" pitchFamily="34" charset="0"/>
                <a:ea typeface="Calibri" panose="020F0502020204030204" pitchFamily="34" charset="0"/>
                <a:cs typeface="Calibri" panose="020F0502020204030204" pitchFamily="34" charset="0"/>
              </a:rPr>
              <a:t>, Birch Jessop  &amp; Miller, 2002). </a:t>
            </a:r>
          </a:p>
          <a:p>
            <a:endParaRPr lang="en-US" dirty="0"/>
          </a:p>
          <a:p>
            <a:endParaRPr lang="en-US" dirty="0"/>
          </a:p>
        </p:txBody>
      </p:sp>
    </p:spTree>
    <p:extLst>
      <p:ext uri="{BB962C8B-B14F-4D97-AF65-F5344CB8AC3E}">
        <p14:creationId xmlns:p14="http://schemas.microsoft.com/office/powerpoint/2010/main" val="1745199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359DF-E5AC-3D80-9E12-69D45B20111A}"/>
              </a:ext>
            </a:extLst>
          </p:cNvPr>
          <p:cNvSpPr>
            <a:spLocks noGrp="1"/>
          </p:cNvSpPr>
          <p:nvPr>
            <p:ph type="title"/>
          </p:nvPr>
        </p:nvSpPr>
        <p:spPr>
          <a:xfrm>
            <a:off x="-6094" y="0"/>
            <a:ext cx="9001760" cy="872648"/>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dirty="0"/>
              <a:t>The documentation you will need</a:t>
            </a:r>
          </a:p>
        </p:txBody>
      </p:sp>
      <p:sp>
        <p:nvSpPr>
          <p:cNvPr id="4" name="TextBox 3">
            <a:extLst>
              <a:ext uri="{FF2B5EF4-FFF2-40B4-BE49-F238E27FC236}">
                <a16:creationId xmlns:a16="http://schemas.microsoft.com/office/drawing/2014/main" id="{22BBD11B-A76D-CCE3-279C-A15638264A68}"/>
              </a:ext>
            </a:extLst>
          </p:cNvPr>
          <p:cNvSpPr txBox="1"/>
          <p:nvPr/>
        </p:nvSpPr>
        <p:spPr>
          <a:xfrm>
            <a:off x="386080" y="1020141"/>
            <a:ext cx="10678160" cy="5693866"/>
          </a:xfrm>
          <a:prstGeom prst="rect">
            <a:avLst/>
          </a:prstGeom>
          <a:noFill/>
        </p:spPr>
        <p:txBody>
          <a:bodyPr wrap="square" rtlCol="0">
            <a:spAutoFit/>
          </a:bodyPr>
          <a:lstStyle/>
          <a:p>
            <a:r>
              <a:rPr lang="en-GB" sz="2800" dirty="0"/>
              <a:t>The participant information sheet				</a:t>
            </a:r>
          </a:p>
          <a:p>
            <a:endParaRPr lang="en-GB" sz="2800" dirty="0"/>
          </a:p>
          <a:p>
            <a:r>
              <a:rPr lang="en-GB" sz="2800" dirty="0"/>
              <a:t>The gatekeeper protocol</a:t>
            </a:r>
          </a:p>
          <a:p>
            <a:endParaRPr lang="en-GB" sz="2800" dirty="0"/>
          </a:p>
          <a:p>
            <a:r>
              <a:rPr lang="en-GB" sz="2800" dirty="0"/>
              <a:t>Agreement to participate</a:t>
            </a:r>
          </a:p>
          <a:p>
            <a:endParaRPr lang="en-GB" sz="2800" dirty="0"/>
          </a:p>
          <a:p>
            <a:r>
              <a:rPr lang="en-GB" sz="2800" dirty="0"/>
              <a:t>Recording agreement (signed after the interview).</a:t>
            </a:r>
          </a:p>
          <a:p>
            <a:endParaRPr lang="en-GB" sz="2800" dirty="0"/>
          </a:p>
          <a:p>
            <a:r>
              <a:rPr lang="en-GB" sz="2800" dirty="0"/>
              <a:t>Consent to use images</a:t>
            </a:r>
          </a:p>
          <a:p>
            <a:endParaRPr lang="en-GB" sz="2800" dirty="0"/>
          </a:p>
          <a:p>
            <a:r>
              <a:rPr lang="en-GB" sz="2800" dirty="0"/>
              <a:t>Exemplars UK and Ireland</a:t>
            </a:r>
          </a:p>
          <a:p>
            <a:endParaRPr lang="en-GB" sz="2800" dirty="0"/>
          </a:p>
          <a:p>
            <a:endParaRPr lang="en-GB" sz="2800" dirty="0"/>
          </a:p>
        </p:txBody>
      </p:sp>
      <p:pic>
        <p:nvPicPr>
          <p:cNvPr id="3" name="Picture 2" descr="A green check mark on a white background&#10;&#10;Description automatically generated">
            <a:extLst>
              <a:ext uri="{FF2B5EF4-FFF2-40B4-BE49-F238E27FC236}">
                <a16:creationId xmlns:a16="http://schemas.microsoft.com/office/drawing/2014/main" id="{F5022C41-0C1A-57E0-AC60-90D809C64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1680" y="1026207"/>
            <a:ext cx="944880" cy="944880"/>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635505C3-F338-4ED0-F0C2-ECB36DB8D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507" y="1726305"/>
            <a:ext cx="944880" cy="944880"/>
          </a:xfrm>
          <a:prstGeom prst="rect">
            <a:avLst/>
          </a:prstGeom>
        </p:spPr>
      </p:pic>
      <p:pic>
        <p:nvPicPr>
          <p:cNvPr id="10" name="Picture 9" descr="A green check mark on a white background&#10;&#10;Description automatically generated">
            <a:extLst>
              <a:ext uri="{FF2B5EF4-FFF2-40B4-BE49-F238E27FC236}">
                <a16:creationId xmlns:a16="http://schemas.microsoft.com/office/drawing/2014/main" id="{B8C9A9DB-9F9D-B446-576B-B18D91CC0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1680" y="2542039"/>
            <a:ext cx="944880" cy="944880"/>
          </a:xfrm>
          <a:prstGeom prst="rect">
            <a:avLst/>
          </a:prstGeom>
        </p:spPr>
      </p:pic>
      <p:pic>
        <p:nvPicPr>
          <p:cNvPr id="12" name="Picture 11" descr="A green check mark on a white background&#10;&#10;Description automatically generated">
            <a:extLst>
              <a:ext uri="{FF2B5EF4-FFF2-40B4-BE49-F238E27FC236}">
                <a16:creationId xmlns:a16="http://schemas.microsoft.com/office/drawing/2014/main" id="{6DE3A9CC-E93D-D2F4-0A35-8BF5CEDDA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1680" y="3499572"/>
            <a:ext cx="944880" cy="944880"/>
          </a:xfrm>
          <a:prstGeom prst="rect">
            <a:avLst/>
          </a:prstGeom>
        </p:spPr>
      </p:pic>
      <p:pic>
        <p:nvPicPr>
          <p:cNvPr id="13" name="Picture 12" descr="A green check mark on a white background&#10;&#10;Description automatically generated">
            <a:extLst>
              <a:ext uri="{FF2B5EF4-FFF2-40B4-BE49-F238E27FC236}">
                <a16:creationId xmlns:a16="http://schemas.microsoft.com/office/drawing/2014/main" id="{9C66B20D-0289-3B43-B9B1-9FEC109A8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8632" y="4413413"/>
            <a:ext cx="944880" cy="944880"/>
          </a:xfrm>
          <a:prstGeom prst="rect">
            <a:avLst/>
          </a:prstGeom>
        </p:spPr>
      </p:pic>
      <p:pic>
        <p:nvPicPr>
          <p:cNvPr id="14" name="Picture 13" descr="A green check mark on a white background&#10;&#10;Description automatically generated">
            <a:extLst>
              <a:ext uri="{FF2B5EF4-FFF2-40B4-BE49-F238E27FC236}">
                <a16:creationId xmlns:a16="http://schemas.microsoft.com/office/drawing/2014/main" id="{82866354-614C-82D4-D870-CB3AF9A32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924" y="5421112"/>
            <a:ext cx="944880" cy="944880"/>
          </a:xfrm>
          <a:prstGeom prst="rect">
            <a:avLst/>
          </a:prstGeom>
        </p:spPr>
      </p:pic>
    </p:spTree>
    <p:extLst>
      <p:ext uri="{BB962C8B-B14F-4D97-AF65-F5344CB8AC3E}">
        <p14:creationId xmlns:p14="http://schemas.microsoft.com/office/powerpoint/2010/main" val="319884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fferent coloured organisers">
            <a:extLst>
              <a:ext uri="{FF2B5EF4-FFF2-40B4-BE49-F238E27FC236}">
                <a16:creationId xmlns:a16="http://schemas.microsoft.com/office/drawing/2014/main" id="{623EBB45-B1A7-73B0-0415-2EB430E213B1}"/>
              </a:ext>
            </a:extLst>
          </p:cNvPr>
          <p:cNvPicPr>
            <a:picLocks noChangeAspect="1"/>
          </p:cNvPicPr>
          <p:nvPr/>
        </p:nvPicPr>
        <p:blipFill rotWithShape="1">
          <a:blip r:embed="rId2"/>
          <a:srcRect b="7025"/>
          <a:stretch/>
        </p:blipFill>
        <p:spPr>
          <a:xfrm>
            <a:off x="20" y="10"/>
            <a:ext cx="12191980" cy="6857990"/>
          </a:xfrm>
          <a:prstGeom prst="rect">
            <a:avLst/>
          </a:prstGeom>
        </p:spPr>
      </p:pic>
      <p:sp useBgFill="1">
        <p:nvSpPr>
          <p:cNvPr id="9" name="Rectangle 8">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3934" y="1860919"/>
            <a:ext cx="4975280" cy="310864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15590-E1B3-C5C1-92D7-843D1279B7B3}"/>
              </a:ext>
            </a:extLst>
          </p:cNvPr>
          <p:cNvSpPr>
            <a:spLocks noGrp="1"/>
          </p:cNvSpPr>
          <p:nvPr>
            <p:ph type="title"/>
          </p:nvPr>
        </p:nvSpPr>
        <p:spPr>
          <a:xfrm>
            <a:off x="1683934" y="1857836"/>
            <a:ext cx="4899746" cy="1571164"/>
          </a:xfrm>
        </p:spPr>
        <p:txBody>
          <a:bodyPr vert="horz" lIns="91440" tIns="45720" rIns="91440" bIns="45720" rtlCol="0" anchor="t">
            <a:normAutofit/>
          </a:bodyPr>
          <a:lstStyle/>
          <a:p>
            <a:pPr algn="ctr"/>
            <a:r>
              <a:rPr lang="en-US" sz="3300" dirty="0"/>
              <a:t>How do you intend to use your interviews?</a:t>
            </a:r>
          </a:p>
        </p:txBody>
      </p:sp>
      <p:sp>
        <p:nvSpPr>
          <p:cNvPr id="3" name="Content Placeholder 2">
            <a:extLst>
              <a:ext uri="{FF2B5EF4-FFF2-40B4-BE49-F238E27FC236}">
                <a16:creationId xmlns:a16="http://schemas.microsoft.com/office/drawing/2014/main" id="{990C9C21-BE09-6D8C-5818-DE4477485BE8}"/>
              </a:ext>
            </a:extLst>
          </p:cNvPr>
          <p:cNvSpPr>
            <a:spLocks noGrp="1"/>
          </p:cNvSpPr>
          <p:nvPr>
            <p:ph idx="1"/>
          </p:nvPr>
        </p:nvSpPr>
        <p:spPr>
          <a:xfrm>
            <a:off x="1683934" y="3216404"/>
            <a:ext cx="4899746" cy="598548"/>
          </a:xfrm>
        </p:spPr>
        <p:txBody>
          <a:bodyPr vert="horz" lIns="91440" tIns="45720" rIns="91440" bIns="45720" rtlCol="0" anchor="ctr">
            <a:noAutofit/>
          </a:bodyPr>
          <a:lstStyle/>
          <a:p>
            <a:pPr marL="0" indent="0">
              <a:buNone/>
            </a:pPr>
            <a:r>
              <a:rPr lang="en-US" sz="2400" dirty="0"/>
              <a:t>If your intention is to be placed in a public archive, check what documentation the archive needs. </a:t>
            </a:r>
          </a:p>
        </p:txBody>
      </p:sp>
      <p:cxnSp>
        <p:nvCxnSpPr>
          <p:cNvPr id="11" name="Straight Connector 10">
            <a:extLst>
              <a:ext uri="{FF2B5EF4-FFF2-40B4-BE49-F238E27FC236}">
                <a16:creationId xmlns:a16="http://schemas.microsoft.com/office/drawing/2014/main" id="{522632D6-DED9-FDEC-FD9F-09FF0A4544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3170" y="403477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85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E903C-0592-C5B4-39A8-0DD986148D76}"/>
              </a:ext>
            </a:extLst>
          </p:cNvPr>
          <p:cNvSpPr>
            <a:spLocks noGrp="1"/>
          </p:cNvSpPr>
          <p:nvPr>
            <p:ph type="title"/>
          </p:nvPr>
        </p:nvSpPr>
        <p:spPr>
          <a:xfrm>
            <a:off x="0" y="0"/>
            <a:ext cx="10515600" cy="1325563"/>
          </a:xfrm>
        </p:spPr>
        <p:txBody>
          <a:bodyPr/>
          <a:lstStyle/>
          <a:p>
            <a:r>
              <a:rPr lang="en-GB" b="1" dirty="0">
                <a:latin typeface="Calibri" panose="020F0502020204030204" pitchFamily="34" charset="0"/>
                <a:ea typeface="Calibri" panose="020F0502020204030204" pitchFamily="34" charset="0"/>
                <a:cs typeface="Calibri" panose="020F0502020204030204" pitchFamily="34" charset="0"/>
              </a:rPr>
              <a:t>Data protection regulations Ireland &amp; USA</a:t>
            </a:r>
          </a:p>
        </p:txBody>
      </p:sp>
      <p:graphicFrame>
        <p:nvGraphicFramePr>
          <p:cNvPr id="10" name="Table 9">
            <a:extLst>
              <a:ext uri="{FF2B5EF4-FFF2-40B4-BE49-F238E27FC236}">
                <a16:creationId xmlns:a16="http://schemas.microsoft.com/office/drawing/2014/main" id="{A1D20AAE-FEB5-DBC9-EF72-F85AB094F71C}"/>
              </a:ext>
            </a:extLst>
          </p:cNvPr>
          <p:cNvGraphicFramePr>
            <a:graphicFrameLocks noGrp="1"/>
          </p:cNvGraphicFramePr>
          <p:nvPr>
            <p:extLst>
              <p:ext uri="{D42A27DB-BD31-4B8C-83A1-F6EECF244321}">
                <p14:modId xmlns:p14="http://schemas.microsoft.com/office/powerpoint/2010/main" val="2980511889"/>
              </p:ext>
            </p:extLst>
          </p:nvPr>
        </p:nvGraphicFramePr>
        <p:xfrm>
          <a:off x="274320" y="1481666"/>
          <a:ext cx="11795760" cy="5679440"/>
        </p:xfrm>
        <a:graphic>
          <a:graphicData uri="http://schemas.openxmlformats.org/drawingml/2006/table">
            <a:tbl>
              <a:tblPr firstRow="1" bandRow="1">
                <a:tableStyleId>{5C22544A-7EE6-4342-B048-85BDC9FD1C3A}</a:tableStyleId>
              </a:tblPr>
              <a:tblGrid>
                <a:gridCol w="5897880">
                  <a:extLst>
                    <a:ext uri="{9D8B030D-6E8A-4147-A177-3AD203B41FA5}">
                      <a16:colId xmlns:a16="http://schemas.microsoft.com/office/drawing/2014/main" val="38072379"/>
                    </a:ext>
                  </a:extLst>
                </a:gridCol>
                <a:gridCol w="5897880">
                  <a:extLst>
                    <a:ext uri="{9D8B030D-6E8A-4147-A177-3AD203B41FA5}">
                      <a16:colId xmlns:a16="http://schemas.microsoft.com/office/drawing/2014/main" val="1680480218"/>
                    </a:ext>
                  </a:extLst>
                </a:gridCol>
              </a:tblGrid>
              <a:tr h="370840">
                <a:tc>
                  <a:txBody>
                    <a:bodyPr/>
                    <a:lstStyle/>
                    <a:p>
                      <a:pPr algn="ctr"/>
                      <a:r>
                        <a:rPr lang="en-GB" dirty="0"/>
                        <a:t>Europe</a:t>
                      </a:r>
                    </a:p>
                  </a:txBody>
                  <a:tcPr/>
                </a:tc>
                <a:tc>
                  <a:txBody>
                    <a:bodyPr/>
                    <a:lstStyle/>
                    <a:p>
                      <a:pPr algn="ctr"/>
                      <a:r>
                        <a:rPr lang="en-GB" dirty="0"/>
                        <a:t>USA</a:t>
                      </a:r>
                    </a:p>
                  </a:txBody>
                  <a:tcPr/>
                </a:tc>
                <a:extLst>
                  <a:ext uri="{0D108BD9-81ED-4DB2-BD59-A6C34878D82A}">
                    <a16:rowId xmlns:a16="http://schemas.microsoft.com/office/drawing/2014/main" val="2389177388"/>
                  </a:ext>
                </a:extLst>
              </a:tr>
              <a:tr h="370840">
                <a:tc>
                  <a:txBody>
                    <a:bodyPr/>
                    <a:lstStyle/>
                    <a:p>
                      <a:pPr algn="just"/>
                      <a:r>
                        <a:rPr lang="en-GB" b="1" dirty="0"/>
                        <a:t>Scope: </a:t>
                      </a:r>
                      <a:r>
                        <a:rPr lang="en-GB" dirty="0"/>
                        <a:t>Detailed and far reaching legislation which allows individuals ‘the right to be forgotten’. applies to any organisation that is established in the EU, offers products or services in the EU.</a:t>
                      </a:r>
                    </a:p>
                  </a:txBody>
                  <a:tcPr/>
                </a:tc>
                <a:tc>
                  <a:txBody>
                    <a:bodyPr/>
                    <a:lstStyle/>
                    <a:p>
                      <a:pPr algn="just"/>
                      <a:r>
                        <a:rPr lang="en-GB" b="1" dirty="0"/>
                        <a:t>Scope </a:t>
                      </a:r>
                      <a:r>
                        <a:rPr lang="en-GB" dirty="0"/>
                        <a:t>apples to companies that conduct business in the relevant state and meets thresholds of revenue.</a:t>
                      </a:r>
                    </a:p>
                  </a:txBody>
                  <a:tcPr/>
                </a:tc>
                <a:extLst>
                  <a:ext uri="{0D108BD9-81ED-4DB2-BD59-A6C34878D82A}">
                    <a16:rowId xmlns:a16="http://schemas.microsoft.com/office/drawing/2014/main" val="3227767198"/>
                  </a:ext>
                </a:extLst>
              </a:tr>
              <a:tr h="370840">
                <a:tc>
                  <a:txBody>
                    <a:bodyPr/>
                    <a:lstStyle/>
                    <a:p>
                      <a:pPr algn="just"/>
                      <a:r>
                        <a:rPr lang="en-GB" b="1" dirty="0"/>
                        <a:t>Key legislation </a:t>
                      </a:r>
                      <a:r>
                        <a:rPr lang="en-GB" dirty="0"/>
                        <a:t>General Data Protection Regulations (GDPR) 2018 </a:t>
                      </a:r>
                    </a:p>
                  </a:txBody>
                  <a:tcPr/>
                </a:tc>
                <a:tc>
                  <a:txBody>
                    <a:bodyPr/>
                    <a:lstStyle/>
                    <a:p>
                      <a:pPr algn="just"/>
                      <a:r>
                        <a:rPr lang="en-GB" b="1" dirty="0"/>
                        <a:t>Key legislation: </a:t>
                      </a:r>
                      <a:r>
                        <a:rPr lang="en-GB" dirty="0"/>
                        <a:t>California Consumer </a:t>
                      </a:r>
                    </a:p>
                    <a:p>
                      <a:pPr algn="just"/>
                      <a:r>
                        <a:rPr lang="en-GB" dirty="0"/>
                        <a:t>Privacy Act (CCPA), as amended by the </a:t>
                      </a:r>
                    </a:p>
                    <a:p>
                      <a:pPr algn="just"/>
                      <a:r>
                        <a:rPr lang="en-GB" dirty="0"/>
                        <a:t>California Privacy Rights Act (CPRA) &amp; equivalent in selected US states. the CCPA adopts terms like "business", "service provider", and "personal information" while the other state laws adopt GDPR terms like "controller", "processor" and "personal data". </a:t>
                      </a:r>
                    </a:p>
                  </a:txBody>
                  <a:tcPr/>
                </a:tc>
                <a:extLst>
                  <a:ext uri="{0D108BD9-81ED-4DB2-BD59-A6C34878D82A}">
                    <a16:rowId xmlns:a16="http://schemas.microsoft.com/office/drawing/2014/main" val="3865112701"/>
                  </a:ext>
                </a:extLst>
              </a:tr>
              <a:tr h="370840">
                <a:tc>
                  <a:txBody>
                    <a:bodyPr/>
                    <a:lstStyle/>
                    <a:p>
                      <a:pPr algn="just"/>
                      <a:r>
                        <a:rPr lang="en-GB" b="1" dirty="0"/>
                        <a:t>Remove my interview </a:t>
                      </a:r>
                      <a:r>
                        <a:rPr lang="en-GB" dirty="0"/>
                        <a:t>In the EU under GDPR, regretful narrators now have recourse, and businesses can be fined 4% of their revenue for not complying with GDPR regulations.</a:t>
                      </a:r>
                    </a:p>
                    <a:p>
                      <a:pPr algn="just"/>
                      <a:r>
                        <a:rPr lang="en-GB" dirty="0"/>
                        <a:t>If anonymous, you need to remove all personal identifiers. </a:t>
                      </a:r>
                    </a:p>
                    <a:p>
                      <a:pPr algn="just"/>
                      <a:endParaRPr lang="en-GB" dirty="0"/>
                    </a:p>
                    <a:p>
                      <a:pPr algn="just"/>
                      <a:r>
                        <a:rPr lang="en-GB" dirty="0"/>
                        <a:t>Consider having a cooling off period.</a:t>
                      </a:r>
                    </a:p>
                  </a:txBody>
                  <a:tcPr/>
                </a:tc>
                <a:tc>
                  <a:txBody>
                    <a:bodyPr/>
                    <a:lstStyle/>
                    <a:p>
                      <a:pPr algn="just"/>
                      <a:r>
                        <a:rPr lang="en-GB" b="1" dirty="0"/>
                        <a:t>Remove my interview </a:t>
                      </a:r>
                      <a:r>
                        <a:rPr lang="en-GB" dirty="0"/>
                        <a:t>As long as informed consent was granted (in writing) there is no legal mandate to comply with an interviewee’s request to take down an interview on live or remove from an archive. But to be prudent, you may wish to comply with the interviewee’s request.  Consider having a cooling off period.</a:t>
                      </a:r>
                    </a:p>
                  </a:txBody>
                  <a:tcPr/>
                </a:tc>
                <a:extLst>
                  <a:ext uri="{0D108BD9-81ED-4DB2-BD59-A6C34878D82A}">
                    <a16:rowId xmlns:a16="http://schemas.microsoft.com/office/drawing/2014/main" val="3489679975"/>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32673043"/>
                  </a:ext>
                </a:extLst>
              </a:tr>
            </a:tbl>
          </a:graphicData>
        </a:graphic>
      </p:graphicFrame>
    </p:spTree>
    <p:extLst>
      <p:ext uri="{BB962C8B-B14F-4D97-AF65-F5344CB8AC3E}">
        <p14:creationId xmlns:p14="http://schemas.microsoft.com/office/powerpoint/2010/main" val="166298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E903C-0592-C5B4-39A8-0DD986148D76}"/>
              </a:ext>
            </a:extLst>
          </p:cNvPr>
          <p:cNvSpPr>
            <a:spLocks noGrp="1"/>
          </p:cNvSpPr>
          <p:nvPr>
            <p:ph type="title"/>
          </p:nvPr>
        </p:nvSpPr>
        <p:spPr>
          <a:xfrm>
            <a:off x="0" y="0"/>
            <a:ext cx="11795760" cy="1325563"/>
          </a:xfrm>
        </p:spPr>
        <p:txBody>
          <a:bodyPr/>
          <a:lstStyle/>
          <a:p>
            <a:r>
              <a:rPr lang="en-GB" b="1" dirty="0">
                <a:latin typeface="Calibri" panose="020F0502020204030204" pitchFamily="34" charset="0"/>
                <a:ea typeface="Calibri" panose="020F0502020204030204" pitchFamily="34" charset="0"/>
                <a:cs typeface="Calibri" panose="020F0502020204030204" pitchFamily="34" charset="0"/>
              </a:rPr>
              <a:t>Essential documentation for oral historians</a:t>
            </a:r>
          </a:p>
        </p:txBody>
      </p:sp>
      <p:graphicFrame>
        <p:nvGraphicFramePr>
          <p:cNvPr id="10" name="Table 9">
            <a:extLst>
              <a:ext uri="{FF2B5EF4-FFF2-40B4-BE49-F238E27FC236}">
                <a16:creationId xmlns:a16="http://schemas.microsoft.com/office/drawing/2014/main" id="{A1D20AAE-FEB5-DBC9-EF72-F85AB094F71C}"/>
              </a:ext>
            </a:extLst>
          </p:cNvPr>
          <p:cNvGraphicFramePr>
            <a:graphicFrameLocks noGrp="1"/>
          </p:cNvGraphicFramePr>
          <p:nvPr/>
        </p:nvGraphicFramePr>
        <p:xfrm>
          <a:off x="396240" y="1605280"/>
          <a:ext cx="11795760" cy="3332480"/>
        </p:xfrm>
        <a:graphic>
          <a:graphicData uri="http://schemas.openxmlformats.org/drawingml/2006/table">
            <a:tbl>
              <a:tblPr firstRow="1" bandRow="1">
                <a:tableStyleId>{5C22544A-7EE6-4342-B048-85BDC9FD1C3A}</a:tableStyleId>
              </a:tblPr>
              <a:tblGrid>
                <a:gridCol w="5897880">
                  <a:extLst>
                    <a:ext uri="{9D8B030D-6E8A-4147-A177-3AD203B41FA5}">
                      <a16:colId xmlns:a16="http://schemas.microsoft.com/office/drawing/2014/main" val="38072379"/>
                    </a:ext>
                  </a:extLst>
                </a:gridCol>
                <a:gridCol w="5897880">
                  <a:extLst>
                    <a:ext uri="{9D8B030D-6E8A-4147-A177-3AD203B41FA5}">
                      <a16:colId xmlns:a16="http://schemas.microsoft.com/office/drawing/2014/main" val="1680480218"/>
                    </a:ext>
                  </a:extLst>
                </a:gridCol>
              </a:tblGrid>
              <a:tr h="497840">
                <a:tc>
                  <a:txBody>
                    <a:bodyPr/>
                    <a:lstStyle/>
                    <a:p>
                      <a:pPr algn="ctr"/>
                      <a:r>
                        <a:rPr lang="en-GB" dirty="0"/>
                        <a:t>Ireland, UK Europe</a:t>
                      </a:r>
                    </a:p>
                  </a:txBody>
                  <a:tcPr/>
                </a:tc>
                <a:tc>
                  <a:txBody>
                    <a:bodyPr/>
                    <a:lstStyle/>
                    <a:p>
                      <a:pPr algn="ctr"/>
                      <a:r>
                        <a:rPr lang="en-GB" dirty="0"/>
                        <a:t>USA</a:t>
                      </a:r>
                    </a:p>
                  </a:txBody>
                  <a:tcPr/>
                </a:tc>
                <a:extLst>
                  <a:ext uri="{0D108BD9-81ED-4DB2-BD59-A6C34878D82A}">
                    <a16:rowId xmlns:a16="http://schemas.microsoft.com/office/drawing/2014/main" val="2389177388"/>
                  </a:ext>
                </a:extLst>
              </a:tr>
              <a:tr h="370840">
                <a:tc>
                  <a:txBody>
                    <a:bodyPr/>
                    <a:lstStyle/>
                    <a:p>
                      <a:pPr algn="just"/>
                      <a:r>
                        <a:rPr lang="en-GB" b="1" dirty="0"/>
                        <a:t>RECOMMENDED:  </a:t>
                      </a:r>
                      <a:r>
                        <a:rPr lang="en-GB" dirty="0"/>
                        <a:t>Risk assessment</a:t>
                      </a:r>
                    </a:p>
                    <a:p>
                      <a:pPr algn="just"/>
                      <a:endParaRPr lang="en-GB" dirty="0"/>
                    </a:p>
                  </a:txBody>
                  <a:tcPr/>
                </a:tc>
                <a:tc>
                  <a:txBody>
                    <a:bodyPr/>
                    <a:lstStyle/>
                    <a:p>
                      <a:pPr algn="just"/>
                      <a:r>
                        <a:rPr lang="en-GB" b="1" dirty="0"/>
                        <a:t>RECOMMENDED: </a:t>
                      </a:r>
                      <a:r>
                        <a:rPr lang="en-GB" dirty="0"/>
                        <a:t>Risk assessment</a:t>
                      </a:r>
                    </a:p>
                  </a:txBody>
                  <a:tcPr/>
                </a:tc>
                <a:extLst>
                  <a:ext uri="{0D108BD9-81ED-4DB2-BD59-A6C34878D82A}">
                    <a16:rowId xmlns:a16="http://schemas.microsoft.com/office/drawing/2014/main" val="3227767198"/>
                  </a:ext>
                </a:extLst>
              </a:tr>
              <a:tr h="370840">
                <a:tc>
                  <a:txBody>
                    <a:bodyPr/>
                    <a:lstStyle/>
                    <a:p>
                      <a:pPr algn="just"/>
                      <a:r>
                        <a:rPr lang="en-GB" b="1" dirty="0"/>
                        <a:t>STEP1: </a:t>
                      </a:r>
                      <a:r>
                        <a:rPr lang="en-GB" dirty="0"/>
                        <a:t>The participant information sheet and gatekeeper protocol (if latter needed).</a:t>
                      </a:r>
                    </a:p>
                    <a:p>
                      <a:pPr algn="just"/>
                      <a:endParaRPr lang="en-GB" dirty="0"/>
                    </a:p>
                  </a:txBody>
                  <a:tcPr/>
                </a:tc>
                <a:tc>
                  <a:txBody>
                    <a:bodyPr/>
                    <a:lstStyle/>
                    <a:p>
                      <a:pPr algn="just"/>
                      <a:r>
                        <a:rPr lang="en-GB" b="1" dirty="0"/>
                        <a:t>STEP 1: </a:t>
                      </a:r>
                      <a:r>
                        <a:rPr lang="en-GB" dirty="0"/>
                        <a:t>The participant information sheet and gatekeeper protocol (if latter needed)</a:t>
                      </a:r>
                    </a:p>
                  </a:txBody>
                  <a:tcPr/>
                </a:tc>
                <a:extLst>
                  <a:ext uri="{0D108BD9-81ED-4DB2-BD59-A6C34878D82A}">
                    <a16:rowId xmlns:a16="http://schemas.microsoft.com/office/drawing/2014/main" val="3865112701"/>
                  </a:ext>
                </a:extLst>
              </a:tr>
              <a:tr h="370840">
                <a:tc>
                  <a:txBody>
                    <a:bodyPr/>
                    <a:lstStyle/>
                    <a:p>
                      <a:pPr algn="just"/>
                      <a:r>
                        <a:rPr lang="en-GB" b="1" dirty="0"/>
                        <a:t>STEP 2: </a:t>
                      </a:r>
                      <a:r>
                        <a:rPr lang="en-GB" dirty="0"/>
                        <a:t>The ‘consent to participate’ document.</a:t>
                      </a:r>
                    </a:p>
                    <a:p>
                      <a:pPr algn="just"/>
                      <a:endParaRPr lang="en-GB"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1" dirty="0"/>
                        <a:t>STEP 2: </a:t>
                      </a:r>
                      <a:r>
                        <a:rPr lang="en-GB" dirty="0"/>
                        <a:t>The ‘ informed consent’ document</a:t>
                      </a:r>
                    </a:p>
                    <a:p>
                      <a:pPr algn="just"/>
                      <a:endParaRPr lang="en-GB" dirty="0"/>
                    </a:p>
                  </a:txBody>
                  <a:tcPr/>
                </a:tc>
                <a:extLst>
                  <a:ext uri="{0D108BD9-81ED-4DB2-BD59-A6C34878D82A}">
                    <a16:rowId xmlns:a16="http://schemas.microsoft.com/office/drawing/2014/main" val="3489679975"/>
                  </a:ext>
                </a:extLst>
              </a:tr>
              <a:tr h="370840">
                <a:tc>
                  <a:txBody>
                    <a:bodyPr/>
                    <a:lstStyle/>
                    <a:p>
                      <a:r>
                        <a:rPr lang="en-GB" b="1" dirty="0"/>
                        <a:t>STEP 3: </a:t>
                      </a:r>
                      <a:r>
                        <a:rPr lang="en-GB" dirty="0"/>
                        <a:t>The ‘assignment of copyright/permission’ document.</a:t>
                      </a:r>
                    </a:p>
                  </a:txBody>
                  <a:tcPr/>
                </a:tc>
                <a:tc>
                  <a:txBody>
                    <a:bodyPr/>
                    <a:lstStyle/>
                    <a:p>
                      <a:r>
                        <a:rPr lang="en-GB" b="1" dirty="0"/>
                        <a:t>STEP 3:  </a:t>
                      </a:r>
                      <a:r>
                        <a:rPr lang="en-GB" dirty="0"/>
                        <a:t>The ‘deed of gift’ document</a:t>
                      </a:r>
                    </a:p>
                    <a:p>
                      <a:endParaRPr lang="en-GB" dirty="0"/>
                    </a:p>
                  </a:txBody>
                  <a:tcPr/>
                </a:tc>
                <a:extLst>
                  <a:ext uri="{0D108BD9-81ED-4DB2-BD59-A6C34878D82A}">
                    <a16:rowId xmlns:a16="http://schemas.microsoft.com/office/drawing/2014/main" val="2432673043"/>
                  </a:ext>
                </a:extLst>
              </a:tr>
            </a:tbl>
          </a:graphicData>
        </a:graphic>
      </p:graphicFrame>
      <p:graphicFrame>
        <p:nvGraphicFramePr>
          <p:cNvPr id="3" name="Table 2">
            <a:extLst>
              <a:ext uri="{FF2B5EF4-FFF2-40B4-BE49-F238E27FC236}">
                <a16:creationId xmlns:a16="http://schemas.microsoft.com/office/drawing/2014/main" id="{9EA5AA23-4C40-BA06-28CF-E5546470BBF1}"/>
              </a:ext>
            </a:extLst>
          </p:cNvPr>
          <p:cNvGraphicFramePr>
            <a:graphicFrameLocks noGrp="1"/>
          </p:cNvGraphicFramePr>
          <p:nvPr/>
        </p:nvGraphicFramePr>
        <p:xfrm>
          <a:off x="396240" y="4937760"/>
          <a:ext cx="11795760" cy="736600"/>
        </p:xfrm>
        <a:graphic>
          <a:graphicData uri="http://schemas.openxmlformats.org/drawingml/2006/table">
            <a:tbl>
              <a:tblPr firstRow="1" bandRow="1">
                <a:tableStyleId>{5C22544A-7EE6-4342-B048-85BDC9FD1C3A}</a:tableStyleId>
              </a:tblPr>
              <a:tblGrid>
                <a:gridCol w="5897880">
                  <a:extLst>
                    <a:ext uri="{9D8B030D-6E8A-4147-A177-3AD203B41FA5}">
                      <a16:colId xmlns:a16="http://schemas.microsoft.com/office/drawing/2014/main" val="1801986441"/>
                    </a:ext>
                  </a:extLst>
                </a:gridCol>
                <a:gridCol w="5897880">
                  <a:extLst>
                    <a:ext uri="{9D8B030D-6E8A-4147-A177-3AD203B41FA5}">
                      <a16:colId xmlns:a16="http://schemas.microsoft.com/office/drawing/2014/main" val="1009315845"/>
                    </a:ext>
                  </a:extLst>
                </a:gridCol>
              </a:tblGrid>
              <a:tr h="736600">
                <a:tc>
                  <a:txBody>
                    <a:bodyPr/>
                    <a:lstStyle/>
                    <a:p>
                      <a:pPr algn="just"/>
                      <a:endParaRPr lang="en-GB" dirty="0"/>
                    </a:p>
                    <a:p>
                      <a:pPr algn="just"/>
                      <a:r>
                        <a:rPr lang="en-GB" dirty="0"/>
                        <a:t>STEP 4: Permission to use images</a:t>
                      </a:r>
                    </a:p>
                  </a:txBody>
                  <a:tcPr/>
                </a:tc>
                <a:tc>
                  <a:txBody>
                    <a:bodyPr/>
                    <a:lstStyle/>
                    <a:p>
                      <a:pPr algn="just"/>
                      <a:endParaRPr lang="en-GB" dirty="0"/>
                    </a:p>
                    <a:p>
                      <a:pPr algn="just"/>
                      <a:r>
                        <a:rPr lang="en-GB" dirty="0"/>
                        <a:t>STEP 4: Permission to use images</a:t>
                      </a:r>
                    </a:p>
                  </a:txBody>
                  <a:tcPr/>
                </a:tc>
                <a:extLst>
                  <a:ext uri="{0D108BD9-81ED-4DB2-BD59-A6C34878D82A}">
                    <a16:rowId xmlns:a16="http://schemas.microsoft.com/office/drawing/2014/main" val="57650594"/>
                  </a:ext>
                </a:extLst>
              </a:tr>
            </a:tbl>
          </a:graphicData>
        </a:graphic>
      </p:graphicFrame>
      <p:graphicFrame>
        <p:nvGraphicFramePr>
          <p:cNvPr id="4" name="Table 3">
            <a:extLst>
              <a:ext uri="{FF2B5EF4-FFF2-40B4-BE49-F238E27FC236}">
                <a16:creationId xmlns:a16="http://schemas.microsoft.com/office/drawing/2014/main" id="{E1F68B9A-E87C-CD14-A4CA-810B9C8C799D}"/>
              </a:ext>
            </a:extLst>
          </p:cNvPr>
          <p:cNvGraphicFramePr>
            <a:graphicFrameLocks noGrp="1"/>
          </p:cNvGraphicFramePr>
          <p:nvPr/>
        </p:nvGraphicFramePr>
        <p:xfrm>
          <a:off x="396240" y="5664200"/>
          <a:ext cx="11795760" cy="640080"/>
        </p:xfrm>
        <a:graphic>
          <a:graphicData uri="http://schemas.openxmlformats.org/drawingml/2006/table">
            <a:tbl>
              <a:tblPr firstRow="1" bandRow="1">
                <a:tableStyleId>{5C22544A-7EE6-4342-B048-85BDC9FD1C3A}</a:tableStyleId>
              </a:tblPr>
              <a:tblGrid>
                <a:gridCol w="5897880">
                  <a:extLst>
                    <a:ext uri="{9D8B030D-6E8A-4147-A177-3AD203B41FA5}">
                      <a16:colId xmlns:a16="http://schemas.microsoft.com/office/drawing/2014/main" val="1481484299"/>
                    </a:ext>
                  </a:extLst>
                </a:gridCol>
                <a:gridCol w="5897880">
                  <a:extLst>
                    <a:ext uri="{9D8B030D-6E8A-4147-A177-3AD203B41FA5}">
                      <a16:colId xmlns:a16="http://schemas.microsoft.com/office/drawing/2014/main" val="3655881744"/>
                    </a:ext>
                  </a:extLst>
                </a:gridCol>
              </a:tblGrid>
              <a:tr h="370840">
                <a:tc>
                  <a:txBody>
                    <a:bodyPr/>
                    <a:lstStyle/>
                    <a:p>
                      <a:pPr algn="just"/>
                      <a:endParaRPr lang="en-GB" dirty="0"/>
                    </a:p>
                    <a:p>
                      <a:pPr algn="just"/>
                      <a:r>
                        <a:rPr lang="en-GB" dirty="0"/>
                        <a:t>STEP 4: Interviewee data sheet</a:t>
                      </a:r>
                    </a:p>
                  </a:txBody>
                  <a:tcPr/>
                </a:tc>
                <a:tc>
                  <a:txBody>
                    <a:bodyPr/>
                    <a:lstStyle/>
                    <a:p>
                      <a:pPr algn="just"/>
                      <a:endParaRPr lang="en-GB" dirty="0"/>
                    </a:p>
                    <a:p>
                      <a:pPr algn="just"/>
                      <a:r>
                        <a:rPr lang="en-GB" dirty="0"/>
                        <a:t>STEP 4: interviewee data sheet</a:t>
                      </a:r>
                    </a:p>
                  </a:txBody>
                  <a:tcPr/>
                </a:tc>
                <a:extLst>
                  <a:ext uri="{0D108BD9-81ED-4DB2-BD59-A6C34878D82A}">
                    <a16:rowId xmlns:a16="http://schemas.microsoft.com/office/drawing/2014/main" val="1811675291"/>
                  </a:ext>
                </a:extLst>
              </a:tr>
            </a:tbl>
          </a:graphicData>
        </a:graphic>
      </p:graphicFrame>
    </p:spTree>
    <p:extLst>
      <p:ext uri="{BB962C8B-B14F-4D97-AF65-F5344CB8AC3E}">
        <p14:creationId xmlns:p14="http://schemas.microsoft.com/office/powerpoint/2010/main" val="2232274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0E79B84-EAC6-AED7-4308-19F481687ED3}"/>
              </a:ext>
            </a:extLst>
          </p:cNvPr>
          <p:cNvGraphicFramePr/>
          <p:nvPr>
            <p:extLst>
              <p:ext uri="{D42A27DB-BD31-4B8C-83A1-F6EECF244321}">
                <p14:modId xmlns:p14="http://schemas.microsoft.com/office/powerpoint/2010/main" val="4163179606"/>
              </p:ext>
            </p:extLst>
          </p:nvPr>
        </p:nvGraphicFramePr>
        <p:xfrm>
          <a:off x="132080" y="0"/>
          <a:ext cx="12059920" cy="6675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1DC5A17-6585-BFD0-BFC2-07EFF6B74FBD}"/>
              </a:ext>
            </a:extLst>
          </p:cNvPr>
          <p:cNvSpPr txBox="1"/>
          <p:nvPr/>
        </p:nvSpPr>
        <p:spPr>
          <a:xfrm>
            <a:off x="4318000" y="213360"/>
            <a:ext cx="7528560" cy="461665"/>
          </a:xfrm>
          <a:prstGeom prst="rect">
            <a:avLst/>
          </a:prstGeom>
          <a:noFill/>
        </p:spPr>
        <p:txBody>
          <a:bodyPr wrap="square" rtlCol="0">
            <a:spAutoFit/>
          </a:bodyPr>
          <a:lstStyle/>
          <a:p>
            <a:pPr algn="ctr"/>
            <a:r>
              <a:rPr lang="en-GB" sz="2400" b="1" dirty="0"/>
              <a:t>ORAL HISTORY AND ETHICS FLOW CHART</a:t>
            </a:r>
          </a:p>
        </p:txBody>
      </p:sp>
    </p:spTree>
    <p:extLst>
      <p:ext uri="{BB962C8B-B14F-4D97-AF65-F5344CB8AC3E}">
        <p14:creationId xmlns:p14="http://schemas.microsoft.com/office/powerpoint/2010/main" val="3152943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2EBF-753B-C268-377E-ED27E9EDE273}"/>
              </a:ext>
            </a:extLst>
          </p:cNvPr>
          <p:cNvSpPr>
            <a:spLocks noGrp="1"/>
          </p:cNvSpPr>
          <p:nvPr>
            <p:ph type="title"/>
          </p:nvPr>
        </p:nvSpPr>
        <p:spPr>
          <a:xfrm>
            <a:off x="0" y="18255"/>
            <a:ext cx="6441440" cy="1325563"/>
          </a:xfrm>
        </p:spPr>
        <p:txBody>
          <a:bodyPr/>
          <a:lstStyle/>
          <a:p>
            <a:r>
              <a:rPr lang="en-GB" b="1" dirty="0"/>
              <a:t>Keeping your data secure</a:t>
            </a:r>
          </a:p>
        </p:txBody>
      </p:sp>
      <p:sp>
        <p:nvSpPr>
          <p:cNvPr id="3" name="Content Placeholder 2">
            <a:extLst>
              <a:ext uri="{FF2B5EF4-FFF2-40B4-BE49-F238E27FC236}">
                <a16:creationId xmlns:a16="http://schemas.microsoft.com/office/drawing/2014/main" id="{0C1493A3-6FF7-FEDF-8E9E-FD5EC0562D19}"/>
              </a:ext>
            </a:extLst>
          </p:cNvPr>
          <p:cNvSpPr>
            <a:spLocks noGrp="1"/>
          </p:cNvSpPr>
          <p:nvPr>
            <p:ph idx="1"/>
          </p:nvPr>
        </p:nvSpPr>
        <p:spPr/>
        <p:txBody>
          <a:bodyPr>
            <a:normAutofit lnSpcReduction="10000"/>
          </a:bodyPr>
          <a:lstStyle/>
          <a:p>
            <a:pPr marL="0" indent="0">
              <a:buNone/>
            </a:pPr>
            <a:r>
              <a:rPr lang="en-GB" dirty="0"/>
              <a:t>Password protected storage.</a:t>
            </a:r>
          </a:p>
          <a:p>
            <a:pPr marL="0" indent="0">
              <a:buNone/>
            </a:pPr>
            <a:r>
              <a:rPr lang="en-GB" dirty="0"/>
              <a:t>Back up on hard drive.</a:t>
            </a:r>
          </a:p>
          <a:p>
            <a:pPr marL="0" indent="0">
              <a:buNone/>
            </a:pPr>
            <a:r>
              <a:rPr lang="en-GB" dirty="0"/>
              <a:t>Avoid the use of third party software for transcription as companies are likely to be able to access the data. Your interviewee’s interview  data may end up in Chat GBT or similar.</a:t>
            </a:r>
          </a:p>
          <a:p>
            <a:pPr marL="0" indent="0">
              <a:buNone/>
            </a:pPr>
            <a:r>
              <a:rPr lang="en-GB" dirty="0"/>
              <a:t>If you subcontract to a transcription company, ask them to sign an NDA/confidentiality agreement.</a:t>
            </a:r>
          </a:p>
          <a:p>
            <a:pPr marL="0" indent="0">
              <a:buNone/>
            </a:pPr>
            <a:r>
              <a:rPr lang="en-GB" dirty="0"/>
              <a:t>Only publish/archive after your interviewee has read verbatim transcript and signed off and (ii) you have done a sensitivity audit on the transcript. </a:t>
            </a:r>
          </a:p>
        </p:txBody>
      </p:sp>
      <p:pic>
        <p:nvPicPr>
          <p:cNvPr id="5" name="Picture 4" descr="A notepad with a check mark and a check mark&#10;&#10;Description automatically generated">
            <a:extLst>
              <a:ext uri="{FF2B5EF4-FFF2-40B4-BE49-F238E27FC236}">
                <a16:creationId xmlns:a16="http://schemas.microsoft.com/office/drawing/2014/main" id="{DF06C6A6-93FC-5414-5DC2-C05717287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582" y="89535"/>
            <a:ext cx="2047875" cy="2228850"/>
          </a:xfrm>
          <a:prstGeom prst="rect">
            <a:avLst/>
          </a:prstGeom>
        </p:spPr>
      </p:pic>
    </p:spTree>
    <p:extLst>
      <p:ext uri="{BB962C8B-B14F-4D97-AF65-F5344CB8AC3E}">
        <p14:creationId xmlns:p14="http://schemas.microsoft.com/office/powerpoint/2010/main" val="3072954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13476-25D0-39C7-52BF-6FE9168060AB}"/>
              </a:ext>
            </a:extLst>
          </p:cNvPr>
          <p:cNvSpPr>
            <a:spLocks noGrp="1"/>
          </p:cNvSpPr>
          <p:nvPr>
            <p:ph type="title"/>
          </p:nvPr>
        </p:nvSpPr>
        <p:spPr>
          <a:xfrm>
            <a:off x="0" y="0"/>
            <a:ext cx="6894576" cy="1783080"/>
          </a:xfrm>
        </p:spPr>
        <p:txBody>
          <a:bodyPr anchor="b">
            <a:noAutofit/>
          </a:bodyPr>
          <a:lstStyle/>
          <a:p>
            <a:r>
              <a:rPr lang="en-GB" b="1" dirty="0">
                <a:latin typeface="Calibri" panose="020F0502020204030204" pitchFamily="34" charset="0"/>
                <a:ea typeface="Calibri" panose="020F0502020204030204" pitchFamily="34" charset="0"/>
                <a:cs typeface="Calibri" panose="020F0502020204030204" pitchFamily="34" charset="0"/>
              </a:rPr>
              <a:t>Why we can never promise confidentiality - the Boston College case </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124CE6-8366-9C36-8FE1-94FBC848C223}"/>
              </a:ext>
            </a:extLst>
          </p:cNvPr>
          <p:cNvSpPr>
            <a:spLocks noGrp="1"/>
          </p:cNvSpPr>
          <p:nvPr>
            <p:ph idx="1"/>
          </p:nvPr>
        </p:nvSpPr>
        <p:spPr>
          <a:xfrm>
            <a:off x="45207" y="2504439"/>
            <a:ext cx="12098538" cy="4451331"/>
          </a:xfrm>
        </p:spPr>
        <p:txBody>
          <a:bodyPr>
            <a:noAutofit/>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In 2014, the Police Service of Northern Ireland (PSNI) secured court orders for access to interviews that were carried out during the Boston College Belfast Project.</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Claim that material may be relevant to the ongoing investigations into unsolved crimes that were committed during the Northern Ireland Troubles. Not deemed as admissible.</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Boston College Belfast Project had given categorical undertakings to interviewees that their interviews would remain closed until their deaths. </a:t>
            </a:r>
          </a:p>
          <a:p>
            <a:pPr marL="0" indent="0">
              <a:buNone/>
            </a:pPr>
            <a:r>
              <a:rPr lang="en-GB" sz="2400" dirty="0"/>
              <a:t>No confidentiality agreement or deposit agreement supersedes the law of the state. Any risk must be fully discussed with the participant. Legal advice may be needed in certain circumstances.</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hlinkClick r:id="rId2"/>
              </a:rPr>
              <a:t>OHNI statement on Boston College case</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black circle with white text and red rectangle&#10;&#10;Description automatically generated">
            <a:extLst>
              <a:ext uri="{FF2B5EF4-FFF2-40B4-BE49-F238E27FC236}">
                <a16:creationId xmlns:a16="http://schemas.microsoft.com/office/drawing/2014/main" id="{0CD7A600-506A-B704-ABAB-9A02A4158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939" y="106702"/>
            <a:ext cx="1790677" cy="1790677"/>
          </a:xfrm>
          <a:prstGeom prst="rect">
            <a:avLst/>
          </a:prstGeom>
        </p:spPr>
      </p:pic>
      <p:pic>
        <p:nvPicPr>
          <p:cNvPr id="5" name="Picture 4" descr="A red stamp with text&#10;&#10;Description automatically generated">
            <a:extLst>
              <a:ext uri="{FF2B5EF4-FFF2-40B4-BE49-F238E27FC236}">
                <a16:creationId xmlns:a16="http://schemas.microsoft.com/office/drawing/2014/main" id="{2D6A1F1E-B6A2-72C9-A8EF-7847DFBEA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616" y="0"/>
            <a:ext cx="3584223" cy="1290320"/>
          </a:xfrm>
          <a:prstGeom prst="rect">
            <a:avLst/>
          </a:prstGeom>
        </p:spPr>
      </p:pic>
    </p:spTree>
    <p:extLst>
      <p:ext uri="{BB962C8B-B14F-4D97-AF65-F5344CB8AC3E}">
        <p14:creationId xmlns:p14="http://schemas.microsoft.com/office/powerpoint/2010/main" val="143616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5C93A"/>
            </a:solidFill>
          </a:ln>
        </p:spPr>
        <p:style>
          <a:lnRef idx="1">
            <a:schemeClr val="accent1"/>
          </a:lnRef>
          <a:fillRef idx="0">
            <a:schemeClr val="accent1"/>
          </a:fillRef>
          <a:effectRef idx="0">
            <a:schemeClr val="accent1"/>
          </a:effectRef>
          <a:fontRef idx="minor">
            <a:schemeClr val="tx1"/>
          </a:fontRef>
        </p:style>
      </p:cxnSp>
      <p:pic>
        <p:nvPicPr>
          <p:cNvPr id="3" name="Picture 2" descr="A blue square with white text and balloons&#10;&#10;Description automatically generated">
            <a:extLst>
              <a:ext uri="{FF2B5EF4-FFF2-40B4-BE49-F238E27FC236}">
                <a16:creationId xmlns:a16="http://schemas.microsoft.com/office/drawing/2014/main" id="{6229BA98-6F92-19D1-063F-BF4C59A57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60053" cy="6929120"/>
          </a:xfrm>
          <a:prstGeom prst="rect">
            <a:avLst/>
          </a:prstGeom>
        </p:spPr>
      </p:pic>
      <p:pic>
        <p:nvPicPr>
          <p:cNvPr id="4" name="Picture 3" descr="A diagram of steps to a oral history&#10;&#10;Description automatically generated">
            <a:extLst>
              <a:ext uri="{FF2B5EF4-FFF2-40B4-BE49-F238E27FC236}">
                <a16:creationId xmlns:a16="http://schemas.microsoft.com/office/drawing/2014/main" id="{6FE99558-BFE8-ECA1-B1D3-1F0E29D85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52" y="-41025"/>
            <a:ext cx="5110028" cy="7231172"/>
          </a:xfrm>
          <a:prstGeom prst="rect">
            <a:avLst/>
          </a:prstGeom>
        </p:spPr>
      </p:pic>
    </p:spTree>
    <p:extLst>
      <p:ext uri="{BB962C8B-B14F-4D97-AF65-F5344CB8AC3E}">
        <p14:creationId xmlns:p14="http://schemas.microsoft.com/office/powerpoint/2010/main" val="2868066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59BF6-D023-1A61-050A-388912AA70BC}"/>
              </a:ext>
            </a:extLst>
          </p:cNvPr>
          <p:cNvSpPr>
            <a:spLocks noGrp="1"/>
          </p:cNvSpPr>
          <p:nvPr>
            <p:ph type="title"/>
          </p:nvPr>
        </p:nvSpPr>
        <p:spPr>
          <a:xfrm>
            <a:off x="0" y="18255"/>
            <a:ext cx="8839200" cy="1325563"/>
          </a:xfrm>
        </p:spPr>
        <p:txBody>
          <a:bodyPr/>
          <a:lstStyle/>
          <a:p>
            <a:r>
              <a:rPr lang="en-GB" b="1" dirty="0">
                <a:latin typeface="Calibri" panose="020F0502020204030204" pitchFamily="34" charset="0"/>
                <a:ea typeface="Calibri" panose="020F0502020204030204" pitchFamily="34" charset="0"/>
                <a:cs typeface="Calibri" panose="020F0502020204030204" pitchFamily="34" charset="0"/>
              </a:rPr>
              <a:t>How do I evidence informed consent?</a:t>
            </a:r>
          </a:p>
        </p:txBody>
      </p:sp>
      <p:sp>
        <p:nvSpPr>
          <p:cNvPr id="3" name="Content Placeholder 2">
            <a:extLst>
              <a:ext uri="{FF2B5EF4-FFF2-40B4-BE49-F238E27FC236}">
                <a16:creationId xmlns:a16="http://schemas.microsoft.com/office/drawing/2014/main" id="{6E718509-3C08-5F0F-C502-08A28E31A4BD}"/>
              </a:ext>
            </a:extLst>
          </p:cNvPr>
          <p:cNvSpPr>
            <a:spLocks noGrp="1"/>
          </p:cNvSpPr>
          <p:nvPr>
            <p:ph idx="1"/>
          </p:nvPr>
        </p:nvSpPr>
        <p:spPr>
          <a:xfrm>
            <a:off x="0" y="1696720"/>
            <a:ext cx="11353800" cy="4480243"/>
          </a:xfrm>
        </p:spPr>
        <p:txBody>
          <a:bodyPr/>
          <a:lstStyle/>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In addition to written consent, it is good practice to record the person giving their consent at the beginning of the recording. You then go into your introductory ’script’ (slide 34 ) </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hlinkClick r:id="rId2"/>
              </a:rPr>
              <a:t>Practical Guidelines - Oral History Network of Ireland (oralhistorynetworkireland.ie)</a:t>
            </a:r>
            <a:endParaRPr lang="en-GB" dirty="0"/>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hlinkClick r:id="rId2"/>
              </a:rPr>
              <a:t>https://oralhistorynetworkireland.ie/practical-guidelines</a:t>
            </a:r>
            <a:r>
              <a:rPr lang="en-GB" dirty="0">
                <a:latin typeface="Calibri" panose="020F0502020204030204" pitchFamily="34" charset="0"/>
                <a:ea typeface="Calibri" panose="020F0502020204030204" pitchFamily="34" charset="0"/>
                <a:cs typeface="Calibri" panose="020F0502020204030204" pitchFamily="34" charset="0"/>
              </a:rPr>
              <a:t> </a:t>
            </a:r>
          </a:p>
        </p:txBody>
      </p:sp>
      <p:pic>
        <p:nvPicPr>
          <p:cNvPr id="5" name="Picture 4" descr="A hand holding a clipboard with a pen&#10;&#10;Description automatically generated">
            <a:extLst>
              <a:ext uri="{FF2B5EF4-FFF2-40B4-BE49-F238E27FC236}">
                <a16:creationId xmlns:a16="http://schemas.microsoft.com/office/drawing/2014/main" id="{A150B7C9-5F64-FE6B-3807-F7063FFB9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5504" y="2516473"/>
            <a:ext cx="2840736" cy="2840736"/>
          </a:xfrm>
          <a:prstGeom prst="rect">
            <a:avLst/>
          </a:prstGeom>
        </p:spPr>
      </p:pic>
    </p:spTree>
    <p:extLst>
      <p:ext uri="{BB962C8B-B14F-4D97-AF65-F5344CB8AC3E}">
        <p14:creationId xmlns:p14="http://schemas.microsoft.com/office/powerpoint/2010/main" val="449702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13E63-8E34-3354-888C-10A729AC3B1E}"/>
              </a:ext>
            </a:extLst>
          </p:cNvPr>
          <p:cNvSpPr>
            <a:spLocks noGrp="1"/>
          </p:cNvSpPr>
          <p:nvPr>
            <p:ph type="title"/>
          </p:nvPr>
        </p:nvSpPr>
        <p:spPr>
          <a:xfrm>
            <a:off x="0" y="18255"/>
            <a:ext cx="10515600" cy="1325563"/>
          </a:xfrm>
        </p:spPr>
        <p:txBody>
          <a:bodyPr/>
          <a:lstStyle/>
          <a:p>
            <a:r>
              <a:rPr lang="en-GB" b="1" dirty="0">
                <a:latin typeface="Calibri Light" panose="020F0302020204030204" pitchFamily="34" charset="0"/>
                <a:ea typeface="Calibri Light" panose="020F0302020204030204" pitchFamily="34" charset="0"/>
                <a:cs typeface="Calibri Light" panose="020F0302020204030204" pitchFamily="34" charset="0"/>
              </a:rPr>
              <a:t>Peer review checks on ethics documentation</a:t>
            </a:r>
          </a:p>
        </p:txBody>
      </p:sp>
      <p:sp>
        <p:nvSpPr>
          <p:cNvPr id="3" name="Content Placeholder 2">
            <a:extLst>
              <a:ext uri="{FF2B5EF4-FFF2-40B4-BE49-F238E27FC236}">
                <a16:creationId xmlns:a16="http://schemas.microsoft.com/office/drawing/2014/main" id="{77D95B6F-7323-5757-0032-CE6A52A5B515}"/>
              </a:ext>
            </a:extLst>
          </p:cNvPr>
          <p:cNvSpPr>
            <a:spLocks noGrp="1"/>
          </p:cNvSpPr>
          <p:nvPr>
            <p:ph idx="1"/>
          </p:nvPr>
        </p:nvSpPr>
        <p:spPr>
          <a:xfrm>
            <a:off x="101600" y="1253331"/>
            <a:ext cx="11211560" cy="4351338"/>
          </a:xfrm>
        </p:spPr>
        <p:txBody>
          <a:bodyPr>
            <a:normAutofit/>
          </a:bodyPr>
          <a:lstStyle/>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In general, if you are conducting oral history whilst an employee of a higher education institution or other public bodies, you are likely to need to obtain ethical approval from your employer.</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hlinkClick r:id="rId2"/>
              </a:rPr>
              <a:t>https://oralhistory.org/oha-statement-on-ethics/</a:t>
            </a:r>
            <a:r>
              <a:rPr lang="en-GB" sz="2400" dirty="0">
                <a:latin typeface="Calibri" panose="020F0502020204030204" pitchFamily="34" charset="0"/>
                <a:ea typeface="Calibri" panose="020F0502020204030204" pitchFamily="34" charset="0"/>
                <a:cs typeface="Calibri" panose="020F0502020204030204" pitchFamily="34" charset="0"/>
              </a:rPr>
              <a:t> </a:t>
            </a:r>
          </a:p>
        </p:txBody>
      </p:sp>
      <p:pic>
        <p:nvPicPr>
          <p:cNvPr id="5" name="Picture 4" descr="A stamp on a paper&#10;&#10;Description automatically generated">
            <a:extLst>
              <a:ext uri="{FF2B5EF4-FFF2-40B4-BE49-F238E27FC236}">
                <a16:creationId xmlns:a16="http://schemas.microsoft.com/office/drawing/2014/main" id="{1788D3D7-0E8A-F655-AC94-027D14828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633" y="3884216"/>
            <a:ext cx="4870767" cy="2955529"/>
          </a:xfrm>
          <a:prstGeom prst="rect">
            <a:avLst/>
          </a:prstGeom>
        </p:spPr>
      </p:pic>
    </p:spTree>
    <p:extLst>
      <p:ext uri="{BB962C8B-B14F-4D97-AF65-F5344CB8AC3E}">
        <p14:creationId xmlns:p14="http://schemas.microsoft.com/office/powerpoint/2010/main" val="795035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8211B-AB62-24E2-0038-BA7F4CADFFA1}"/>
              </a:ext>
            </a:extLst>
          </p:cNvPr>
          <p:cNvSpPr>
            <a:spLocks noGrp="1"/>
          </p:cNvSpPr>
          <p:nvPr>
            <p:ph type="title"/>
          </p:nvPr>
        </p:nvSpPr>
        <p:spPr>
          <a:xfrm>
            <a:off x="-2" y="-5550"/>
            <a:ext cx="6590792" cy="1300554"/>
          </a:xfrm>
        </p:spPr>
        <p:txBody>
          <a:bodyPr anchor="b">
            <a:normAutofit/>
          </a:bodyPr>
          <a:lstStyle/>
          <a:p>
            <a:r>
              <a:rPr lang="en-GB" b="1" dirty="0">
                <a:latin typeface="Calibri" panose="020F0502020204030204" pitchFamily="34" charset="0"/>
                <a:ea typeface="Calibri" panose="020F0502020204030204" pitchFamily="34" charset="0"/>
                <a:cs typeface="Calibri" panose="020F0502020204030204" pitchFamily="34" charset="0"/>
              </a:rPr>
              <a:t>What is ‘informed consent’ (1)? </a:t>
            </a:r>
          </a:p>
        </p:txBody>
      </p:sp>
      <p:sp>
        <p:nvSpPr>
          <p:cNvPr id="18" name="Rectangle 17">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paper with a pencil&#10;&#10;Description automatically generated">
            <a:extLst>
              <a:ext uri="{FF2B5EF4-FFF2-40B4-BE49-F238E27FC236}">
                <a16:creationId xmlns:a16="http://schemas.microsoft.com/office/drawing/2014/main" id="{8E92DF60-5BE5-9346-BC86-CC10DF784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284" y="29485"/>
            <a:ext cx="3172715" cy="1657999"/>
          </a:xfrm>
          <a:prstGeom prst="rect">
            <a:avLst/>
          </a:prstGeom>
        </p:spPr>
      </p:pic>
      <p:sp>
        <p:nvSpPr>
          <p:cNvPr id="3" name="Content Placeholder 2">
            <a:extLst>
              <a:ext uri="{FF2B5EF4-FFF2-40B4-BE49-F238E27FC236}">
                <a16:creationId xmlns:a16="http://schemas.microsoft.com/office/drawing/2014/main" id="{B86FE6E3-80EF-2D20-76FD-CB3CC8F1D37C}"/>
              </a:ext>
            </a:extLst>
          </p:cNvPr>
          <p:cNvSpPr>
            <a:spLocks noGrp="1"/>
          </p:cNvSpPr>
          <p:nvPr>
            <p:ph idx="1"/>
          </p:nvPr>
        </p:nvSpPr>
        <p:spPr>
          <a:xfrm>
            <a:off x="-2" y="2203078"/>
            <a:ext cx="11471470" cy="4267991"/>
          </a:xfrm>
        </p:spPr>
        <p:txBody>
          <a:bodyPr anchor="ctr">
            <a:normAutofit fontScale="92500"/>
          </a:bodyPr>
          <a:lstStyle/>
          <a:p>
            <a:pPr marL="0" indent="0">
              <a:buNone/>
            </a:pPr>
            <a:r>
              <a:rPr lang="en-GB" sz="2600" dirty="0">
                <a:latin typeface="Calibri" panose="020F0502020204030204" pitchFamily="34" charset="0"/>
                <a:ea typeface="Calibri" panose="020F0502020204030204" pitchFamily="34" charset="0"/>
                <a:cs typeface="Calibri" panose="020F0502020204030204" pitchFamily="34" charset="0"/>
              </a:rPr>
              <a:t>“An agreement that documents, verbally or in writing, that the narrator has been given all the information necessary to come to a decision about whether to participate in the oral history project. Informed consent does not cover or deal with copyright. The interview process must be transparent, with ongoing participation, consent, engagement, and open discussion among all parties, from the first encounter between interviewer and narrator to the creation of end products. Informed consent plays a key role in ensuring transparency.”</a:t>
            </a:r>
          </a:p>
          <a:p>
            <a:pPr marL="0" indent="0">
              <a:buNone/>
            </a:pPr>
            <a:endParaRPr lang="en-GB" sz="2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600" dirty="0">
                <a:latin typeface="Calibri" panose="020F0502020204030204" pitchFamily="34" charset="0"/>
                <a:ea typeface="Calibri" panose="020F0502020204030204" pitchFamily="34" charset="0"/>
                <a:cs typeface="Calibri" panose="020F0502020204030204" pitchFamily="34" charset="0"/>
                <a:hlinkClick r:id="rId3"/>
              </a:rPr>
              <a:t>Ontario Museum association 2023 – Practical Approaches To Ethical Oral History</a:t>
            </a:r>
            <a:endParaRPr lang="en-GB" sz="2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600" dirty="0">
                <a:latin typeface="Calibri" panose="020F0502020204030204" pitchFamily="34" charset="0"/>
                <a:ea typeface="Calibri" panose="020F0502020204030204" pitchFamily="34" charset="0"/>
                <a:cs typeface="Calibri" panose="020F0502020204030204" pitchFamily="34" charset="0"/>
              </a:rPr>
              <a:t>(Oral History Association, 2024).</a:t>
            </a:r>
          </a:p>
        </p:txBody>
      </p:sp>
      <p:sp>
        <p:nvSpPr>
          <p:cNvPr id="16" name="Rectangle 1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241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8211B-AB62-24E2-0038-BA7F4CADFFA1}"/>
              </a:ext>
            </a:extLst>
          </p:cNvPr>
          <p:cNvSpPr>
            <a:spLocks noGrp="1"/>
          </p:cNvSpPr>
          <p:nvPr>
            <p:ph type="title"/>
          </p:nvPr>
        </p:nvSpPr>
        <p:spPr>
          <a:xfrm>
            <a:off x="0" y="-71321"/>
            <a:ext cx="8260080" cy="1434415"/>
          </a:xfrm>
        </p:spPr>
        <p:txBody>
          <a:bodyPr anchor="b">
            <a:normAutofit fontScale="90000"/>
          </a:bodyPr>
          <a:lstStyle/>
          <a:p>
            <a:r>
              <a:rPr lang="en-GB" sz="5400" b="1" dirty="0">
                <a:latin typeface="Calibri" panose="020F0502020204030204" pitchFamily="34" charset="0"/>
                <a:ea typeface="Calibri" panose="020F0502020204030204" pitchFamily="34" charset="0"/>
                <a:cs typeface="Calibri" panose="020F0502020204030204" pitchFamily="34" charset="0"/>
              </a:rPr>
              <a:t>What is informed consent?</a:t>
            </a:r>
            <a:br>
              <a:rPr lang="en-GB" sz="5400" b="1" dirty="0">
                <a:latin typeface="Calibri" panose="020F0502020204030204" pitchFamily="34" charset="0"/>
                <a:ea typeface="Calibri" panose="020F0502020204030204" pitchFamily="34" charset="0"/>
                <a:cs typeface="Calibri" panose="020F0502020204030204" pitchFamily="34" charset="0"/>
              </a:rPr>
            </a:br>
            <a:r>
              <a:rPr lang="en-GB" sz="5400" b="1" dirty="0">
                <a:latin typeface="Calibri" panose="020F0502020204030204" pitchFamily="34" charset="0"/>
                <a:ea typeface="Calibri" panose="020F0502020204030204" pitchFamily="34" charset="0"/>
                <a:cs typeface="Calibri" panose="020F0502020204030204" pitchFamily="34" charset="0"/>
              </a:rPr>
              <a:t>(2)</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6FE6E3-80EF-2D20-76FD-CB3CC8F1D37C}"/>
              </a:ext>
            </a:extLst>
          </p:cNvPr>
          <p:cNvSpPr>
            <a:spLocks noGrp="1"/>
          </p:cNvSpPr>
          <p:nvPr>
            <p:ph idx="1"/>
          </p:nvPr>
        </p:nvSpPr>
        <p:spPr>
          <a:xfrm>
            <a:off x="101601" y="1911493"/>
            <a:ext cx="8605520" cy="4119172"/>
          </a:xfrm>
        </p:spPr>
        <p:txBody>
          <a:bodyPr anchor="t">
            <a:normAutofit/>
          </a:bodyPr>
          <a:lstStyle/>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Have a script for the beginning of each interview which you use consistently throughout your project. e.g. “My name is (x) and today is (day)(month)(year)(time 24 hr clock) and I am here with (insert name) at (insert location) to record their oral history. Can I check, please, that you have read through the participant information sheet and that I have your consent to record your memories of (insert theme)? Thanks very much.”</a:t>
            </a:r>
          </a:p>
          <a:p>
            <a:pPr marL="0" indent="0" algn="just">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400" dirty="0">
                <a:latin typeface="Calibri" panose="020F0502020204030204" pitchFamily="34" charset="0"/>
                <a:ea typeface="Calibri" panose="020F0502020204030204" pitchFamily="34" charset="0"/>
                <a:cs typeface="Calibri" panose="020F0502020204030204" pitchFamily="34" charset="0"/>
              </a:rPr>
              <a:t>Never ask an interviewee to confirm their date of birth, contact details or home address on a recording as this is protected under data protection regulations. We will come back to this in week 4.</a:t>
            </a:r>
          </a:p>
        </p:txBody>
      </p:sp>
      <p:pic>
        <p:nvPicPr>
          <p:cNvPr id="5" name="Picture 4" descr="A blue and white paper with a pen&#10;&#10;Description automatically generated">
            <a:extLst>
              <a:ext uri="{FF2B5EF4-FFF2-40B4-BE49-F238E27FC236}">
                <a16:creationId xmlns:a16="http://schemas.microsoft.com/office/drawing/2014/main" id="{90521BA1-2786-087F-CA32-AC373FF03849}"/>
              </a:ext>
            </a:extLst>
          </p:cNvPr>
          <p:cNvPicPr>
            <a:picLocks noChangeAspect="1"/>
          </p:cNvPicPr>
          <p:nvPr/>
        </p:nvPicPr>
        <p:blipFill rotWithShape="1">
          <a:blip r:embed="rId2">
            <a:extLst>
              <a:ext uri="{28A0092B-C50C-407E-A947-70E740481C1C}">
                <a14:useLocalDpi xmlns:a14="http://schemas.microsoft.com/office/drawing/2010/main" val="0"/>
              </a:ext>
            </a:extLst>
          </a:blip>
          <a:srcRect r="3796" b="2"/>
          <a:stretch/>
        </p:blipFill>
        <p:spPr>
          <a:xfrm>
            <a:off x="8999949" y="2773712"/>
            <a:ext cx="2896174" cy="3010408"/>
          </a:xfrm>
          <a:prstGeom prst="rect">
            <a:avLst/>
          </a:prstGeom>
        </p:spPr>
      </p:pic>
    </p:spTree>
    <p:extLst>
      <p:ext uri="{BB962C8B-B14F-4D97-AF65-F5344CB8AC3E}">
        <p14:creationId xmlns:p14="http://schemas.microsoft.com/office/powerpoint/2010/main" val="4099477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E0A8-B6A1-D00F-39E5-5D3E211FDF95}"/>
              </a:ext>
            </a:extLst>
          </p:cNvPr>
          <p:cNvSpPr>
            <a:spLocks noGrp="1"/>
          </p:cNvSpPr>
          <p:nvPr>
            <p:ph type="title"/>
          </p:nvPr>
        </p:nvSpPr>
        <p:spPr>
          <a:xfrm>
            <a:off x="0" y="0"/>
            <a:ext cx="5445760" cy="1325563"/>
          </a:xfrm>
        </p:spPr>
        <p:txBody>
          <a:bodyPr/>
          <a:lstStyle/>
          <a:p>
            <a:r>
              <a:rPr lang="en-GB" b="1" dirty="0"/>
              <a:t>Incentives or bribes?</a:t>
            </a:r>
          </a:p>
        </p:txBody>
      </p:sp>
      <p:sp>
        <p:nvSpPr>
          <p:cNvPr id="3" name="Content Placeholder 2">
            <a:extLst>
              <a:ext uri="{FF2B5EF4-FFF2-40B4-BE49-F238E27FC236}">
                <a16:creationId xmlns:a16="http://schemas.microsoft.com/office/drawing/2014/main" id="{05C3BA67-A5D8-A20B-058F-DC2FF000F298}"/>
              </a:ext>
            </a:extLst>
          </p:cNvPr>
          <p:cNvSpPr>
            <a:spLocks noGrp="1"/>
          </p:cNvSpPr>
          <p:nvPr>
            <p:ph idx="1"/>
          </p:nvPr>
        </p:nvSpPr>
        <p:spPr>
          <a:xfrm>
            <a:off x="0" y="1104264"/>
            <a:ext cx="12090400" cy="5753735"/>
          </a:xfrm>
        </p:spPr>
        <p:txBody>
          <a:bodyPr>
            <a:normAutofit/>
          </a:bodyPr>
          <a:lstStyle/>
          <a:p>
            <a:pPr marL="0" indent="0">
              <a:buNone/>
            </a:pPr>
            <a:r>
              <a:rPr lang="en-GB" sz="2400" dirty="0"/>
              <a:t>Much debated in the world of research as it may compromise people’s ability to give their informed consent freely.</a:t>
            </a:r>
          </a:p>
          <a:p>
            <a:pPr marL="0" indent="0">
              <a:buNone/>
            </a:pPr>
            <a:endParaRPr lang="en-GB" sz="2400" dirty="0"/>
          </a:p>
          <a:p>
            <a:pPr marL="0" indent="0">
              <a:buNone/>
            </a:pPr>
            <a:r>
              <a:rPr lang="en-GB" sz="2400" dirty="0"/>
              <a:t>When does an incentive e.g. financial incentive become a bribe?</a:t>
            </a:r>
          </a:p>
          <a:p>
            <a:pPr marL="0" indent="0">
              <a:buNone/>
            </a:pPr>
            <a:endParaRPr lang="en-GB" sz="2400" dirty="0"/>
          </a:p>
          <a:p>
            <a:pPr marL="0" indent="0">
              <a:buNone/>
            </a:pPr>
            <a:r>
              <a:rPr lang="en-GB" sz="2400" dirty="0"/>
              <a:t>Research evidence shows that research participants are ambivalent about the offer of incentive i.e. “I would have taken part anyway”(Largent, 2022).</a:t>
            </a:r>
          </a:p>
          <a:p>
            <a:pPr marL="0" indent="0">
              <a:buNone/>
            </a:pPr>
            <a:br>
              <a:rPr lang="en-GB" sz="2400" dirty="0"/>
            </a:br>
            <a:r>
              <a:rPr lang="en-GB" sz="2400" dirty="0"/>
              <a:t>If you do have a budget for incentives, consider giving it after the interview has been recorded. </a:t>
            </a:r>
          </a:p>
          <a:p>
            <a:pPr marL="0" indent="0">
              <a:buNone/>
            </a:pPr>
            <a:endParaRPr lang="en-GB" dirty="0"/>
          </a:p>
          <a:p>
            <a:pPr marL="0" indent="0">
              <a:buNone/>
            </a:pPr>
            <a:endParaRPr lang="en-GB" dirty="0"/>
          </a:p>
        </p:txBody>
      </p:sp>
      <p:pic>
        <p:nvPicPr>
          <p:cNvPr id="5" name="Picture 4" descr="A person standing in front of a window&#10;&#10;Description automatically generated">
            <a:extLst>
              <a:ext uri="{FF2B5EF4-FFF2-40B4-BE49-F238E27FC236}">
                <a16:creationId xmlns:a16="http://schemas.microsoft.com/office/drawing/2014/main" id="{5949F3F7-5919-F9D4-5CF4-FFA54D6D9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4785614"/>
            <a:ext cx="4572000" cy="1985962"/>
          </a:xfrm>
          <a:prstGeom prst="rect">
            <a:avLst/>
          </a:prstGeom>
        </p:spPr>
      </p:pic>
    </p:spTree>
    <p:extLst>
      <p:ext uri="{BB962C8B-B14F-4D97-AF65-F5344CB8AC3E}">
        <p14:creationId xmlns:p14="http://schemas.microsoft.com/office/powerpoint/2010/main" val="296093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5B570B-6F30-1293-80D5-005F1A38AD15}"/>
              </a:ext>
            </a:extLst>
          </p:cNvPr>
          <p:cNvSpPr>
            <a:spLocks noGrp="1"/>
          </p:cNvSpPr>
          <p:nvPr>
            <p:ph type="title"/>
          </p:nvPr>
        </p:nvSpPr>
        <p:spPr>
          <a:xfrm>
            <a:off x="0" y="19614"/>
            <a:ext cx="6817360" cy="852170"/>
          </a:xfrm>
        </p:spPr>
        <p:txBody>
          <a:bodyPr anchor="b">
            <a:normAutofit/>
          </a:bodyPr>
          <a:lstStyle/>
          <a:p>
            <a:r>
              <a:rPr lang="en-GB" b="1" dirty="0"/>
              <a:t>During the interview</a:t>
            </a:r>
          </a:p>
        </p:txBody>
      </p:sp>
      <p:sp>
        <p:nvSpPr>
          <p:cNvPr id="2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FCEB0D-870C-FF26-06C8-A945085B597D}"/>
              </a:ext>
            </a:extLst>
          </p:cNvPr>
          <p:cNvSpPr>
            <a:spLocks noGrp="1"/>
          </p:cNvSpPr>
          <p:nvPr>
            <p:ph idx="1"/>
          </p:nvPr>
        </p:nvSpPr>
        <p:spPr>
          <a:xfrm>
            <a:off x="-16256" y="1239774"/>
            <a:ext cx="7421964" cy="3547872"/>
          </a:xfrm>
        </p:spPr>
        <p:txBody>
          <a:bodyPr anchor="t">
            <a:noAutofit/>
          </a:bodyPr>
          <a:lstStyle/>
          <a:p>
            <a:r>
              <a:rPr lang="en-GB" sz="2400" dirty="0"/>
              <a:t>Remember the dynamic between you as the oral historian and your research participant can change if there is someone else in the room e.g. relative.</a:t>
            </a:r>
          </a:p>
          <a:p>
            <a:r>
              <a:rPr lang="en-GB" sz="2400" dirty="0"/>
              <a:t>Be mindful of the power dynamics and that your interviewee may be nervous and wonder if what they have to say is worth hearing.</a:t>
            </a:r>
          </a:p>
          <a:p>
            <a:r>
              <a:rPr lang="en-GB" sz="2400" dirty="0"/>
              <a:t>Be mindful of how you dress.</a:t>
            </a:r>
          </a:p>
          <a:p>
            <a:r>
              <a:rPr lang="en-GB" sz="2400" dirty="0"/>
              <a:t>Oral history requires deep listening (more on this in week 4) and potentially tiring for both you and your participant.</a:t>
            </a:r>
          </a:p>
          <a:p>
            <a:r>
              <a:rPr lang="en-GB" sz="2400" dirty="0"/>
              <a:t>Keep fieldnotes to pick up on our impressions of the interview not captured in the recording. </a:t>
            </a:r>
          </a:p>
          <a:p>
            <a:r>
              <a:rPr lang="en-GB" sz="2400" dirty="0"/>
              <a:t>Your interviewee may say something you do not agree with; need to record and transcribe faithfully.</a:t>
            </a:r>
          </a:p>
        </p:txBody>
      </p:sp>
      <p:pic>
        <p:nvPicPr>
          <p:cNvPr id="5" name="Picture 4" descr="A person talking to a person in front of a microphone&#10;&#10;Description automatically generated">
            <a:extLst>
              <a:ext uri="{FF2B5EF4-FFF2-40B4-BE49-F238E27FC236}">
                <a16:creationId xmlns:a16="http://schemas.microsoft.com/office/drawing/2014/main" id="{391FE479-1450-CC77-3BFC-7E0B33AC697D}"/>
              </a:ext>
            </a:extLst>
          </p:cNvPr>
          <p:cNvPicPr>
            <a:picLocks noChangeAspect="1"/>
          </p:cNvPicPr>
          <p:nvPr/>
        </p:nvPicPr>
        <p:blipFill rotWithShape="1">
          <a:blip r:embed="rId2">
            <a:extLst>
              <a:ext uri="{28A0092B-C50C-407E-A947-70E740481C1C}">
                <a14:useLocalDpi xmlns:a14="http://schemas.microsoft.com/office/drawing/2010/main" val="0"/>
              </a:ext>
            </a:extLst>
          </a:blip>
          <a:srcRect r="2" b="3544"/>
          <a:stretch/>
        </p:blipFill>
        <p:spPr>
          <a:xfrm>
            <a:off x="8052900" y="19614"/>
            <a:ext cx="4216316" cy="4203588"/>
          </a:xfrm>
          <a:prstGeom prst="rect">
            <a:avLst/>
          </a:prstGeom>
        </p:spPr>
      </p:pic>
    </p:spTree>
    <p:extLst>
      <p:ext uri="{BB962C8B-B14F-4D97-AF65-F5344CB8AC3E}">
        <p14:creationId xmlns:p14="http://schemas.microsoft.com/office/powerpoint/2010/main" val="3602379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r>
              <a:rPr lang="en-GB" sz="6000" dirty="0">
                <a:latin typeface="Calibri" panose="020F0502020204030204" pitchFamily="34" charset="0"/>
                <a:ea typeface="Calibri" panose="020F0502020204030204" pitchFamily="34" charset="0"/>
                <a:cs typeface="Calibri" panose="020F0502020204030204" pitchFamily="34" charset="0"/>
              </a:rPr>
              <a:t>VULNERABLE PARTICIPANTS &amp; RESEARCH SENSITIVITIES</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3523269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23D7-31AE-AA71-C196-B1F0A47CFCAC}"/>
              </a:ext>
            </a:extLst>
          </p:cNvPr>
          <p:cNvSpPr>
            <a:spLocks noGrp="1"/>
          </p:cNvSpPr>
          <p:nvPr>
            <p:ph type="title"/>
          </p:nvPr>
        </p:nvSpPr>
        <p:spPr>
          <a:xfrm>
            <a:off x="0" y="18255"/>
            <a:ext cx="10515600" cy="1325563"/>
          </a:xfrm>
        </p:spPr>
        <p:txBody>
          <a:bodyPr/>
          <a:lstStyle/>
          <a:p>
            <a:r>
              <a:rPr lang="en-GB" b="1" dirty="0"/>
              <a:t>Vulnerable participants (1)</a:t>
            </a:r>
          </a:p>
        </p:txBody>
      </p:sp>
      <p:sp>
        <p:nvSpPr>
          <p:cNvPr id="3" name="Content Placeholder 2">
            <a:extLst>
              <a:ext uri="{FF2B5EF4-FFF2-40B4-BE49-F238E27FC236}">
                <a16:creationId xmlns:a16="http://schemas.microsoft.com/office/drawing/2014/main" id="{F3A8D5B3-4AB4-766E-8551-8F769AB52D9F}"/>
              </a:ext>
            </a:extLst>
          </p:cNvPr>
          <p:cNvSpPr>
            <a:spLocks noGrp="1"/>
          </p:cNvSpPr>
          <p:nvPr>
            <p:ph idx="1"/>
          </p:nvPr>
        </p:nvSpPr>
        <p:spPr/>
        <p:txBody>
          <a:bodyPr>
            <a:noAutofit/>
          </a:bodyPr>
          <a:lstStyle/>
          <a:p>
            <a:pPr marL="0" indent="0">
              <a:buNone/>
            </a:pPr>
            <a:r>
              <a:rPr lang="en-GB" sz="2400" dirty="0"/>
              <a:t>Generally considered as:</a:t>
            </a:r>
          </a:p>
          <a:p>
            <a:pPr marL="0" indent="0">
              <a:buNone/>
            </a:pPr>
            <a:r>
              <a:rPr lang="en-GB" sz="2400" dirty="0"/>
              <a:t>-Infants and children under the age of eighteen who are still in education or aged </a:t>
            </a:r>
          </a:p>
          <a:p>
            <a:pPr marL="0" indent="0">
              <a:buNone/>
            </a:pPr>
            <a:r>
              <a:rPr lang="en-GB" sz="2400" dirty="0"/>
              <a:t>sixteen if they are not in education. </a:t>
            </a:r>
          </a:p>
          <a:p>
            <a:pPr marL="0" indent="0">
              <a:buNone/>
            </a:pPr>
            <a:r>
              <a:rPr lang="en-GB" sz="2400" dirty="0"/>
              <a:t>-People with learning or communication difficulties or serious mental health problems </a:t>
            </a:r>
          </a:p>
          <a:p>
            <a:pPr marL="0" indent="0">
              <a:buNone/>
            </a:pPr>
            <a:r>
              <a:rPr lang="en-GB" sz="2400" dirty="0"/>
              <a:t>-Patients in hospital and/or individuals under the care of social services </a:t>
            </a:r>
          </a:p>
          <a:p>
            <a:pPr marL="0" indent="0">
              <a:buNone/>
            </a:pPr>
            <a:r>
              <a:rPr lang="en-GB" sz="2400" dirty="0"/>
              <a:t>-People in custody or on probation </a:t>
            </a:r>
          </a:p>
          <a:p>
            <a:pPr marL="0" indent="0">
              <a:buNone/>
            </a:pPr>
            <a:r>
              <a:rPr lang="en-GB" sz="2400" dirty="0"/>
              <a:t>-Individuals engaged in illegal activities such as drug abuse </a:t>
            </a:r>
          </a:p>
          <a:p>
            <a:pPr marL="0" indent="0">
              <a:buNone/>
            </a:pPr>
            <a:r>
              <a:rPr lang="en-GB" sz="2400" dirty="0"/>
              <a:t>-Persons with a condition or illness which is directly being investigated in the study </a:t>
            </a:r>
          </a:p>
          <a:p>
            <a:pPr marL="0" indent="0">
              <a:buNone/>
            </a:pPr>
            <a:r>
              <a:rPr lang="en-GB" sz="2400" dirty="0"/>
              <a:t>Refugees </a:t>
            </a:r>
          </a:p>
        </p:txBody>
      </p:sp>
    </p:spTree>
    <p:extLst>
      <p:ext uri="{BB962C8B-B14F-4D97-AF65-F5344CB8AC3E}">
        <p14:creationId xmlns:p14="http://schemas.microsoft.com/office/powerpoint/2010/main" val="1976475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23D7-31AE-AA71-C196-B1F0A47CFCAC}"/>
              </a:ext>
            </a:extLst>
          </p:cNvPr>
          <p:cNvSpPr>
            <a:spLocks noGrp="1"/>
          </p:cNvSpPr>
          <p:nvPr>
            <p:ph type="title"/>
          </p:nvPr>
        </p:nvSpPr>
        <p:spPr>
          <a:xfrm>
            <a:off x="0" y="18255"/>
            <a:ext cx="10515600" cy="1325563"/>
          </a:xfrm>
        </p:spPr>
        <p:txBody>
          <a:bodyPr/>
          <a:lstStyle/>
          <a:p>
            <a:r>
              <a:rPr lang="en-GB" b="1" dirty="0"/>
              <a:t>Vulnerable participants (2)</a:t>
            </a:r>
          </a:p>
        </p:txBody>
      </p:sp>
      <p:sp>
        <p:nvSpPr>
          <p:cNvPr id="3" name="Content Placeholder 2">
            <a:extLst>
              <a:ext uri="{FF2B5EF4-FFF2-40B4-BE49-F238E27FC236}">
                <a16:creationId xmlns:a16="http://schemas.microsoft.com/office/drawing/2014/main" id="{F3A8D5B3-4AB4-766E-8551-8F769AB52D9F}"/>
              </a:ext>
            </a:extLst>
          </p:cNvPr>
          <p:cNvSpPr>
            <a:spLocks noGrp="1"/>
          </p:cNvSpPr>
          <p:nvPr>
            <p:ph idx="1"/>
          </p:nvPr>
        </p:nvSpPr>
        <p:spPr/>
        <p:txBody>
          <a:bodyPr>
            <a:noAutofit/>
          </a:bodyPr>
          <a:lstStyle/>
          <a:p>
            <a:pPr marL="0" indent="0">
              <a:buNone/>
            </a:pPr>
            <a:r>
              <a:rPr lang="en-GB" sz="2400" dirty="0"/>
              <a:t>It is also recognised that vulnerabilities also arise in relation to undertaking research in some social contexts or around particular issues that have affected communities or organisations and the guidelines should also apply in these situations.</a:t>
            </a:r>
          </a:p>
          <a:p>
            <a:pPr marL="0" indent="0">
              <a:buNone/>
            </a:pPr>
            <a:endParaRPr lang="en-GB" sz="2400" dirty="0"/>
          </a:p>
        </p:txBody>
      </p:sp>
    </p:spTree>
    <p:extLst>
      <p:ext uri="{BB962C8B-B14F-4D97-AF65-F5344CB8AC3E}">
        <p14:creationId xmlns:p14="http://schemas.microsoft.com/office/powerpoint/2010/main" val="3038669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YOUR HEALTH &amp; WELLBEING AS AN ORAL HISTORIAN</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372104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493A-080C-CBF3-BB93-36888088AD31}"/>
              </a:ext>
            </a:extLst>
          </p:cNvPr>
          <p:cNvSpPr>
            <a:spLocks noGrp="1"/>
          </p:cNvSpPr>
          <p:nvPr>
            <p:ph type="title"/>
          </p:nvPr>
        </p:nvSpPr>
        <p:spPr/>
        <p:txBody>
          <a:bodyPr/>
          <a:lstStyle/>
          <a:p>
            <a:r>
              <a:rPr lang="en-GB" b="1" dirty="0"/>
              <a:t>Your development journey, your way</a:t>
            </a:r>
          </a:p>
        </p:txBody>
      </p:sp>
      <p:pic>
        <p:nvPicPr>
          <p:cNvPr id="5" name="Picture 4" descr="A circle with text on it&#10;&#10;Description automatically generated">
            <a:extLst>
              <a:ext uri="{FF2B5EF4-FFF2-40B4-BE49-F238E27FC236}">
                <a16:creationId xmlns:a16="http://schemas.microsoft.com/office/drawing/2014/main" id="{6C19574A-6163-496A-BD47-03ADB04FB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628" y="1341120"/>
            <a:ext cx="3379356" cy="3379356"/>
          </a:xfrm>
          <a:prstGeom prst="rect">
            <a:avLst/>
          </a:prstGeom>
        </p:spPr>
      </p:pic>
      <p:pic>
        <p:nvPicPr>
          <p:cNvPr id="8" name="Content Placeholder 4" descr="A road with white markings and orange pointers&#10;&#10;Description automatically generated">
            <a:extLst>
              <a:ext uri="{FF2B5EF4-FFF2-40B4-BE49-F238E27FC236}">
                <a16:creationId xmlns:a16="http://schemas.microsoft.com/office/drawing/2014/main" id="{30E3B736-ED74-4FFB-2A7D-EB2F31A584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040" y="1981078"/>
            <a:ext cx="8235588" cy="3922517"/>
          </a:xfrm>
        </p:spPr>
      </p:pic>
      <p:sp>
        <p:nvSpPr>
          <p:cNvPr id="11" name="TextBox 10">
            <a:extLst>
              <a:ext uri="{FF2B5EF4-FFF2-40B4-BE49-F238E27FC236}">
                <a16:creationId xmlns:a16="http://schemas.microsoft.com/office/drawing/2014/main" id="{B980C80A-85C3-176F-87C7-6252F00C3999}"/>
              </a:ext>
            </a:extLst>
          </p:cNvPr>
          <p:cNvSpPr txBox="1"/>
          <p:nvPr/>
        </p:nvSpPr>
        <p:spPr>
          <a:xfrm>
            <a:off x="335280" y="3412830"/>
            <a:ext cx="1310640" cy="369332"/>
          </a:xfrm>
          <a:prstGeom prst="rect">
            <a:avLst/>
          </a:prstGeom>
          <a:noFill/>
        </p:spPr>
        <p:txBody>
          <a:bodyPr wrap="square" rtlCol="0">
            <a:spAutoFit/>
          </a:bodyPr>
          <a:lstStyle/>
          <a:p>
            <a:endParaRPr lang="en-GB" dirty="0"/>
          </a:p>
        </p:txBody>
      </p:sp>
      <p:sp>
        <p:nvSpPr>
          <p:cNvPr id="12" name="Rectangle 11">
            <a:extLst>
              <a:ext uri="{FF2B5EF4-FFF2-40B4-BE49-F238E27FC236}">
                <a16:creationId xmlns:a16="http://schemas.microsoft.com/office/drawing/2014/main" id="{0C331D13-1741-707B-0412-449CCD336DD1}"/>
              </a:ext>
            </a:extLst>
          </p:cNvPr>
          <p:cNvSpPr/>
          <p:nvPr/>
        </p:nvSpPr>
        <p:spPr>
          <a:xfrm>
            <a:off x="447040" y="6123543"/>
            <a:ext cx="11165840"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Your past, present and future experiences</a:t>
            </a:r>
          </a:p>
        </p:txBody>
      </p:sp>
      <p:sp>
        <p:nvSpPr>
          <p:cNvPr id="13" name="TextBox 12">
            <a:extLst>
              <a:ext uri="{FF2B5EF4-FFF2-40B4-BE49-F238E27FC236}">
                <a16:creationId xmlns:a16="http://schemas.microsoft.com/office/drawing/2014/main" id="{8C43DDF4-03AA-99CA-0BCE-FD1E2B1ED698}"/>
              </a:ext>
            </a:extLst>
          </p:cNvPr>
          <p:cNvSpPr txBox="1"/>
          <p:nvPr/>
        </p:nvSpPr>
        <p:spPr>
          <a:xfrm>
            <a:off x="447040" y="2174240"/>
            <a:ext cx="2387600" cy="102616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50731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8419-9BB6-4C4D-6EB4-D514B7C1C7FE}"/>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Your health and wellbeing (1)</a:t>
            </a:r>
          </a:p>
        </p:txBody>
      </p:sp>
      <p:sp>
        <p:nvSpPr>
          <p:cNvPr id="3" name="Content Placeholder 2">
            <a:extLst>
              <a:ext uri="{FF2B5EF4-FFF2-40B4-BE49-F238E27FC236}">
                <a16:creationId xmlns:a16="http://schemas.microsoft.com/office/drawing/2014/main" id="{9B62A25C-7F49-F0BD-D1D5-3956067DD6FB}"/>
              </a:ext>
            </a:extLst>
          </p:cNvPr>
          <p:cNvSpPr>
            <a:spLocks noGrp="1"/>
          </p:cNvSpPr>
          <p:nvPr>
            <p:ph idx="1"/>
          </p:nvPr>
        </p:nvSpPr>
        <p:spPr/>
        <p:txBody>
          <a:bodyPr>
            <a:normAutofit fontScale="92500" lnSpcReduction="20000"/>
          </a:bodyPr>
          <a:lstStyle/>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Consider your safety: make sure someone knows where you are going and when you will be coming back. </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Do a ‘risk assessment’ and ‘risk assessment recce’ on the location of the recording. Avoid wearing headphones so you are aware of your surroundings. Try and travel on the daylight. Check street lighting, pavements, road crossings or other hazards.</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Assess the suitability of the venue: is it safe? Can you park? How will you get to the location of the recording? </a:t>
            </a: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Assess the interview location. If needed, could you leave quickly?</a:t>
            </a:r>
          </a:p>
        </p:txBody>
      </p:sp>
      <p:pic>
        <p:nvPicPr>
          <p:cNvPr id="5" name="Picture 4" descr="A group of hands holding up colorful letters&#10;&#10;Description automatically generated">
            <a:extLst>
              <a:ext uri="{FF2B5EF4-FFF2-40B4-BE49-F238E27FC236}">
                <a16:creationId xmlns:a16="http://schemas.microsoft.com/office/drawing/2014/main" id="{B484F4E0-A320-47AC-EE8F-60A6F94AA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3445" y="185738"/>
            <a:ext cx="3028950" cy="1504950"/>
          </a:xfrm>
          <a:prstGeom prst="rect">
            <a:avLst/>
          </a:prstGeom>
        </p:spPr>
      </p:pic>
    </p:spTree>
    <p:extLst>
      <p:ext uri="{BB962C8B-B14F-4D97-AF65-F5344CB8AC3E}">
        <p14:creationId xmlns:p14="http://schemas.microsoft.com/office/powerpoint/2010/main" val="2844415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8419-9BB6-4C4D-6EB4-D514B7C1C7FE}"/>
              </a:ext>
            </a:extLst>
          </p:cNvPr>
          <p:cNvSpPr>
            <a:spLocks noGrp="1"/>
          </p:cNvSpPr>
          <p:nvPr>
            <p:ph type="title"/>
          </p:nvPr>
        </p:nvSpPr>
        <p:spPr>
          <a:xfrm>
            <a:off x="0" y="0"/>
            <a:ext cx="10515600" cy="1325563"/>
          </a:xfrm>
        </p:spPr>
        <p:txBody>
          <a:bodyPr/>
          <a:lstStyle/>
          <a:p>
            <a:r>
              <a:rPr lang="en-GB" b="1" dirty="0">
                <a:latin typeface="Calibri" panose="020F0502020204030204" pitchFamily="34" charset="0"/>
                <a:ea typeface="Calibri" panose="020F0502020204030204" pitchFamily="34" charset="0"/>
                <a:cs typeface="Calibri" panose="020F0502020204030204" pitchFamily="34" charset="0"/>
              </a:rPr>
              <a:t>Your health and wellbeing (2)</a:t>
            </a:r>
          </a:p>
        </p:txBody>
      </p:sp>
      <p:sp>
        <p:nvSpPr>
          <p:cNvPr id="3" name="Content Placeholder 2">
            <a:extLst>
              <a:ext uri="{FF2B5EF4-FFF2-40B4-BE49-F238E27FC236}">
                <a16:creationId xmlns:a16="http://schemas.microsoft.com/office/drawing/2014/main" id="{9B62A25C-7F49-F0BD-D1D5-3956067DD6FB}"/>
              </a:ext>
            </a:extLst>
          </p:cNvPr>
          <p:cNvSpPr>
            <a:spLocks noGrp="1"/>
          </p:cNvSpPr>
          <p:nvPr>
            <p:ph idx="1"/>
          </p:nvPr>
        </p:nvSpPr>
        <p:spPr>
          <a:xfrm>
            <a:off x="81280" y="1825625"/>
            <a:ext cx="11272520" cy="4351338"/>
          </a:xfrm>
        </p:spPr>
        <p:txBody>
          <a:bodyPr>
            <a:normAutofit/>
          </a:bodyPr>
          <a:lstStyle/>
          <a:p>
            <a:pPr marL="0" indent="0">
              <a:buNone/>
            </a:pPr>
            <a:r>
              <a:rPr lang="en-GB" sz="2400" dirty="0">
                <a:latin typeface="+mj-lt"/>
                <a:ea typeface="Calibri" panose="020F0502020204030204" pitchFamily="34" charset="0"/>
                <a:cs typeface="Calibri" panose="020F0502020204030204" pitchFamily="34" charset="0"/>
              </a:rPr>
              <a:t>Check your keys, wallet, phone all safely with you in the places you would expect to find them.</a:t>
            </a:r>
          </a:p>
          <a:p>
            <a:pPr marL="0" indent="0">
              <a:buNone/>
            </a:pPr>
            <a:r>
              <a:rPr lang="en-GB" sz="2400" dirty="0">
                <a:latin typeface="+mj-lt"/>
                <a:ea typeface="Calibri" panose="020F0502020204030204" pitchFamily="34" charset="0"/>
                <a:cs typeface="Calibri" panose="020F0502020204030204" pitchFamily="34" charset="0"/>
              </a:rPr>
              <a:t>Use a personal safety app which has close circle e.g. Life 360. Make sure your mobile phone is fully charged. Pack a charger and an emergency portable power bank.</a:t>
            </a:r>
          </a:p>
          <a:p>
            <a:pPr marL="0" indent="0">
              <a:buNone/>
            </a:pPr>
            <a:r>
              <a:rPr lang="en-GB" sz="2400" dirty="0">
                <a:latin typeface="+mj-lt"/>
                <a:ea typeface="Calibri" panose="020F0502020204030204" pitchFamily="34" charset="0"/>
                <a:cs typeface="Calibri" panose="020F0502020204030204" pitchFamily="34" charset="0"/>
              </a:rPr>
              <a:t>Make sure you are well rested the night before. Make sure you have eaten and well hydrated. Bring bottle of water. Consider mouth lozenges.</a:t>
            </a:r>
          </a:p>
          <a:p>
            <a:pPr marL="0" indent="0">
              <a:buNone/>
            </a:pPr>
            <a:r>
              <a:rPr lang="en-GB" sz="2400" dirty="0">
                <a:latin typeface="+mj-lt"/>
              </a:rPr>
              <a:t>Hearing people’s memories impact on us. Pace yourself. Limited yourself to a maximum of two interviews a day. Find a trusted mentor for debriefings (principles of ethics including confidentiality applies to your mentor too).</a:t>
            </a:r>
          </a:p>
          <a:p>
            <a:pPr marL="0" indent="0">
              <a:buNone/>
            </a:pPr>
            <a:endParaRPr lang="en-GB" sz="2400" dirty="0">
              <a:latin typeface="+mj-lt"/>
            </a:endParaRPr>
          </a:p>
          <a:p>
            <a:pPr marL="0" indent="0">
              <a:buNone/>
            </a:pPr>
            <a:r>
              <a:rPr lang="en-GB" sz="2400" dirty="0">
                <a:latin typeface="+mj-lt"/>
                <a:hlinkClick r:id="rId2"/>
              </a:rPr>
              <a:t>OHNI Practical Guidelines</a:t>
            </a:r>
            <a:endParaRPr lang="en-GB" sz="2400" dirty="0">
              <a:latin typeface="+mj-lt"/>
            </a:endParaRPr>
          </a:p>
        </p:txBody>
      </p:sp>
      <p:pic>
        <p:nvPicPr>
          <p:cNvPr id="5" name="Picture 4">
            <a:extLst>
              <a:ext uri="{FF2B5EF4-FFF2-40B4-BE49-F238E27FC236}">
                <a16:creationId xmlns:a16="http://schemas.microsoft.com/office/drawing/2014/main" id="{F75E3282-E7AA-0079-5FFD-8F8CADBFB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1272" y="-74975"/>
            <a:ext cx="3280728" cy="2183175"/>
          </a:xfrm>
          <a:prstGeom prst="rect">
            <a:avLst/>
          </a:prstGeom>
        </p:spPr>
      </p:pic>
    </p:spTree>
    <p:extLst>
      <p:ext uri="{BB962C8B-B14F-4D97-AF65-F5344CB8AC3E}">
        <p14:creationId xmlns:p14="http://schemas.microsoft.com/office/powerpoint/2010/main" val="624338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3124-273D-48C1-B860-B2AEE48A27C4}"/>
              </a:ext>
            </a:extLst>
          </p:cNvPr>
          <p:cNvSpPr>
            <a:spLocks noGrp="1"/>
          </p:cNvSpPr>
          <p:nvPr>
            <p:ph type="title"/>
          </p:nvPr>
        </p:nvSpPr>
        <p:spPr/>
        <p:txBody>
          <a:bodyPr/>
          <a:lstStyle/>
          <a:p>
            <a:r>
              <a:rPr lang="en-GB" dirty="0"/>
              <a:t>A framework for best practice</a:t>
            </a:r>
            <a:endParaRPr lang="en-US" dirty="0"/>
          </a:p>
        </p:txBody>
      </p:sp>
      <p:sp>
        <p:nvSpPr>
          <p:cNvPr id="3" name="Content Placeholder 2">
            <a:extLst>
              <a:ext uri="{FF2B5EF4-FFF2-40B4-BE49-F238E27FC236}">
                <a16:creationId xmlns:a16="http://schemas.microsoft.com/office/drawing/2014/main" id="{E79217EA-943E-4356-8716-21948546C8F8}"/>
              </a:ext>
            </a:extLst>
          </p:cNvPr>
          <p:cNvSpPr>
            <a:spLocks noGrp="1"/>
          </p:cNvSpPr>
          <p:nvPr>
            <p:ph idx="1"/>
          </p:nvPr>
        </p:nvSpPr>
        <p:spPr/>
        <p:txBody>
          <a:bodyPr/>
          <a:lstStyle/>
          <a:p>
            <a:pPr marL="0" indent="0">
              <a:buNone/>
            </a:pPr>
            <a:endParaRPr lang="en-US" dirty="0"/>
          </a:p>
        </p:txBody>
      </p:sp>
      <p:graphicFrame>
        <p:nvGraphicFramePr>
          <p:cNvPr id="5" name="Diagram 4">
            <a:extLst>
              <a:ext uri="{FF2B5EF4-FFF2-40B4-BE49-F238E27FC236}">
                <a16:creationId xmlns:a16="http://schemas.microsoft.com/office/drawing/2014/main" id="{82FA556E-B262-4D60-BD25-A586C88D10F8}"/>
              </a:ext>
            </a:extLst>
          </p:cNvPr>
          <p:cNvGraphicFramePr/>
          <p:nvPr/>
        </p:nvGraphicFramePr>
        <p:xfrm>
          <a:off x="1668017" y="169068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124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8404-822D-4554-1E86-0CCF18F7650E}"/>
              </a:ext>
            </a:extLst>
          </p:cNvPr>
          <p:cNvSpPr>
            <a:spLocks noGrp="1"/>
          </p:cNvSpPr>
          <p:nvPr>
            <p:ph type="title"/>
          </p:nvPr>
        </p:nvSpPr>
        <p:spPr>
          <a:xfrm>
            <a:off x="640080" y="325369"/>
            <a:ext cx="4368602" cy="1956841"/>
          </a:xfrm>
        </p:spPr>
        <p:txBody>
          <a:bodyPr anchor="b">
            <a:normAutofit fontScale="90000"/>
          </a:bodyPr>
          <a:lstStyle/>
          <a:p>
            <a:r>
              <a:rPr lang="en-GB" sz="5400" dirty="0"/>
              <a:t>Task 1 next week: project design</a:t>
            </a:r>
          </a:p>
        </p:txBody>
      </p:sp>
      <p:sp>
        <p:nvSpPr>
          <p:cNvPr id="3" name="Content Placeholder 2">
            <a:extLst>
              <a:ext uri="{FF2B5EF4-FFF2-40B4-BE49-F238E27FC236}">
                <a16:creationId xmlns:a16="http://schemas.microsoft.com/office/drawing/2014/main" id="{7BD0D030-2801-74D9-7362-AA06F5D042B0}"/>
              </a:ext>
            </a:extLst>
          </p:cNvPr>
          <p:cNvSpPr>
            <a:spLocks noGrp="1"/>
          </p:cNvSpPr>
          <p:nvPr>
            <p:ph idx="1"/>
          </p:nvPr>
        </p:nvSpPr>
        <p:spPr>
          <a:xfrm>
            <a:off x="640080" y="2743200"/>
            <a:ext cx="4541520" cy="3972560"/>
          </a:xfrm>
        </p:spPr>
        <p:txBody>
          <a:bodyPr>
            <a:noAutofit/>
          </a:bodyPr>
          <a:lstStyle/>
          <a:p>
            <a:pPr>
              <a:buFont typeface="Wingdings" panose="05000000000000000000" pitchFamily="2" charset="2"/>
              <a:buChar char="ü"/>
            </a:pPr>
            <a:r>
              <a:rPr lang="en-GB" sz="2400" dirty="0"/>
              <a:t>Your project title</a:t>
            </a:r>
          </a:p>
          <a:p>
            <a:pPr>
              <a:buFont typeface="Wingdings" panose="05000000000000000000" pitchFamily="2" charset="2"/>
              <a:buChar char="ü"/>
            </a:pPr>
            <a:r>
              <a:rPr lang="en-GB" sz="2400" dirty="0"/>
              <a:t>Topic/purpose</a:t>
            </a:r>
          </a:p>
          <a:p>
            <a:pPr>
              <a:buFont typeface="Wingdings" panose="05000000000000000000" pitchFamily="2" charset="2"/>
              <a:buChar char="ü"/>
            </a:pPr>
            <a:r>
              <a:rPr lang="en-GB" sz="2400" dirty="0"/>
              <a:t>Methodology</a:t>
            </a:r>
          </a:p>
          <a:p>
            <a:pPr>
              <a:buFont typeface="Wingdings" panose="05000000000000000000" pitchFamily="2" charset="2"/>
              <a:buChar char="ü"/>
            </a:pPr>
            <a:r>
              <a:rPr lang="en-GB" sz="2400" dirty="0"/>
              <a:t>Scope, time and place.</a:t>
            </a:r>
          </a:p>
          <a:p>
            <a:pPr>
              <a:buFont typeface="Wingdings" panose="05000000000000000000" pitchFamily="2" charset="2"/>
              <a:buChar char="ü"/>
            </a:pPr>
            <a:r>
              <a:rPr lang="en-GB" sz="2400" dirty="0"/>
              <a:t>Potential narrators.</a:t>
            </a:r>
          </a:p>
          <a:p>
            <a:pPr>
              <a:buFont typeface="Wingdings" panose="05000000000000000000" pitchFamily="2" charset="2"/>
              <a:buChar char="ü"/>
            </a:pPr>
            <a:r>
              <a:rPr lang="en-GB" sz="2400" dirty="0"/>
              <a:t>Selected archives</a:t>
            </a:r>
          </a:p>
          <a:p>
            <a:pPr>
              <a:buFont typeface="Wingdings" panose="05000000000000000000" pitchFamily="2" charset="2"/>
              <a:buChar char="ü"/>
            </a:pPr>
            <a:r>
              <a:rPr lang="en-GB" sz="2400" dirty="0"/>
              <a:t>Planned outcomes.</a:t>
            </a:r>
          </a:p>
          <a:p>
            <a:pPr>
              <a:buFont typeface="Wingdings" panose="05000000000000000000" pitchFamily="2" charset="2"/>
              <a:buChar char="ü"/>
            </a:pPr>
            <a:r>
              <a:rPr lang="en-GB" sz="2400" dirty="0"/>
              <a:t>Timeframe for completion.</a:t>
            </a:r>
          </a:p>
          <a:p>
            <a:pPr marL="0" indent="0">
              <a:buNone/>
            </a:pPr>
            <a:r>
              <a:rPr lang="en-GB" sz="2400" dirty="0"/>
              <a:t>(One side of A4).</a:t>
            </a:r>
          </a:p>
        </p:txBody>
      </p:sp>
      <p:pic>
        <p:nvPicPr>
          <p:cNvPr id="5" name="Picture 4" descr="Person using laptop and smartphone">
            <a:extLst>
              <a:ext uri="{FF2B5EF4-FFF2-40B4-BE49-F238E27FC236}">
                <a16:creationId xmlns:a16="http://schemas.microsoft.com/office/drawing/2014/main" id="{738BE9EA-4442-5B6E-0EA6-8FB7A73E65C2}"/>
              </a:ext>
            </a:extLst>
          </p:cNvPr>
          <p:cNvPicPr>
            <a:picLocks noChangeAspect="1"/>
          </p:cNvPicPr>
          <p:nvPr/>
        </p:nvPicPr>
        <p:blipFill rotWithShape="1">
          <a:blip r:embed="rId2">
            <a:extLst>
              <a:ext uri="{28A0092B-C50C-407E-A947-70E740481C1C}">
                <a14:useLocalDpi xmlns:a14="http://schemas.microsoft.com/office/drawing/2010/main" val="0"/>
              </a:ext>
            </a:extLst>
          </a:blip>
          <a:srcRect l="22327" r="1072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26921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1584-6CA3-D302-60A4-F1855F3DEACC}"/>
              </a:ext>
            </a:extLst>
          </p:cNvPr>
          <p:cNvSpPr>
            <a:spLocks noGrp="1"/>
          </p:cNvSpPr>
          <p:nvPr>
            <p:ph type="title"/>
          </p:nvPr>
        </p:nvSpPr>
        <p:spPr/>
        <p:txBody>
          <a:bodyPr/>
          <a:lstStyle/>
          <a:p>
            <a:r>
              <a:rPr lang="en-GB" dirty="0"/>
              <a:t>Task 2 for next week: ethics paperwork</a:t>
            </a:r>
          </a:p>
        </p:txBody>
      </p:sp>
      <p:sp>
        <p:nvSpPr>
          <p:cNvPr id="3" name="Content Placeholder 2">
            <a:extLst>
              <a:ext uri="{FF2B5EF4-FFF2-40B4-BE49-F238E27FC236}">
                <a16:creationId xmlns:a16="http://schemas.microsoft.com/office/drawing/2014/main" id="{F0974061-DD6C-7D05-0812-87B7F334DC3A}"/>
              </a:ext>
            </a:extLst>
          </p:cNvPr>
          <p:cNvSpPr>
            <a:spLocks noGrp="1"/>
          </p:cNvSpPr>
          <p:nvPr>
            <p:ph idx="1"/>
          </p:nvPr>
        </p:nvSpPr>
        <p:spPr/>
        <p:txBody>
          <a:bodyPr/>
          <a:lstStyle/>
          <a:p>
            <a:r>
              <a:rPr lang="en-GB" dirty="0"/>
              <a:t>Familiarise yourself with the documentation needed to safeguard informed consent, research integrity, data protection and assignment of copyright. </a:t>
            </a:r>
          </a:p>
        </p:txBody>
      </p:sp>
    </p:spTree>
    <p:extLst>
      <p:ext uri="{BB962C8B-B14F-4D97-AF65-F5344CB8AC3E}">
        <p14:creationId xmlns:p14="http://schemas.microsoft.com/office/powerpoint/2010/main" val="4019632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5A13-5959-D678-0033-BCF6BAA75DE1}"/>
              </a:ext>
            </a:extLst>
          </p:cNvPr>
          <p:cNvSpPr>
            <a:spLocks noGrp="1"/>
          </p:cNvSpPr>
          <p:nvPr>
            <p:ph type="title"/>
          </p:nvPr>
        </p:nvSpPr>
        <p:spPr>
          <a:xfrm>
            <a:off x="0" y="0"/>
            <a:ext cx="9194800" cy="1325563"/>
          </a:xfrm>
        </p:spPr>
        <p:txBody>
          <a:bodyPr>
            <a:normAutofit/>
          </a:bodyPr>
          <a:lstStyle/>
          <a:p>
            <a:r>
              <a:rPr lang="en-GB" dirty="0"/>
              <a:t>Task 3 for next week: ethical dilemmas</a:t>
            </a:r>
          </a:p>
        </p:txBody>
      </p:sp>
      <p:sp>
        <p:nvSpPr>
          <p:cNvPr id="3" name="Content Placeholder 2">
            <a:extLst>
              <a:ext uri="{FF2B5EF4-FFF2-40B4-BE49-F238E27FC236}">
                <a16:creationId xmlns:a16="http://schemas.microsoft.com/office/drawing/2014/main" id="{EE844ACA-D0D4-D558-8DC8-17E976C44C7D}"/>
              </a:ext>
            </a:extLst>
          </p:cNvPr>
          <p:cNvSpPr>
            <a:spLocks noGrp="1"/>
          </p:cNvSpPr>
          <p:nvPr>
            <p:ph idx="1"/>
          </p:nvPr>
        </p:nvSpPr>
        <p:spPr>
          <a:xfrm>
            <a:off x="0" y="1825624"/>
            <a:ext cx="12192000" cy="4798695"/>
          </a:xfrm>
        </p:spPr>
        <p:txBody>
          <a:bodyPr>
            <a:normAutofit lnSpcReduction="10000"/>
          </a:bodyPr>
          <a:lstStyle/>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Your oral history interviewee begins to talk about painful memories from a childhood experience. Your interviewee is showing visible signs of being upset. What should you do?</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You have been given the opportunity to post an interview recorded last year on your project web site. The interview was not recorded by you. You have heard that this interview has rich content which would shed new light on the issue you are researching. What should you do?</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Your interviewee has said that they can disclose many new insights on the theme you are researching but have stipulated you would need to keep the information strictly confidential. What should you do?</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hand writing on a piece of paper&#10;&#10;Description automatically generated">
            <a:extLst>
              <a:ext uri="{FF2B5EF4-FFF2-40B4-BE49-F238E27FC236}">
                <a16:creationId xmlns:a16="http://schemas.microsoft.com/office/drawing/2014/main" id="{75826292-383D-73DE-A28D-7CEA89555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0"/>
            <a:ext cx="2857500" cy="1600200"/>
          </a:xfrm>
          <a:prstGeom prst="rect">
            <a:avLst/>
          </a:prstGeom>
        </p:spPr>
      </p:pic>
    </p:spTree>
    <p:extLst>
      <p:ext uri="{BB962C8B-B14F-4D97-AF65-F5344CB8AC3E}">
        <p14:creationId xmlns:p14="http://schemas.microsoft.com/office/powerpoint/2010/main" val="2744982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F49-868E-2B18-074A-85F4EEFADC92}"/>
              </a:ext>
            </a:extLst>
          </p:cNvPr>
          <p:cNvSpPr>
            <a:spLocks noGrp="1"/>
          </p:cNvSpPr>
          <p:nvPr>
            <p:ph type="title"/>
          </p:nvPr>
        </p:nvSpPr>
        <p:spPr>
          <a:xfrm>
            <a:off x="0" y="-11399"/>
            <a:ext cx="12049759" cy="1325563"/>
          </a:xfrm>
        </p:spPr>
        <p:txBody>
          <a:bodyPr/>
          <a:lstStyle/>
          <a:p>
            <a:r>
              <a:rPr lang="en-GB" b="1" dirty="0">
                <a:latin typeface="Calibri" panose="020F0502020204030204" pitchFamily="34" charset="0"/>
                <a:ea typeface="Calibri" panose="020F0502020204030204" pitchFamily="34" charset="0"/>
                <a:cs typeface="Calibri" panose="020F0502020204030204" pitchFamily="34" charset="0"/>
              </a:rPr>
              <a:t>What we have covered in today’s session</a:t>
            </a:r>
          </a:p>
        </p:txBody>
      </p:sp>
      <p:sp>
        <p:nvSpPr>
          <p:cNvPr id="3" name="Content Placeholder 2">
            <a:extLst>
              <a:ext uri="{FF2B5EF4-FFF2-40B4-BE49-F238E27FC236}">
                <a16:creationId xmlns:a16="http://schemas.microsoft.com/office/drawing/2014/main" id="{F204199B-1ECD-E9E6-EF81-7B1F29F1D264}"/>
              </a:ext>
            </a:extLst>
          </p:cNvPr>
          <p:cNvSpPr>
            <a:spLocks noGrp="1"/>
          </p:cNvSpPr>
          <p:nvPr>
            <p:ph idx="1"/>
          </p:nvPr>
        </p:nvSpPr>
        <p:spPr>
          <a:xfrm>
            <a:off x="274320" y="1815464"/>
            <a:ext cx="11775439" cy="4971416"/>
          </a:xfrm>
        </p:spPr>
        <p:txBody>
          <a:bodyPr>
            <a:normAutofit/>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The evolution of ethics – the importance of the principles of </a:t>
            </a:r>
            <a:r>
              <a:rPr lang="en-GB" sz="2400" b="1" dirty="0">
                <a:latin typeface="Calibri" panose="020F0502020204030204" pitchFamily="34" charset="0"/>
                <a:ea typeface="Calibri" panose="020F0502020204030204" pitchFamily="34" charset="0"/>
                <a:cs typeface="Calibri" panose="020F0502020204030204" pitchFamily="34" charset="0"/>
              </a:rPr>
              <a:t>beneficence</a:t>
            </a:r>
            <a:r>
              <a:rPr lang="en-GB" sz="2400" dirty="0">
                <a:latin typeface="Calibri" panose="020F0502020204030204" pitchFamily="34" charset="0"/>
                <a:ea typeface="Calibri" panose="020F0502020204030204" pitchFamily="34" charset="0"/>
                <a:cs typeface="Calibri" panose="020F0502020204030204" pitchFamily="34" charset="0"/>
              </a:rPr>
              <a:t> and </a:t>
            </a:r>
            <a:r>
              <a:rPr lang="en-GB" sz="2400" b="1" dirty="0">
                <a:latin typeface="Calibri" panose="020F0502020204030204" pitchFamily="34" charset="0"/>
                <a:ea typeface="Calibri" panose="020F0502020204030204" pitchFamily="34" charset="0"/>
                <a:cs typeface="Calibri" panose="020F0502020204030204" pitchFamily="34" charset="0"/>
              </a:rPr>
              <a:t>malfeasance </a:t>
            </a:r>
            <a:r>
              <a:rPr lang="en-GB" sz="2400" dirty="0">
                <a:latin typeface="Calibri" panose="020F0502020204030204" pitchFamily="34" charset="0"/>
                <a:ea typeface="Calibri" panose="020F0502020204030204" pitchFamily="34" charset="0"/>
                <a:cs typeface="Calibri" panose="020F0502020204030204" pitchFamily="34" charset="0"/>
              </a:rPr>
              <a:t>and a note on knowledge creation.</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Ethics in action for the oral historian: principles of informed consent and assignment of copyright; the participant information sheet; gatekeeper protocol; interviewee summary sheet &amp; consent to use images or other materials; risk </a:t>
            </a:r>
            <a:r>
              <a:rPr lang="en-GB" sz="2400" dirty="0" err="1">
                <a:latin typeface="Calibri" panose="020F0502020204030204" pitchFamily="34" charset="0"/>
                <a:ea typeface="Calibri" panose="020F0502020204030204" pitchFamily="34" charset="0"/>
                <a:cs typeface="Calibri" panose="020F0502020204030204" pitchFamily="34" charset="0"/>
              </a:rPr>
              <a:t>assessment;interview</a:t>
            </a:r>
            <a:r>
              <a:rPr lang="en-GB" sz="2400" dirty="0">
                <a:latin typeface="Calibri" panose="020F0502020204030204" pitchFamily="34" charset="0"/>
                <a:ea typeface="Calibri" panose="020F0502020204030204" pitchFamily="34" charset="0"/>
                <a:cs typeface="Calibri" panose="020F0502020204030204" pitchFamily="34" charset="0"/>
              </a:rPr>
              <a:t> dynamics; incentives or bribes?</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Vulnerable participants and research sensitivities.</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Your health and wellbeing as an oral historian.</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green check mark on a white background&#10;&#10;Description automatically generated">
            <a:extLst>
              <a:ext uri="{FF2B5EF4-FFF2-40B4-BE49-F238E27FC236}">
                <a16:creationId xmlns:a16="http://schemas.microsoft.com/office/drawing/2014/main" id="{01DECFF2-C465-D75C-C659-5DB35D1D3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8222" y="1323408"/>
            <a:ext cx="536046" cy="536046"/>
          </a:xfrm>
          <a:prstGeom prst="rect">
            <a:avLst/>
          </a:prstGeom>
        </p:spPr>
      </p:pic>
      <p:pic>
        <p:nvPicPr>
          <p:cNvPr id="6" name="Picture 5" descr="A green check mark on a white background&#10;&#10;Description automatically generated">
            <a:extLst>
              <a:ext uri="{FF2B5EF4-FFF2-40B4-BE49-F238E27FC236}">
                <a16:creationId xmlns:a16="http://schemas.microsoft.com/office/drawing/2014/main" id="{5D51069D-D275-791F-898A-D13B51BAB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2397042"/>
            <a:ext cx="536046" cy="536046"/>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16342AC8-00BE-67FB-2F30-B84255F11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3399" y="3765126"/>
            <a:ext cx="536046" cy="536046"/>
          </a:xfrm>
          <a:prstGeom prst="rect">
            <a:avLst/>
          </a:prstGeom>
        </p:spPr>
      </p:pic>
      <p:pic>
        <p:nvPicPr>
          <p:cNvPr id="7" name="Picture 6" descr="A green check mark on a white background&#10;&#10;Description automatically generated">
            <a:extLst>
              <a:ext uri="{FF2B5EF4-FFF2-40B4-BE49-F238E27FC236}">
                <a16:creationId xmlns:a16="http://schemas.microsoft.com/office/drawing/2014/main" id="{42C80735-8E3D-D525-B9EA-E63B89877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4570737"/>
            <a:ext cx="536046" cy="536046"/>
          </a:xfrm>
          <a:prstGeom prst="rect">
            <a:avLst/>
          </a:prstGeom>
        </p:spPr>
      </p:pic>
      <p:pic>
        <p:nvPicPr>
          <p:cNvPr id="5" name="Picture 4" descr="A green check mark on a white background&#10;&#10;Description automatically generated">
            <a:extLst>
              <a:ext uri="{FF2B5EF4-FFF2-40B4-BE49-F238E27FC236}">
                <a16:creationId xmlns:a16="http://schemas.microsoft.com/office/drawing/2014/main" id="{6E9DD210-A826-1C40-3067-58B07038F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410785"/>
            <a:ext cx="536046" cy="536046"/>
          </a:xfrm>
          <a:prstGeom prst="rect">
            <a:avLst/>
          </a:prstGeom>
        </p:spPr>
      </p:pic>
    </p:spTree>
    <p:extLst>
      <p:ext uri="{BB962C8B-B14F-4D97-AF65-F5344CB8AC3E}">
        <p14:creationId xmlns:p14="http://schemas.microsoft.com/office/powerpoint/2010/main" val="142734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3C13-E944-FFBB-FA53-2ED5E2B9ACEC}"/>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CE2722D0-F4E8-BAF1-5635-532E3015481A}"/>
              </a:ext>
            </a:extLst>
          </p:cNvPr>
          <p:cNvSpPr>
            <a:spLocks noGrp="1"/>
          </p:cNvSpPr>
          <p:nvPr>
            <p:ph idx="1"/>
          </p:nvPr>
        </p:nvSpPr>
        <p:spPr/>
        <p:txBody>
          <a:bodyPr>
            <a:normAutofit/>
          </a:bodyPr>
          <a:lstStyle/>
          <a:p>
            <a:pPr marL="0" indent="0">
              <a:buNone/>
            </a:pPr>
            <a:r>
              <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Largent, E. A., Eriksen, W., </a:t>
            </a:r>
            <a:r>
              <a:rPr lang="en-GB" sz="16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Barg</a:t>
            </a:r>
            <a:r>
              <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F. K., </a:t>
            </a:r>
            <a:r>
              <a:rPr lang="en-GB" sz="16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Greysen</a:t>
            </a:r>
            <a:r>
              <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S. R., &amp; Halpern, S. D. (2022). Participants’ perspectives on payment for research participation: A qualitative study. </a:t>
            </a:r>
            <a:r>
              <a:rPr lang="en-GB" sz="16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Ethics &amp; Human </a:t>
            </a:r>
            <a:r>
              <a:rPr lang="en-GB" sz="1600" i="1" dirty="0">
                <a:solidFill>
                  <a:srgbClr val="222222"/>
                </a:solidFill>
                <a:latin typeface="Calibri" panose="020F0502020204030204" pitchFamily="34" charset="0"/>
                <a:ea typeface="Calibri" panose="020F0502020204030204" pitchFamily="34" charset="0"/>
                <a:cs typeface="Calibri" panose="020F0502020204030204" pitchFamily="34" charset="0"/>
              </a:rPr>
              <a:t>R</a:t>
            </a:r>
            <a:r>
              <a:rPr lang="en-GB" sz="16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esearch</a:t>
            </a:r>
            <a:r>
              <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GB" sz="16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44</a:t>
            </a:r>
            <a:r>
              <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(6), 14-22.</a:t>
            </a:r>
          </a:p>
          <a:p>
            <a:pPr marL="0" indent="0">
              <a:buNone/>
            </a:pPr>
            <a:endPar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Duncombe, J., &amp; Jessop, J. (2002). Doing </a:t>
            </a:r>
            <a:r>
              <a:rPr lang="en-GB" sz="16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rapport’and</a:t>
            </a:r>
            <a:r>
              <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the ethics of ‘faking friendship’. </a:t>
            </a:r>
            <a:r>
              <a:rPr lang="en-GB" sz="16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Ethics In </a:t>
            </a:r>
            <a:r>
              <a:rPr lang="en-GB" sz="1600" i="1" dirty="0">
                <a:solidFill>
                  <a:srgbClr val="222222"/>
                </a:solidFill>
                <a:latin typeface="Calibri" panose="020F0502020204030204" pitchFamily="34" charset="0"/>
                <a:ea typeface="Calibri" panose="020F0502020204030204" pitchFamily="34" charset="0"/>
                <a:cs typeface="Calibri" panose="020F0502020204030204" pitchFamily="34" charset="0"/>
              </a:rPr>
              <a:t>Q</a:t>
            </a:r>
            <a:r>
              <a:rPr lang="en-GB" sz="16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ualitative </a:t>
            </a:r>
            <a:r>
              <a:rPr lang="en-GB" sz="1600" i="1" dirty="0">
                <a:solidFill>
                  <a:srgbClr val="222222"/>
                </a:solidFill>
                <a:latin typeface="Calibri" panose="020F0502020204030204" pitchFamily="34" charset="0"/>
                <a:ea typeface="Calibri" panose="020F0502020204030204" pitchFamily="34" charset="0"/>
                <a:cs typeface="Calibri" panose="020F0502020204030204" pitchFamily="34" charset="0"/>
              </a:rPr>
              <a:t>R</a:t>
            </a:r>
            <a:r>
              <a:rPr lang="en-GB" sz="16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esearch</a:t>
            </a:r>
            <a:r>
              <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GB" sz="16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2</a:t>
            </a:r>
            <a:r>
              <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Russell, C. (1999). Interviewing vulnerable old people: Ethical and methodological implications of imagining our subjects. </a:t>
            </a:r>
            <a:r>
              <a:rPr lang="en-GB" sz="16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Journal of Aging </a:t>
            </a:r>
            <a:r>
              <a:rPr lang="en-GB" sz="1600" i="1" dirty="0">
                <a:solidFill>
                  <a:srgbClr val="222222"/>
                </a:solidFill>
                <a:latin typeface="Calibri" panose="020F0502020204030204" pitchFamily="34" charset="0"/>
                <a:ea typeface="Calibri" panose="020F0502020204030204" pitchFamily="34" charset="0"/>
                <a:cs typeface="Calibri" panose="020F0502020204030204" pitchFamily="34" charset="0"/>
              </a:rPr>
              <a:t>S</a:t>
            </a:r>
            <a:r>
              <a:rPr lang="en-GB" sz="16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tudies</a:t>
            </a:r>
            <a:r>
              <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GB" sz="16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13</a:t>
            </a:r>
            <a:r>
              <a:rPr lang="en-GB"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(4), 403-417.</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944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EA91-1524-19A2-E839-8620D7E06AAA}"/>
              </a:ext>
            </a:extLst>
          </p:cNvPr>
          <p:cNvSpPr>
            <a:spLocks noGrp="1"/>
          </p:cNvSpPr>
          <p:nvPr>
            <p:ph type="title"/>
          </p:nvPr>
        </p:nvSpPr>
        <p:spPr/>
        <p:txBody>
          <a:bodyPr/>
          <a:lstStyle/>
          <a:p>
            <a:r>
              <a:rPr lang="en-GB" dirty="0"/>
              <a:t>Additional resources</a:t>
            </a:r>
          </a:p>
        </p:txBody>
      </p:sp>
      <p:sp>
        <p:nvSpPr>
          <p:cNvPr id="3" name="Content Placeholder 2">
            <a:extLst>
              <a:ext uri="{FF2B5EF4-FFF2-40B4-BE49-F238E27FC236}">
                <a16:creationId xmlns:a16="http://schemas.microsoft.com/office/drawing/2014/main" id="{08AA03E7-29B4-32A3-E89C-FD826A3B208C}"/>
              </a:ext>
            </a:extLst>
          </p:cNvPr>
          <p:cNvSpPr>
            <a:spLocks noGrp="1"/>
          </p:cNvSpPr>
          <p:nvPr>
            <p:ph idx="1"/>
          </p:nvPr>
        </p:nvSpPr>
        <p:spPr/>
        <p:txBody>
          <a:bodyPr/>
          <a:lstStyle/>
          <a:p>
            <a:pPr marL="0" indent="0">
              <a:buNone/>
            </a:pPr>
            <a:r>
              <a:rPr lang="en-GB" dirty="0">
                <a:hlinkClick r:id="rId2"/>
              </a:rPr>
              <a:t>Oral History Association glossary of terms</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17366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F49-868E-2B18-074A-85F4EEFADC92}"/>
              </a:ext>
            </a:extLst>
          </p:cNvPr>
          <p:cNvSpPr>
            <a:spLocks noGrp="1"/>
          </p:cNvSpPr>
          <p:nvPr>
            <p:ph type="title"/>
          </p:nvPr>
        </p:nvSpPr>
        <p:spPr>
          <a:xfrm>
            <a:off x="0" y="-11399"/>
            <a:ext cx="12049759" cy="1325563"/>
          </a:xfrm>
        </p:spPr>
        <p:txBody>
          <a:bodyPr/>
          <a:lstStyle/>
          <a:p>
            <a:r>
              <a:rPr lang="en-GB" b="1" dirty="0">
                <a:latin typeface="Calibri" panose="020F0502020204030204" pitchFamily="34" charset="0"/>
                <a:ea typeface="Calibri" panose="020F0502020204030204" pitchFamily="34" charset="0"/>
                <a:cs typeface="Calibri" panose="020F0502020204030204" pitchFamily="34" charset="0"/>
              </a:rPr>
              <a:t>What we will have achieved at the end of today’s session</a:t>
            </a:r>
          </a:p>
        </p:txBody>
      </p:sp>
      <p:sp>
        <p:nvSpPr>
          <p:cNvPr id="3" name="Content Placeholder 2">
            <a:extLst>
              <a:ext uri="{FF2B5EF4-FFF2-40B4-BE49-F238E27FC236}">
                <a16:creationId xmlns:a16="http://schemas.microsoft.com/office/drawing/2014/main" id="{F204199B-1ECD-E9E6-EF81-7B1F29F1D264}"/>
              </a:ext>
            </a:extLst>
          </p:cNvPr>
          <p:cNvSpPr>
            <a:spLocks noGrp="1"/>
          </p:cNvSpPr>
          <p:nvPr>
            <p:ph idx="1"/>
          </p:nvPr>
        </p:nvSpPr>
        <p:spPr>
          <a:xfrm>
            <a:off x="274320" y="1815464"/>
            <a:ext cx="11775439" cy="4971416"/>
          </a:xfrm>
        </p:spPr>
        <p:txBody>
          <a:bodyPr>
            <a:normAutofit lnSpcReduction="10000"/>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The evolution of ethics – the importance of the principles of </a:t>
            </a:r>
            <a:r>
              <a:rPr lang="en-GB" sz="2400" b="1" dirty="0">
                <a:latin typeface="Calibri" panose="020F0502020204030204" pitchFamily="34" charset="0"/>
                <a:ea typeface="Calibri" panose="020F0502020204030204" pitchFamily="34" charset="0"/>
                <a:cs typeface="Calibri" panose="020F0502020204030204" pitchFamily="34" charset="0"/>
              </a:rPr>
              <a:t>beneficence</a:t>
            </a:r>
            <a:r>
              <a:rPr lang="en-GB" sz="2400" dirty="0">
                <a:latin typeface="Calibri" panose="020F0502020204030204" pitchFamily="34" charset="0"/>
                <a:ea typeface="Calibri" panose="020F0502020204030204" pitchFamily="34" charset="0"/>
                <a:cs typeface="Calibri" panose="020F0502020204030204" pitchFamily="34" charset="0"/>
              </a:rPr>
              <a:t> and </a:t>
            </a:r>
            <a:r>
              <a:rPr lang="en-GB" sz="2400" b="1" dirty="0">
                <a:latin typeface="Calibri" panose="020F0502020204030204" pitchFamily="34" charset="0"/>
                <a:ea typeface="Calibri" panose="020F0502020204030204" pitchFamily="34" charset="0"/>
                <a:cs typeface="Calibri" panose="020F0502020204030204" pitchFamily="34" charset="0"/>
              </a:rPr>
              <a:t>malfeasance </a:t>
            </a:r>
            <a:r>
              <a:rPr lang="en-GB" sz="2400" dirty="0">
                <a:latin typeface="Calibri" panose="020F0502020204030204" pitchFamily="34" charset="0"/>
                <a:ea typeface="Calibri" panose="020F0502020204030204" pitchFamily="34" charset="0"/>
                <a:cs typeface="Calibri" panose="020F0502020204030204" pitchFamily="34" charset="0"/>
              </a:rPr>
              <a:t>and a note on knowledge creation.</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Ethics in action for the oral historian: principles of informed consent; assignment of copyright; the participant information sheet; gatekeeper protocol; interviewee summary sheet; consent to use images or other materials; risk assessment; interview dynamics; incentives or bribes?</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Vulnerable participants and research sensitivities.</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Your health and wellbeing as an oral historian.</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*Disclaimer: seek legal advice when needed and OHME cannot accept liability.</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green check mark on a white background&#10;&#10;Description automatically generated">
            <a:extLst>
              <a:ext uri="{FF2B5EF4-FFF2-40B4-BE49-F238E27FC236}">
                <a16:creationId xmlns:a16="http://schemas.microsoft.com/office/drawing/2014/main" id="{01DECFF2-C465-D75C-C659-5DB35D1D3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1751217"/>
            <a:ext cx="536046" cy="536046"/>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16342AC8-00BE-67FB-2F30-B84255F11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8545" y="3660353"/>
            <a:ext cx="536046" cy="536046"/>
          </a:xfrm>
          <a:prstGeom prst="rect">
            <a:avLst/>
          </a:prstGeom>
        </p:spPr>
      </p:pic>
      <p:pic>
        <p:nvPicPr>
          <p:cNvPr id="7" name="Picture 6" descr="A green check mark on a white background&#10;&#10;Description automatically generated">
            <a:extLst>
              <a:ext uri="{FF2B5EF4-FFF2-40B4-BE49-F238E27FC236}">
                <a16:creationId xmlns:a16="http://schemas.microsoft.com/office/drawing/2014/main" id="{42C80735-8E3D-D525-B9EA-E63B89877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214" y="4301172"/>
            <a:ext cx="536046" cy="536046"/>
          </a:xfrm>
          <a:prstGeom prst="rect">
            <a:avLst/>
          </a:prstGeom>
        </p:spPr>
      </p:pic>
      <p:pic>
        <p:nvPicPr>
          <p:cNvPr id="5" name="Picture 4" descr="A green check mark on a white background&#10;&#10;Description automatically generated">
            <a:extLst>
              <a:ext uri="{FF2B5EF4-FFF2-40B4-BE49-F238E27FC236}">
                <a16:creationId xmlns:a16="http://schemas.microsoft.com/office/drawing/2014/main" id="{6E9DD210-A826-1C40-3067-58B07038F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214" y="5070495"/>
            <a:ext cx="536046" cy="536046"/>
          </a:xfrm>
          <a:prstGeom prst="rect">
            <a:avLst/>
          </a:prstGeom>
        </p:spPr>
      </p:pic>
      <p:pic>
        <p:nvPicPr>
          <p:cNvPr id="9" name="Picture 8" descr="A green check mark on a white background&#10;&#10;Description automatically generated">
            <a:extLst>
              <a:ext uri="{FF2B5EF4-FFF2-40B4-BE49-F238E27FC236}">
                <a16:creationId xmlns:a16="http://schemas.microsoft.com/office/drawing/2014/main" id="{486FDA8E-509A-1330-46F4-4488A1BC9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214" y="5839818"/>
            <a:ext cx="536046" cy="536046"/>
          </a:xfrm>
          <a:prstGeom prst="rect">
            <a:avLst/>
          </a:prstGeom>
        </p:spPr>
      </p:pic>
    </p:spTree>
    <p:extLst>
      <p:ext uri="{BB962C8B-B14F-4D97-AF65-F5344CB8AC3E}">
        <p14:creationId xmlns:p14="http://schemas.microsoft.com/office/powerpoint/2010/main" val="290825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YOUR FEEDBACK ON LAST WEEK’S TASKS</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83145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THE EVOLUTION OF ETHICS &amp; A NOTE ON KNOWLEDGE CREATION</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78700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293364-F54F-3D04-5E57-702DAE54F86B}"/>
              </a:ext>
            </a:extLst>
          </p:cNvPr>
          <p:cNvPicPr>
            <a:picLocks noChangeAspect="1"/>
          </p:cNvPicPr>
          <p:nvPr/>
        </p:nvPicPr>
        <p:blipFill rotWithShape="1">
          <a:blip r:embed="rId2"/>
          <a:srcRect l="1253" r="4629" b="-1"/>
          <a:stretch/>
        </p:blipFill>
        <p:spPr>
          <a:xfrm>
            <a:off x="863600" y="0"/>
            <a:ext cx="10464799" cy="7421938"/>
          </a:xfrm>
          <a:prstGeom prst="rect">
            <a:avLst/>
          </a:prstGeom>
        </p:spPr>
      </p:pic>
    </p:spTree>
    <p:extLst>
      <p:ext uri="{BB962C8B-B14F-4D97-AF65-F5344CB8AC3E}">
        <p14:creationId xmlns:p14="http://schemas.microsoft.com/office/powerpoint/2010/main" val="251920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ollage of people with their hands together&#10;&#10;Description automatically generated">
            <a:extLst>
              <a:ext uri="{FF2B5EF4-FFF2-40B4-BE49-F238E27FC236}">
                <a16:creationId xmlns:a16="http://schemas.microsoft.com/office/drawing/2014/main" id="{0569E8A9-E8C2-3A4C-A552-B62593D677EA}"/>
              </a:ext>
            </a:extLst>
          </p:cNvPr>
          <p:cNvPicPr>
            <a:picLocks noChangeAspect="1"/>
          </p:cNvPicPr>
          <p:nvPr/>
        </p:nvPicPr>
        <p:blipFill rotWithShape="1">
          <a:blip r:embed="rId2">
            <a:extLst>
              <a:ext uri="{28A0092B-C50C-407E-A947-70E740481C1C}">
                <a14:useLocalDpi xmlns:a14="http://schemas.microsoft.com/office/drawing/2010/main" val="0"/>
              </a:ext>
            </a:extLst>
          </a:blip>
          <a:srcRect b="6306"/>
          <a:stretch/>
        </p:blipFill>
        <p:spPr>
          <a:xfrm>
            <a:off x="457200" y="457200"/>
            <a:ext cx="11277600" cy="5943600"/>
          </a:xfrm>
          <a:prstGeom prst="rect">
            <a:avLst/>
          </a:prstGeom>
        </p:spPr>
      </p:pic>
    </p:spTree>
    <p:extLst>
      <p:ext uri="{BB962C8B-B14F-4D97-AF65-F5344CB8AC3E}">
        <p14:creationId xmlns:p14="http://schemas.microsoft.com/office/powerpoint/2010/main" val="2463303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1506</TotalTime>
  <Words>3544</Words>
  <Application>Microsoft Office PowerPoint</Application>
  <PresentationFormat>Widescreen</PresentationFormat>
  <Paragraphs>296</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Wingdings</vt:lpstr>
      <vt:lpstr>Office Theme</vt:lpstr>
      <vt:lpstr>ORAL HISTORY MADE EASY</vt:lpstr>
      <vt:lpstr>PowerPoint Presentation</vt:lpstr>
      <vt:lpstr>PowerPoint Presentation</vt:lpstr>
      <vt:lpstr>Your development journey, your way</vt:lpstr>
      <vt:lpstr>What we will have achieved at the end of today’s session</vt:lpstr>
      <vt:lpstr> YOUR FEEDBACK ON LAST WEEK’S TASKS   </vt:lpstr>
      <vt:lpstr> THE EVOLUTION OF ETHICS &amp; A NOTE ON KNOWLEDGE CREATION   </vt:lpstr>
      <vt:lpstr>PowerPoint Presentation</vt:lpstr>
      <vt:lpstr>PowerPoint Presentation</vt:lpstr>
      <vt:lpstr>Introduction to ethics</vt:lpstr>
      <vt:lpstr>A note on knowledge (1)</vt:lpstr>
      <vt:lpstr>A note on knowledge (2)</vt:lpstr>
      <vt:lpstr>Waiving anonymity – implications for your participant</vt:lpstr>
      <vt:lpstr>PowerPoint Presentation</vt:lpstr>
      <vt:lpstr> ETHICS IN ACTION FOR THE ORAL HISTORIAN   </vt:lpstr>
      <vt:lpstr>Your project design</vt:lpstr>
      <vt:lpstr>Ethics in action for the oral historian</vt:lpstr>
      <vt:lpstr>Essential ethics terminology for oral historians</vt:lpstr>
      <vt:lpstr>LEVELS OF DISCLOSURE</vt:lpstr>
      <vt:lpstr>Being clear about your own role and identity</vt:lpstr>
      <vt:lpstr>Ethics in action (1)</vt:lpstr>
      <vt:lpstr>Ethics in action (2)</vt:lpstr>
      <vt:lpstr>The documentation you will need</vt:lpstr>
      <vt:lpstr>How do you intend to use your interviews?</vt:lpstr>
      <vt:lpstr>Data protection regulations Ireland &amp; USA</vt:lpstr>
      <vt:lpstr>Essential documentation for oral historians</vt:lpstr>
      <vt:lpstr>PowerPoint Presentation</vt:lpstr>
      <vt:lpstr>Keeping your data secure</vt:lpstr>
      <vt:lpstr>Why we can never promise confidentiality - the Boston College case </vt:lpstr>
      <vt:lpstr>How do I evidence informed consent?</vt:lpstr>
      <vt:lpstr>Peer review checks on ethics documentation</vt:lpstr>
      <vt:lpstr>What is ‘informed consent’ (1)? </vt:lpstr>
      <vt:lpstr>What is informed consent? (2)</vt:lpstr>
      <vt:lpstr>Incentives or bribes?</vt:lpstr>
      <vt:lpstr>During the interview</vt:lpstr>
      <vt:lpstr>VULNERABLE PARTICIPANTS &amp; RESEARCH SENSITIVITIES   </vt:lpstr>
      <vt:lpstr>Vulnerable participants (1)</vt:lpstr>
      <vt:lpstr>Vulnerable participants (2)</vt:lpstr>
      <vt:lpstr>YOUR HEALTH &amp; WELLBEING AS AN ORAL HISTORIAN   </vt:lpstr>
      <vt:lpstr>Your health and wellbeing (1)</vt:lpstr>
      <vt:lpstr>Your health and wellbeing (2)</vt:lpstr>
      <vt:lpstr>A framework for best practice</vt:lpstr>
      <vt:lpstr>Task 1 next week: project design</vt:lpstr>
      <vt:lpstr>Task 2 for next week: ethics paperwork</vt:lpstr>
      <vt:lpstr>Task 3 for next week: ethical dilemmas</vt:lpstr>
      <vt:lpstr>What we have covered in today’s session</vt:lpstr>
      <vt:lpstr>References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HISTORY MADE EASY</dc:title>
  <dc:creator>Angela Maye-Banbury</dc:creator>
  <cp:lastModifiedBy>Angela Maye-Banbury</cp:lastModifiedBy>
  <cp:revision>26</cp:revision>
  <dcterms:created xsi:type="dcterms:W3CDTF">2024-03-23T15:45:42Z</dcterms:created>
  <dcterms:modified xsi:type="dcterms:W3CDTF">2024-08-02T10:14:09Z</dcterms:modified>
</cp:coreProperties>
</file>