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58" r:id="rId2"/>
    <p:sldId id="588" r:id="rId3"/>
    <p:sldId id="501" r:id="rId4"/>
    <p:sldId id="558" r:id="rId5"/>
    <p:sldId id="554" r:id="rId6"/>
    <p:sldId id="517" r:id="rId7"/>
    <p:sldId id="582" r:id="rId8"/>
    <p:sldId id="577" r:id="rId9"/>
    <p:sldId id="574" r:id="rId10"/>
    <p:sldId id="556" r:id="rId11"/>
    <p:sldId id="576" r:id="rId12"/>
    <p:sldId id="573" r:id="rId13"/>
    <p:sldId id="579" r:id="rId14"/>
    <p:sldId id="565" r:id="rId15"/>
    <p:sldId id="559" r:id="rId16"/>
    <p:sldId id="561" r:id="rId17"/>
    <p:sldId id="572" r:id="rId18"/>
    <p:sldId id="563" r:id="rId19"/>
    <p:sldId id="568" r:id="rId20"/>
    <p:sldId id="449" r:id="rId21"/>
    <p:sldId id="453" r:id="rId22"/>
    <p:sldId id="570" r:id="rId23"/>
    <p:sldId id="566" r:id="rId24"/>
    <p:sldId id="567" r:id="rId25"/>
    <p:sldId id="581" r:id="rId26"/>
    <p:sldId id="560" r:id="rId27"/>
    <p:sldId id="578" r:id="rId28"/>
    <p:sldId id="569" r:id="rId29"/>
    <p:sldId id="580" r:id="rId30"/>
    <p:sldId id="589" r:id="rId31"/>
    <p:sldId id="590" r:id="rId32"/>
    <p:sldId id="591" r:id="rId33"/>
    <p:sldId id="592" r:id="rId34"/>
    <p:sldId id="583" r:id="rId35"/>
    <p:sldId id="585" r:id="rId36"/>
    <p:sldId id="584" r:id="rId37"/>
    <p:sldId id="557" r:id="rId38"/>
    <p:sldId id="586" r:id="rId39"/>
    <p:sldId id="587" r:id="rId40"/>
    <p:sldId id="564"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CF9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51" d="100"/>
          <a:sy n="51" d="100"/>
        </p:scale>
        <p:origin x="1256" y="2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8.jpg"/></Relationships>
</file>

<file path=ppt/diagrams/_rels/data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8.jpg"/></Relationships>
</file>

<file path=ppt/diagrams/_rels/drawing2.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image" Target="../media/image2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ECB725-E9AA-4586-9ECC-98FD25CC949C}"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GB"/>
        </a:p>
      </dgm:t>
    </dgm:pt>
    <dgm:pt modelId="{0B698063-D3F8-462C-8112-1C9BBCAD7870}">
      <dgm:prSet/>
      <dgm:spPr/>
      <dgm:t>
        <a:bodyPr/>
        <a:lstStyle/>
        <a:p>
          <a:r>
            <a:rPr lang="en-GB" dirty="0"/>
            <a:t>3.Does this interview contain slanderous or liable language?</a:t>
          </a:r>
        </a:p>
      </dgm:t>
    </dgm:pt>
    <dgm:pt modelId="{1FF36235-8C70-4032-B8AD-12221F182A1D}" type="parTrans" cxnId="{E4F2EC97-89C1-4105-9B90-868291618542}">
      <dgm:prSet/>
      <dgm:spPr/>
      <dgm:t>
        <a:bodyPr/>
        <a:lstStyle/>
        <a:p>
          <a:endParaRPr lang="en-GB"/>
        </a:p>
      </dgm:t>
    </dgm:pt>
    <dgm:pt modelId="{C53E3130-189D-4712-ACD3-E0A85E21C929}" type="sibTrans" cxnId="{E4F2EC97-89C1-4105-9B90-868291618542}">
      <dgm:prSet/>
      <dgm:spPr/>
      <dgm:t>
        <a:bodyPr/>
        <a:lstStyle/>
        <a:p>
          <a:endParaRPr lang="en-GB"/>
        </a:p>
      </dgm:t>
    </dgm:pt>
    <dgm:pt modelId="{42C56F81-1A32-48EB-ABB3-3B7CE571A449}">
      <dgm:prSet/>
      <dgm:spPr/>
      <dgm:t>
        <a:bodyPr/>
        <a:lstStyle/>
        <a:p>
          <a:r>
            <a:rPr lang="en-GB" dirty="0"/>
            <a:t>4.Does this interview reveal trade or corporate secrets?</a:t>
          </a:r>
        </a:p>
      </dgm:t>
    </dgm:pt>
    <dgm:pt modelId="{D7CDC969-6F37-4FCC-8A85-027C52338079}" type="parTrans" cxnId="{1EE1B73C-CCD5-4DFB-9183-D79E515A2FE8}">
      <dgm:prSet/>
      <dgm:spPr/>
      <dgm:t>
        <a:bodyPr/>
        <a:lstStyle/>
        <a:p>
          <a:endParaRPr lang="en-GB"/>
        </a:p>
      </dgm:t>
    </dgm:pt>
    <dgm:pt modelId="{0D83133D-6AF5-4709-83D5-9C6C1A72D43B}" type="sibTrans" cxnId="{1EE1B73C-CCD5-4DFB-9183-D79E515A2FE8}">
      <dgm:prSet/>
      <dgm:spPr/>
      <dgm:t>
        <a:bodyPr/>
        <a:lstStyle/>
        <a:p>
          <a:endParaRPr lang="en-GB"/>
        </a:p>
      </dgm:t>
    </dgm:pt>
    <dgm:pt modelId="{5FEB040D-50FC-4C0E-AA70-DD3C0F782190}">
      <dgm:prSet/>
      <dgm:spPr/>
      <dgm:t>
        <a:bodyPr/>
        <a:lstStyle/>
        <a:p>
          <a:r>
            <a:rPr lang="en-GB" dirty="0"/>
            <a:t>5.Does this interview use culturally insensitive language?</a:t>
          </a:r>
        </a:p>
      </dgm:t>
    </dgm:pt>
    <dgm:pt modelId="{91D15D85-0EB9-412D-9402-CE3ECEC8ECD5}" type="parTrans" cxnId="{A1A31416-F376-47CE-AE87-745B9C1B69ED}">
      <dgm:prSet/>
      <dgm:spPr/>
      <dgm:t>
        <a:bodyPr/>
        <a:lstStyle/>
        <a:p>
          <a:endParaRPr lang="en-GB"/>
        </a:p>
      </dgm:t>
    </dgm:pt>
    <dgm:pt modelId="{DFB38E3D-8E48-4D4F-B9F9-2487F4FC2B78}" type="sibTrans" cxnId="{A1A31416-F376-47CE-AE87-745B9C1B69ED}">
      <dgm:prSet/>
      <dgm:spPr/>
      <dgm:t>
        <a:bodyPr/>
        <a:lstStyle/>
        <a:p>
          <a:endParaRPr lang="en-GB"/>
        </a:p>
      </dgm:t>
    </dgm:pt>
    <dgm:pt modelId="{416BEB83-9C5F-4A2F-81E0-893187A24BAA}">
      <dgm:prSet/>
      <dgm:spPr/>
      <dgm:t>
        <a:bodyPr/>
        <a:lstStyle/>
        <a:p>
          <a:r>
            <a:rPr lang="en-GB" dirty="0"/>
            <a:t>6.Does this interview reveal sensitive, private information, that could be potentially harmful, about a third party discussed in the interview.</a:t>
          </a:r>
        </a:p>
      </dgm:t>
    </dgm:pt>
    <dgm:pt modelId="{C7C9312B-E4E4-489F-B4F6-808C05154602}" type="parTrans" cxnId="{EECFFA7A-CD8B-4878-B303-991CF2A243BA}">
      <dgm:prSet/>
      <dgm:spPr/>
      <dgm:t>
        <a:bodyPr/>
        <a:lstStyle/>
        <a:p>
          <a:endParaRPr lang="en-GB"/>
        </a:p>
      </dgm:t>
    </dgm:pt>
    <dgm:pt modelId="{8F58B9AB-5CBA-40CA-B2E6-2F40A4472A17}" type="sibTrans" cxnId="{EECFFA7A-CD8B-4878-B303-991CF2A243BA}">
      <dgm:prSet/>
      <dgm:spPr/>
      <dgm:t>
        <a:bodyPr/>
        <a:lstStyle/>
        <a:p>
          <a:endParaRPr lang="en-GB"/>
        </a:p>
      </dgm:t>
    </dgm:pt>
    <dgm:pt modelId="{7B48C5EA-CDE6-4BBC-AB39-C15AC101897D}">
      <dgm:prSet/>
      <dgm:spPr/>
      <dgm:t>
        <a:bodyPr/>
        <a:lstStyle/>
        <a:p>
          <a:r>
            <a:rPr lang="en-GB" dirty="0"/>
            <a:t>2.Does this interview make criminal allegations against another party?</a:t>
          </a:r>
        </a:p>
      </dgm:t>
    </dgm:pt>
    <dgm:pt modelId="{458C17B8-3F1E-4AA5-913D-91BFFBF5E98C}" type="sibTrans" cxnId="{61C74C8B-9CDE-4AF2-A60A-E3EB62F86E07}">
      <dgm:prSet/>
      <dgm:spPr/>
      <dgm:t>
        <a:bodyPr/>
        <a:lstStyle/>
        <a:p>
          <a:endParaRPr lang="en-GB"/>
        </a:p>
      </dgm:t>
    </dgm:pt>
    <dgm:pt modelId="{811A5EFC-EBB0-4713-80CB-1C92F0DACCBB}" type="parTrans" cxnId="{61C74C8B-9CDE-4AF2-A60A-E3EB62F86E07}">
      <dgm:prSet/>
      <dgm:spPr/>
      <dgm:t>
        <a:bodyPr/>
        <a:lstStyle/>
        <a:p>
          <a:endParaRPr lang="en-GB"/>
        </a:p>
      </dgm:t>
    </dgm:pt>
    <dgm:pt modelId="{AC2C7728-031F-4B89-9F6C-9A2C93926523}">
      <dgm:prSet/>
      <dgm:spPr/>
      <dgm:t>
        <a:bodyPr/>
        <a:lstStyle/>
        <a:p>
          <a:r>
            <a:rPr lang="en-GB" dirty="0"/>
            <a:t>1.Does this interview contain personal information such as physical address, phone number, or social security number?</a:t>
          </a:r>
        </a:p>
      </dgm:t>
    </dgm:pt>
    <dgm:pt modelId="{A9FE007E-9EC3-4576-9809-329CB3B777EB}" type="parTrans" cxnId="{F5FA3D95-12E1-4B3E-819A-51BA9E32650F}">
      <dgm:prSet/>
      <dgm:spPr/>
      <dgm:t>
        <a:bodyPr/>
        <a:lstStyle/>
        <a:p>
          <a:endParaRPr lang="en-GB"/>
        </a:p>
      </dgm:t>
    </dgm:pt>
    <dgm:pt modelId="{CC7C0B33-A29F-4481-BCDB-F437A1CD00D9}" type="sibTrans" cxnId="{F5FA3D95-12E1-4B3E-819A-51BA9E32650F}">
      <dgm:prSet/>
      <dgm:spPr/>
      <dgm:t>
        <a:bodyPr/>
        <a:lstStyle/>
        <a:p>
          <a:endParaRPr lang="en-GB"/>
        </a:p>
      </dgm:t>
    </dgm:pt>
    <dgm:pt modelId="{5DC259BC-6066-4935-87F6-1AAE5A4D99FD}" type="pres">
      <dgm:prSet presAssocID="{8DECB725-E9AA-4586-9ECC-98FD25CC949C}" presName="linear" presStyleCnt="0">
        <dgm:presLayoutVars>
          <dgm:dir/>
          <dgm:resizeHandles val="exact"/>
        </dgm:presLayoutVars>
      </dgm:prSet>
      <dgm:spPr/>
    </dgm:pt>
    <dgm:pt modelId="{365FB337-1892-402E-94CE-38EC8723C927}" type="pres">
      <dgm:prSet presAssocID="{AC2C7728-031F-4B89-9F6C-9A2C93926523}" presName="comp" presStyleCnt="0"/>
      <dgm:spPr/>
    </dgm:pt>
    <dgm:pt modelId="{C1CE7D8C-7171-43DB-9BD1-B067913F7434}" type="pres">
      <dgm:prSet presAssocID="{AC2C7728-031F-4B89-9F6C-9A2C93926523}" presName="box" presStyleLbl="node1" presStyleIdx="0" presStyleCnt="6"/>
      <dgm:spPr/>
    </dgm:pt>
    <dgm:pt modelId="{C37069BF-BF64-4909-BF5B-9B688DDF2A14}" type="pres">
      <dgm:prSet presAssocID="{AC2C7728-031F-4B89-9F6C-9A2C93926523}" presName="img" presStyleLbl="fgImgPlace1" presStyleIdx="0"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dgm:spPr>
    </dgm:pt>
    <dgm:pt modelId="{E1945D51-49A8-4EBB-AF2F-86E9BAE696F1}" type="pres">
      <dgm:prSet presAssocID="{AC2C7728-031F-4B89-9F6C-9A2C93926523}" presName="text" presStyleLbl="node1" presStyleIdx="0" presStyleCnt="6">
        <dgm:presLayoutVars>
          <dgm:bulletEnabled val="1"/>
        </dgm:presLayoutVars>
      </dgm:prSet>
      <dgm:spPr/>
    </dgm:pt>
    <dgm:pt modelId="{CB4975F0-691E-4AA8-A606-8D5B7FBCDB55}" type="pres">
      <dgm:prSet presAssocID="{CC7C0B33-A29F-4481-BCDB-F437A1CD00D9}" presName="spacer" presStyleCnt="0"/>
      <dgm:spPr/>
    </dgm:pt>
    <dgm:pt modelId="{4A097149-7173-47E1-BBF2-3AFB0847429B}" type="pres">
      <dgm:prSet presAssocID="{7B48C5EA-CDE6-4BBC-AB39-C15AC101897D}" presName="comp" presStyleCnt="0"/>
      <dgm:spPr/>
    </dgm:pt>
    <dgm:pt modelId="{EBDD2983-5176-423B-A5E1-406D9A9011D1}" type="pres">
      <dgm:prSet presAssocID="{7B48C5EA-CDE6-4BBC-AB39-C15AC101897D}" presName="box" presStyleLbl="node1" presStyleIdx="1" presStyleCnt="6"/>
      <dgm:spPr/>
    </dgm:pt>
    <dgm:pt modelId="{9BE9151D-5B9C-4D2E-83A9-5688C8D3E8C9}" type="pres">
      <dgm:prSet presAssocID="{7B48C5EA-CDE6-4BBC-AB39-C15AC101897D}" presName="img" presStyleLbl="fgImgPlace1" presStyleIdx="1"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8B26B489-02F4-4E61-8A92-FF48B0D4BAFD}" type="pres">
      <dgm:prSet presAssocID="{7B48C5EA-CDE6-4BBC-AB39-C15AC101897D}" presName="text" presStyleLbl="node1" presStyleIdx="1" presStyleCnt="6">
        <dgm:presLayoutVars>
          <dgm:bulletEnabled val="1"/>
        </dgm:presLayoutVars>
      </dgm:prSet>
      <dgm:spPr/>
    </dgm:pt>
    <dgm:pt modelId="{D2CE9635-F467-4A8B-B9FD-93B11B2BEA7F}" type="pres">
      <dgm:prSet presAssocID="{458C17B8-3F1E-4AA5-913D-91BFFBF5E98C}" presName="spacer" presStyleCnt="0"/>
      <dgm:spPr/>
    </dgm:pt>
    <dgm:pt modelId="{326A81B6-1FB8-420B-8F9E-4FD73F634B74}" type="pres">
      <dgm:prSet presAssocID="{0B698063-D3F8-462C-8112-1C9BBCAD7870}" presName="comp" presStyleCnt="0"/>
      <dgm:spPr/>
    </dgm:pt>
    <dgm:pt modelId="{CCBEB2BA-F31E-4618-B714-55648F4FD20A}" type="pres">
      <dgm:prSet presAssocID="{0B698063-D3F8-462C-8112-1C9BBCAD7870}" presName="box" presStyleLbl="node1" presStyleIdx="2" presStyleCnt="6"/>
      <dgm:spPr/>
    </dgm:pt>
    <dgm:pt modelId="{739DA0FE-105E-4A13-878D-CB01AA00B177}" type="pres">
      <dgm:prSet presAssocID="{0B698063-D3F8-462C-8112-1C9BBCAD7870}" presName="img" presStyleLbl="fgImgPlace1" presStyleIdx="2"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0417A56A-DBDB-4F73-A1AE-D04958319C4A}" type="pres">
      <dgm:prSet presAssocID="{0B698063-D3F8-462C-8112-1C9BBCAD7870}" presName="text" presStyleLbl="node1" presStyleIdx="2" presStyleCnt="6">
        <dgm:presLayoutVars>
          <dgm:bulletEnabled val="1"/>
        </dgm:presLayoutVars>
      </dgm:prSet>
      <dgm:spPr/>
    </dgm:pt>
    <dgm:pt modelId="{6A9B6CA2-A5DD-4126-8BB4-217FF8F31362}" type="pres">
      <dgm:prSet presAssocID="{C53E3130-189D-4712-ACD3-E0A85E21C929}" presName="spacer" presStyleCnt="0"/>
      <dgm:spPr/>
    </dgm:pt>
    <dgm:pt modelId="{D2FA7D62-5F14-4E5E-82AB-723796F9EAEB}" type="pres">
      <dgm:prSet presAssocID="{42C56F81-1A32-48EB-ABB3-3B7CE571A449}" presName="comp" presStyleCnt="0"/>
      <dgm:spPr/>
    </dgm:pt>
    <dgm:pt modelId="{4B8734C9-6E01-410A-9154-B226086724F7}" type="pres">
      <dgm:prSet presAssocID="{42C56F81-1A32-48EB-ABB3-3B7CE571A449}" presName="box" presStyleLbl="node1" presStyleIdx="3" presStyleCnt="6"/>
      <dgm:spPr/>
    </dgm:pt>
    <dgm:pt modelId="{71154C34-AE00-45DE-8041-EEBD7FA8BA46}" type="pres">
      <dgm:prSet presAssocID="{42C56F81-1A32-48EB-ABB3-3B7CE571A449}" presName="img" presStyleLbl="fgImgPlace1" presStyleIdx="3"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A3717ED9-B12C-4484-A23A-0132EE3F5C81}" type="pres">
      <dgm:prSet presAssocID="{42C56F81-1A32-48EB-ABB3-3B7CE571A449}" presName="text" presStyleLbl="node1" presStyleIdx="3" presStyleCnt="6">
        <dgm:presLayoutVars>
          <dgm:bulletEnabled val="1"/>
        </dgm:presLayoutVars>
      </dgm:prSet>
      <dgm:spPr/>
    </dgm:pt>
    <dgm:pt modelId="{6165DCE6-EF4E-407C-BCA8-07DF35D06DC2}" type="pres">
      <dgm:prSet presAssocID="{0D83133D-6AF5-4709-83D5-9C6C1A72D43B}" presName="spacer" presStyleCnt="0"/>
      <dgm:spPr/>
    </dgm:pt>
    <dgm:pt modelId="{A729B8BC-D3F5-4D70-A039-EE3C8FA2014D}" type="pres">
      <dgm:prSet presAssocID="{5FEB040D-50FC-4C0E-AA70-DD3C0F782190}" presName="comp" presStyleCnt="0"/>
      <dgm:spPr/>
    </dgm:pt>
    <dgm:pt modelId="{18F6D2A9-FB81-40BD-8CEE-3CAE3938948E}" type="pres">
      <dgm:prSet presAssocID="{5FEB040D-50FC-4C0E-AA70-DD3C0F782190}" presName="box" presStyleLbl="node1" presStyleIdx="4" presStyleCnt="6"/>
      <dgm:spPr/>
    </dgm:pt>
    <dgm:pt modelId="{6810233B-4670-44EF-8929-8F70B28F744F}" type="pres">
      <dgm:prSet presAssocID="{5FEB040D-50FC-4C0E-AA70-DD3C0F782190}" presName="img" presStyleLbl="fgImgPlace1" presStyleIdx="4"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766BDFD7-7245-4C11-BBA6-659A27831430}" type="pres">
      <dgm:prSet presAssocID="{5FEB040D-50FC-4C0E-AA70-DD3C0F782190}" presName="text" presStyleLbl="node1" presStyleIdx="4" presStyleCnt="6">
        <dgm:presLayoutVars>
          <dgm:bulletEnabled val="1"/>
        </dgm:presLayoutVars>
      </dgm:prSet>
      <dgm:spPr/>
    </dgm:pt>
    <dgm:pt modelId="{CEC3D60D-5704-45B2-A156-8DE9CD35E0E5}" type="pres">
      <dgm:prSet presAssocID="{DFB38E3D-8E48-4D4F-B9F9-2487F4FC2B78}" presName="spacer" presStyleCnt="0"/>
      <dgm:spPr/>
    </dgm:pt>
    <dgm:pt modelId="{844A2307-B05B-4230-81FD-7CDCA9E984E0}" type="pres">
      <dgm:prSet presAssocID="{416BEB83-9C5F-4A2F-81E0-893187A24BAA}" presName="comp" presStyleCnt="0"/>
      <dgm:spPr/>
    </dgm:pt>
    <dgm:pt modelId="{F364A4B9-66F9-41CF-B03A-1F7F236F33B7}" type="pres">
      <dgm:prSet presAssocID="{416BEB83-9C5F-4A2F-81E0-893187A24BAA}" presName="box" presStyleLbl="node1" presStyleIdx="5" presStyleCnt="6"/>
      <dgm:spPr/>
    </dgm:pt>
    <dgm:pt modelId="{4F9DBDB3-0B36-4128-AA51-28080EBCA479}" type="pres">
      <dgm:prSet presAssocID="{416BEB83-9C5F-4A2F-81E0-893187A24BAA}" presName="img" presStyleLbl="fgImgPlace1" presStyleIdx="5" presStyleCnt="6"/>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dgm:spPr>
    </dgm:pt>
    <dgm:pt modelId="{375BFBA1-A701-4C91-BD6A-B9E0DB41CD1E}" type="pres">
      <dgm:prSet presAssocID="{416BEB83-9C5F-4A2F-81E0-893187A24BAA}" presName="text" presStyleLbl="node1" presStyleIdx="5" presStyleCnt="6">
        <dgm:presLayoutVars>
          <dgm:bulletEnabled val="1"/>
        </dgm:presLayoutVars>
      </dgm:prSet>
      <dgm:spPr/>
    </dgm:pt>
  </dgm:ptLst>
  <dgm:cxnLst>
    <dgm:cxn modelId="{138C440B-C986-4342-8B0B-0486C58D3F91}" type="presOf" srcId="{416BEB83-9C5F-4A2F-81E0-893187A24BAA}" destId="{F364A4B9-66F9-41CF-B03A-1F7F236F33B7}" srcOrd="0" destOrd="0" presId="urn:microsoft.com/office/officeart/2005/8/layout/vList4"/>
    <dgm:cxn modelId="{A1A31416-F376-47CE-AE87-745B9C1B69ED}" srcId="{8DECB725-E9AA-4586-9ECC-98FD25CC949C}" destId="{5FEB040D-50FC-4C0E-AA70-DD3C0F782190}" srcOrd="4" destOrd="0" parTransId="{91D15D85-0EB9-412D-9402-CE3ECEC8ECD5}" sibTransId="{DFB38E3D-8E48-4D4F-B9F9-2487F4FC2B78}"/>
    <dgm:cxn modelId="{E7AD8C1E-CEE5-4801-A402-E179CCDAAD30}" type="presOf" srcId="{416BEB83-9C5F-4A2F-81E0-893187A24BAA}" destId="{375BFBA1-A701-4C91-BD6A-B9E0DB41CD1E}" srcOrd="1" destOrd="0" presId="urn:microsoft.com/office/officeart/2005/8/layout/vList4"/>
    <dgm:cxn modelId="{8BB33B2B-CF9A-4702-B4C5-D68E8EC2AD03}" type="presOf" srcId="{8DECB725-E9AA-4586-9ECC-98FD25CC949C}" destId="{5DC259BC-6066-4935-87F6-1AAE5A4D99FD}" srcOrd="0" destOrd="0" presId="urn:microsoft.com/office/officeart/2005/8/layout/vList4"/>
    <dgm:cxn modelId="{E5705737-36C3-48AD-998C-D45A6D367D9F}" type="presOf" srcId="{5FEB040D-50FC-4C0E-AA70-DD3C0F782190}" destId="{18F6D2A9-FB81-40BD-8CEE-3CAE3938948E}" srcOrd="0" destOrd="0" presId="urn:microsoft.com/office/officeart/2005/8/layout/vList4"/>
    <dgm:cxn modelId="{1EE1B73C-CCD5-4DFB-9183-D79E515A2FE8}" srcId="{8DECB725-E9AA-4586-9ECC-98FD25CC949C}" destId="{42C56F81-1A32-48EB-ABB3-3B7CE571A449}" srcOrd="3" destOrd="0" parTransId="{D7CDC969-6F37-4FCC-8A85-027C52338079}" sibTransId="{0D83133D-6AF5-4709-83D5-9C6C1A72D43B}"/>
    <dgm:cxn modelId="{C4B6B747-EE14-474E-8A4C-5B287DEA0BDC}" type="presOf" srcId="{5FEB040D-50FC-4C0E-AA70-DD3C0F782190}" destId="{766BDFD7-7245-4C11-BBA6-659A27831430}" srcOrd="1" destOrd="0" presId="urn:microsoft.com/office/officeart/2005/8/layout/vList4"/>
    <dgm:cxn modelId="{E8C68577-81B3-47F3-B410-0E244843C430}" type="presOf" srcId="{7B48C5EA-CDE6-4BBC-AB39-C15AC101897D}" destId="{EBDD2983-5176-423B-A5E1-406D9A9011D1}" srcOrd="0" destOrd="0" presId="urn:microsoft.com/office/officeart/2005/8/layout/vList4"/>
    <dgm:cxn modelId="{EECFFA7A-CD8B-4878-B303-991CF2A243BA}" srcId="{8DECB725-E9AA-4586-9ECC-98FD25CC949C}" destId="{416BEB83-9C5F-4A2F-81E0-893187A24BAA}" srcOrd="5" destOrd="0" parTransId="{C7C9312B-E4E4-489F-B4F6-808C05154602}" sibTransId="{8F58B9AB-5CBA-40CA-B2E6-2F40A4472A17}"/>
    <dgm:cxn modelId="{61C74C8B-9CDE-4AF2-A60A-E3EB62F86E07}" srcId="{8DECB725-E9AA-4586-9ECC-98FD25CC949C}" destId="{7B48C5EA-CDE6-4BBC-AB39-C15AC101897D}" srcOrd="1" destOrd="0" parTransId="{811A5EFC-EBB0-4713-80CB-1C92F0DACCBB}" sibTransId="{458C17B8-3F1E-4AA5-913D-91BFFBF5E98C}"/>
    <dgm:cxn modelId="{42543790-5140-43CA-89B7-F2D2B67D85F6}" type="presOf" srcId="{7B48C5EA-CDE6-4BBC-AB39-C15AC101897D}" destId="{8B26B489-02F4-4E61-8A92-FF48B0D4BAFD}" srcOrd="1" destOrd="0" presId="urn:microsoft.com/office/officeart/2005/8/layout/vList4"/>
    <dgm:cxn modelId="{F5FA3D95-12E1-4B3E-819A-51BA9E32650F}" srcId="{8DECB725-E9AA-4586-9ECC-98FD25CC949C}" destId="{AC2C7728-031F-4B89-9F6C-9A2C93926523}" srcOrd="0" destOrd="0" parTransId="{A9FE007E-9EC3-4576-9809-329CB3B777EB}" sibTransId="{CC7C0B33-A29F-4481-BCDB-F437A1CD00D9}"/>
    <dgm:cxn modelId="{E4F2EC97-89C1-4105-9B90-868291618542}" srcId="{8DECB725-E9AA-4586-9ECC-98FD25CC949C}" destId="{0B698063-D3F8-462C-8112-1C9BBCAD7870}" srcOrd="2" destOrd="0" parTransId="{1FF36235-8C70-4032-B8AD-12221F182A1D}" sibTransId="{C53E3130-189D-4712-ACD3-E0A85E21C929}"/>
    <dgm:cxn modelId="{F609179D-B131-4618-B8CA-F7E0D21EEE2D}" type="presOf" srcId="{42C56F81-1A32-48EB-ABB3-3B7CE571A449}" destId="{A3717ED9-B12C-4484-A23A-0132EE3F5C81}" srcOrd="1" destOrd="0" presId="urn:microsoft.com/office/officeart/2005/8/layout/vList4"/>
    <dgm:cxn modelId="{362E14A8-D6D9-441B-9D5E-60FAE90F2D7C}" type="presOf" srcId="{AC2C7728-031F-4B89-9F6C-9A2C93926523}" destId="{E1945D51-49A8-4EBB-AF2F-86E9BAE696F1}" srcOrd="1" destOrd="0" presId="urn:microsoft.com/office/officeart/2005/8/layout/vList4"/>
    <dgm:cxn modelId="{B0402BA8-B91D-4A77-B5A8-26DC23A0B828}" type="presOf" srcId="{0B698063-D3F8-462C-8112-1C9BBCAD7870}" destId="{0417A56A-DBDB-4F73-A1AE-D04958319C4A}" srcOrd="1" destOrd="0" presId="urn:microsoft.com/office/officeart/2005/8/layout/vList4"/>
    <dgm:cxn modelId="{9A0E4FAA-CCA7-4120-AE94-97FE339A2A55}" type="presOf" srcId="{0B698063-D3F8-462C-8112-1C9BBCAD7870}" destId="{CCBEB2BA-F31E-4618-B714-55648F4FD20A}" srcOrd="0" destOrd="0" presId="urn:microsoft.com/office/officeart/2005/8/layout/vList4"/>
    <dgm:cxn modelId="{7021CCD1-8F06-4F3A-897F-708902FBD1BB}" type="presOf" srcId="{AC2C7728-031F-4B89-9F6C-9A2C93926523}" destId="{C1CE7D8C-7171-43DB-9BD1-B067913F7434}" srcOrd="0" destOrd="0" presId="urn:microsoft.com/office/officeart/2005/8/layout/vList4"/>
    <dgm:cxn modelId="{85A473D2-1F52-47F0-8E64-D0AB9B06F0FD}" type="presOf" srcId="{42C56F81-1A32-48EB-ABB3-3B7CE571A449}" destId="{4B8734C9-6E01-410A-9154-B226086724F7}" srcOrd="0" destOrd="0" presId="urn:microsoft.com/office/officeart/2005/8/layout/vList4"/>
    <dgm:cxn modelId="{EB000B55-913B-4918-BD06-E88E759B34B8}" type="presParOf" srcId="{5DC259BC-6066-4935-87F6-1AAE5A4D99FD}" destId="{365FB337-1892-402E-94CE-38EC8723C927}" srcOrd="0" destOrd="0" presId="urn:microsoft.com/office/officeart/2005/8/layout/vList4"/>
    <dgm:cxn modelId="{63A5A624-2DD9-44A5-94D5-68951E41E9DD}" type="presParOf" srcId="{365FB337-1892-402E-94CE-38EC8723C927}" destId="{C1CE7D8C-7171-43DB-9BD1-B067913F7434}" srcOrd="0" destOrd="0" presId="urn:microsoft.com/office/officeart/2005/8/layout/vList4"/>
    <dgm:cxn modelId="{DFC59928-B200-49ED-BE83-4124E4D2FA50}" type="presParOf" srcId="{365FB337-1892-402E-94CE-38EC8723C927}" destId="{C37069BF-BF64-4909-BF5B-9B688DDF2A14}" srcOrd="1" destOrd="0" presId="urn:microsoft.com/office/officeart/2005/8/layout/vList4"/>
    <dgm:cxn modelId="{60EC275B-BC49-49E9-84DF-73BE15190612}" type="presParOf" srcId="{365FB337-1892-402E-94CE-38EC8723C927}" destId="{E1945D51-49A8-4EBB-AF2F-86E9BAE696F1}" srcOrd="2" destOrd="0" presId="urn:microsoft.com/office/officeart/2005/8/layout/vList4"/>
    <dgm:cxn modelId="{A78BF696-36AA-440A-A770-2AA95330CB55}" type="presParOf" srcId="{5DC259BC-6066-4935-87F6-1AAE5A4D99FD}" destId="{CB4975F0-691E-4AA8-A606-8D5B7FBCDB55}" srcOrd="1" destOrd="0" presId="urn:microsoft.com/office/officeart/2005/8/layout/vList4"/>
    <dgm:cxn modelId="{EBDFB018-C5AD-4013-A3B7-4B8849FDF147}" type="presParOf" srcId="{5DC259BC-6066-4935-87F6-1AAE5A4D99FD}" destId="{4A097149-7173-47E1-BBF2-3AFB0847429B}" srcOrd="2" destOrd="0" presId="urn:microsoft.com/office/officeart/2005/8/layout/vList4"/>
    <dgm:cxn modelId="{F68E69AD-3EF1-4B61-B8F0-A0301A818AD3}" type="presParOf" srcId="{4A097149-7173-47E1-BBF2-3AFB0847429B}" destId="{EBDD2983-5176-423B-A5E1-406D9A9011D1}" srcOrd="0" destOrd="0" presId="urn:microsoft.com/office/officeart/2005/8/layout/vList4"/>
    <dgm:cxn modelId="{5821B9CE-BE0B-417A-9E71-AF6E46CDDEC1}" type="presParOf" srcId="{4A097149-7173-47E1-BBF2-3AFB0847429B}" destId="{9BE9151D-5B9C-4D2E-83A9-5688C8D3E8C9}" srcOrd="1" destOrd="0" presId="urn:microsoft.com/office/officeart/2005/8/layout/vList4"/>
    <dgm:cxn modelId="{24F0EA76-337F-4049-A105-41AB45D29448}" type="presParOf" srcId="{4A097149-7173-47E1-BBF2-3AFB0847429B}" destId="{8B26B489-02F4-4E61-8A92-FF48B0D4BAFD}" srcOrd="2" destOrd="0" presId="urn:microsoft.com/office/officeart/2005/8/layout/vList4"/>
    <dgm:cxn modelId="{1A145D60-4343-4633-BD29-B32034AEF9CA}" type="presParOf" srcId="{5DC259BC-6066-4935-87F6-1AAE5A4D99FD}" destId="{D2CE9635-F467-4A8B-B9FD-93B11B2BEA7F}" srcOrd="3" destOrd="0" presId="urn:microsoft.com/office/officeart/2005/8/layout/vList4"/>
    <dgm:cxn modelId="{1DF09C79-57A8-4DD0-8FC0-F69C1257F85A}" type="presParOf" srcId="{5DC259BC-6066-4935-87F6-1AAE5A4D99FD}" destId="{326A81B6-1FB8-420B-8F9E-4FD73F634B74}" srcOrd="4" destOrd="0" presId="urn:microsoft.com/office/officeart/2005/8/layout/vList4"/>
    <dgm:cxn modelId="{4FBA2724-99D9-4F2F-A256-036F6F8D09E3}" type="presParOf" srcId="{326A81B6-1FB8-420B-8F9E-4FD73F634B74}" destId="{CCBEB2BA-F31E-4618-B714-55648F4FD20A}" srcOrd="0" destOrd="0" presId="urn:microsoft.com/office/officeart/2005/8/layout/vList4"/>
    <dgm:cxn modelId="{419B2965-C1B3-43C9-9500-96FECB3BF17A}" type="presParOf" srcId="{326A81B6-1FB8-420B-8F9E-4FD73F634B74}" destId="{739DA0FE-105E-4A13-878D-CB01AA00B177}" srcOrd="1" destOrd="0" presId="urn:microsoft.com/office/officeart/2005/8/layout/vList4"/>
    <dgm:cxn modelId="{C2F6F1E0-7D51-4417-9081-AF558CD60CA2}" type="presParOf" srcId="{326A81B6-1FB8-420B-8F9E-4FD73F634B74}" destId="{0417A56A-DBDB-4F73-A1AE-D04958319C4A}" srcOrd="2" destOrd="0" presId="urn:microsoft.com/office/officeart/2005/8/layout/vList4"/>
    <dgm:cxn modelId="{DEFBAEA4-8C4A-4BB7-BDE9-E811C453CE0C}" type="presParOf" srcId="{5DC259BC-6066-4935-87F6-1AAE5A4D99FD}" destId="{6A9B6CA2-A5DD-4126-8BB4-217FF8F31362}" srcOrd="5" destOrd="0" presId="urn:microsoft.com/office/officeart/2005/8/layout/vList4"/>
    <dgm:cxn modelId="{5610D0DD-CD62-4D0A-A128-9F84419E5DAB}" type="presParOf" srcId="{5DC259BC-6066-4935-87F6-1AAE5A4D99FD}" destId="{D2FA7D62-5F14-4E5E-82AB-723796F9EAEB}" srcOrd="6" destOrd="0" presId="urn:microsoft.com/office/officeart/2005/8/layout/vList4"/>
    <dgm:cxn modelId="{4C4F7856-D144-459A-894C-71B5BC588EB0}" type="presParOf" srcId="{D2FA7D62-5F14-4E5E-82AB-723796F9EAEB}" destId="{4B8734C9-6E01-410A-9154-B226086724F7}" srcOrd="0" destOrd="0" presId="urn:microsoft.com/office/officeart/2005/8/layout/vList4"/>
    <dgm:cxn modelId="{37475938-A6FA-45EC-9ABD-298F885682BE}" type="presParOf" srcId="{D2FA7D62-5F14-4E5E-82AB-723796F9EAEB}" destId="{71154C34-AE00-45DE-8041-EEBD7FA8BA46}" srcOrd="1" destOrd="0" presId="urn:microsoft.com/office/officeart/2005/8/layout/vList4"/>
    <dgm:cxn modelId="{4BC3E40B-0386-4C19-B2B1-1613650199BE}" type="presParOf" srcId="{D2FA7D62-5F14-4E5E-82AB-723796F9EAEB}" destId="{A3717ED9-B12C-4484-A23A-0132EE3F5C81}" srcOrd="2" destOrd="0" presId="urn:microsoft.com/office/officeart/2005/8/layout/vList4"/>
    <dgm:cxn modelId="{28E2C3F0-2F9E-4DE5-AC92-73F0A75717E4}" type="presParOf" srcId="{5DC259BC-6066-4935-87F6-1AAE5A4D99FD}" destId="{6165DCE6-EF4E-407C-BCA8-07DF35D06DC2}" srcOrd="7" destOrd="0" presId="urn:microsoft.com/office/officeart/2005/8/layout/vList4"/>
    <dgm:cxn modelId="{8C6C1F69-5FF0-41B8-9021-BC0101D54E3D}" type="presParOf" srcId="{5DC259BC-6066-4935-87F6-1AAE5A4D99FD}" destId="{A729B8BC-D3F5-4D70-A039-EE3C8FA2014D}" srcOrd="8" destOrd="0" presId="urn:microsoft.com/office/officeart/2005/8/layout/vList4"/>
    <dgm:cxn modelId="{72A91312-9442-4611-A4E9-FD3564F86ED2}" type="presParOf" srcId="{A729B8BC-D3F5-4D70-A039-EE3C8FA2014D}" destId="{18F6D2A9-FB81-40BD-8CEE-3CAE3938948E}" srcOrd="0" destOrd="0" presId="urn:microsoft.com/office/officeart/2005/8/layout/vList4"/>
    <dgm:cxn modelId="{DE241E1E-C5DD-4AAF-BD35-2143B58A9F72}" type="presParOf" srcId="{A729B8BC-D3F5-4D70-A039-EE3C8FA2014D}" destId="{6810233B-4670-44EF-8929-8F70B28F744F}" srcOrd="1" destOrd="0" presId="urn:microsoft.com/office/officeart/2005/8/layout/vList4"/>
    <dgm:cxn modelId="{F00C9384-7589-4002-852B-1C68992F2109}" type="presParOf" srcId="{A729B8BC-D3F5-4D70-A039-EE3C8FA2014D}" destId="{766BDFD7-7245-4C11-BBA6-659A27831430}" srcOrd="2" destOrd="0" presId="urn:microsoft.com/office/officeart/2005/8/layout/vList4"/>
    <dgm:cxn modelId="{056589B1-26D6-4924-8248-4B32AB2F57D1}" type="presParOf" srcId="{5DC259BC-6066-4935-87F6-1AAE5A4D99FD}" destId="{CEC3D60D-5704-45B2-A156-8DE9CD35E0E5}" srcOrd="9" destOrd="0" presId="urn:microsoft.com/office/officeart/2005/8/layout/vList4"/>
    <dgm:cxn modelId="{3433EA0C-B3B6-4B21-86B6-F286180B8F61}" type="presParOf" srcId="{5DC259BC-6066-4935-87F6-1AAE5A4D99FD}" destId="{844A2307-B05B-4230-81FD-7CDCA9E984E0}" srcOrd="10" destOrd="0" presId="urn:microsoft.com/office/officeart/2005/8/layout/vList4"/>
    <dgm:cxn modelId="{9BC0B424-C075-4948-BBB6-B4B9CD2FD9EA}" type="presParOf" srcId="{844A2307-B05B-4230-81FD-7CDCA9E984E0}" destId="{F364A4B9-66F9-41CF-B03A-1F7F236F33B7}" srcOrd="0" destOrd="0" presId="urn:microsoft.com/office/officeart/2005/8/layout/vList4"/>
    <dgm:cxn modelId="{9236E799-F316-4A7D-86D2-E5317CFB716A}" type="presParOf" srcId="{844A2307-B05B-4230-81FD-7CDCA9E984E0}" destId="{4F9DBDB3-0B36-4128-AA51-28080EBCA479}" srcOrd="1" destOrd="0" presId="urn:microsoft.com/office/officeart/2005/8/layout/vList4"/>
    <dgm:cxn modelId="{7249D958-6645-41B9-9A4C-2DBB45C97AB7}" type="presParOf" srcId="{844A2307-B05B-4230-81FD-7CDCA9E984E0}" destId="{375BFBA1-A701-4C91-BD6A-B9E0DB41CD1E}"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0582BA-F823-4507-9DB2-5E16FAFBD5F1}" type="doc">
      <dgm:prSet loTypeId="urn:microsoft.com/office/officeart/2005/8/layout/vList3" loCatId="list" qsTypeId="urn:microsoft.com/office/officeart/2005/8/quickstyle/simple1" qsCatId="simple" csTypeId="urn:microsoft.com/office/officeart/2005/8/colors/accent1_2" csCatId="accent1" phldr="1"/>
      <dgm:spPr/>
    </dgm:pt>
    <dgm:pt modelId="{93ABEB6F-5B30-4C98-8B1A-9B523C45375E}">
      <dgm:prSet custT="1"/>
      <dgm:spPr/>
      <dgm:t>
        <a:bodyPr/>
        <a:lstStyle/>
        <a:p>
          <a:r>
            <a:rPr lang="en-GB" sz="1800" dirty="0"/>
            <a:t>Does the recording contain personal information about one or more third parties?</a:t>
          </a:r>
        </a:p>
      </dgm:t>
    </dgm:pt>
    <dgm:pt modelId="{60CAEA7E-2A60-412A-991D-2B43D8890084}" type="parTrans" cxnId="{E683E574-D07D-4C77-B5D3-17B45987A61B}">
      <dgm:prSet/>
      <dgm:spPr/>
      <dgm:t>
        <a:bodyPr/>
        <a:lstStyle/>
        <a:p>
          <a:endParaRPr lang="en-GB"/>
        </a:p>
      </dgm:t>
    </dgm:pt>
    <dgm:pt modelId="{AFE81A5B-1714-4882-BE1A-63E2BD30C3E4}" type="sibTrans" cxnId="{E683E574-D07D-4C77-B5D3-17B45987A61B}">
      <dgm:prSet/>
      <dgm:spPr/>
      <dgm:t>
        <a:bodyPr/>
        <a:lstStyle/>
        <a:p>
          <a:endParaRPr lang="en-GB"/>
        </a:p>
      </dgm:t>
    </dgm:pt>
    <dgm:pt modelId="{2587BF4B-246D-48D7-868B-1F7073BDC125}">
      <dgm:prSet custT="1"/>
      <dgm:spPr/>
      <dgm:t>
        <a:bodyPr/>
        <a:lstStyle/>
        <a:p>
          <a:r>
            <a:rPr lang="en-GB" sz="1800" dirty="0"/>
            <a:t>Does the recording contain personal information about one or more third parties?</a:t>
          </a:r>
        </a:p>
      </dgm:t>
    </dgm:pt>
    <dgm:pt modelId="{97F11973-696D-4F46-B351-FA7A22512C07}" type="parTrans" cxnId="{74C01B82-CDC0-41AF-8067-9F5A5EA72FBD}">
      <dgm:prSet/>
      <dgm:spPr/>
      <dgm:t>
        <a:bodyPr/>
        <a:lstStyle/>
        <a:p>
          <a:endParaRPr lang="en-GB"/>
        </a:p>
      </dgm:t>
    </dgm:pt>
    <dgm:pt modelId="{52DEECB1-23D5-4B6C-9DA0-1F73F1BE25A7}" type="sibTrans" cxnId="{74C01B82-CDC0-41AF-8067-9F5A5EA72FBD}">
      <dgm:prSet/>
      <dgm:spPr/>
      <dgm:t>
        <a:bodyPr/>
        <a:lstStyle/>
        <a:p>
          <a:endParaRPr lang="en-GB"/>
        </a:p>
      </dgm:t>
    </dgm:pt>
    <dgm:pt modelId="{83E36675-E2CA-4298-85AA-34E4F224D99C}">
      <dgm:prSet custT="1"/>
      <dgm:spPr/>
      <dgm:t>
        <a:bodyPr/>
        <a:lstStyle/>
        <a:p>
          <a:r>
            <a:rPr lang="en-GB" sz="1800" dirty="0"/>
            <a:t>Are some or all of these third parties identifiable?</a:t>
          </a:r>
        </a:p>
      </dgm:t>
    </dgm:pt>
    <dgm:pt modelId="{F02D5E89-9E53-4F98-89FA-98FDD7DEEC45}" type="parTrans" cxnId="{3E757EBA-AB52-4064-B0EC-6D8C781D741D}">
      <dgm:prSet/>
      <dgm:spPr/>
      <dgm:t>
        <a:bodyPr/>
        <a:lstStyle/>
        <a:p>
          <a:endParaRPr lang="en-GB"/>
        </a:p>
      </dgm:t>
    </dgm:pt>
    <dgm:pt modelId="{241F6D56-E67D-4193-B95B-7263D75B8C72}" type="sibTrans" cxnId="{3E757EBA-AB52-4064-B0EC-6D8C781D741D}">
      <dgm:prSet/>
      <dgm:spPr/>
      <dgm:t>
        <a:bodyPr/>
        <a:lstStyle/>
        <a:p>
          <a:endParaRPr lang="en-GB"/>
        </a:p>
      </dgm:t>
    </dgm:pt>
    <dgm:pt modelId="{633587EE-6F4B-43AD-A5E6-23C342B3A6C4}">
      <dgm:prSet custT="1"/>
      <dgm:spPr/>
      <dgm:t>
        <a:bodyPr/>
        <a:lstStyle/>
        <a:p>
          <a:r>
            <a:rPr lang="en-GB" sz="1800" dirty="0"/>
            <a:t>Are third parties known to be or likely to still be alive?</a:t>
          </a:r>
        </a:p>
      </dgm:t>
    </dgm:pt>
    <dgm:pt modelId="{CD7E7903-16E6-42A0-9F95-545FFA07A579}" type="parTrans" cxnId="{1315FA8D-88C5-4E35-B9DE-528E7B7FA9EB}">
      <dgm:prSet/>
      <dgm:spPr/>
      <dgm:t>
        <a:bodyPr/>
        <a:lstStyle/>
        <a:p>
          <a:endParaRPr lang="en-GB"/>
        </a:p>
      </dgm:t>
    </dgm:pt>
    <dgm:pt modelId="{C9B178CB-ACD2-4E2A-8FF6-1970D5C611AB}" type="sibTrans" cxnId="{1315FA8D-88C5-4E35-B9DE-528E7B7FA9EB}">
      <dgm:prSet/>
      <dgm:spPr/>
      <dgm:t>
        <a:bodyPr/>
        <a:lstStyle/>
        <a:p>
          <a:endParaRPr lang="en-GB"/>
        </a:p>
      </dgm:t>
    </dgm:pt>
    <dgm:pt modelId="{5034872A-B0E5-4FB8-AC9D-41BDECBF0E52}">
      <dgm:prSet custT="1"/>
      <dgm:spPr/>
      <dgm:t>
        <a:bodyPr/>
        <a:lstStyle/>
        <a:p>
          <a:r>
            <a:rPr lang="en-GB" sz="1800" dirty="0"/>
            <a:t>If one of these third parties is known to be or can be assumed to be dead, is the personal information about them still confidential?</a:t>
          </a:r>
        </a:p>
      </dgm:t>
    </dgm:pt>
    <dgm:pt modelId="{58730A07-08A6-4846-84DF-9E6FBD68455B}" type="parTrans" cxnId="{2F5E947E-DE94-4B78-80C9-212A90E69CEA}">
      <dgm:prSet/>
      <dgm:spPr/>
      <dgm:t>
        <a:bodyPr/>
        <a:lstStyle/>
        <a:p>
          <a:endParaRPr lang="en-GB"/>
        </a:p>
      </dgm:t>
    </dgm:pt>
    <dgm:pt modelId="{25246F8F-6A2F-42D2-A95E-7727DAD13193}" type="sibTrans" cxnId="{2F5E947E-DE94-4B78-80C9-212A90E69CEA}">
      <dgm:prSet/>
      <dgm:spPr/>
      <dgm:t>
        <a:bodyPr/>
        <a:lstStyle/>
        <a:p>
          <a:endParaRPr lang="en-GB"/>
        </a:p>
      </dgm:t>
    </dgm:pt>
    <dgm:pt modelId="{1ADA5851-D72A-462C-A833-8BE524F1744B}">
      <dgm:prSet custT="1"/>
      <dgm:spPr/>
      <dgm:t>
        <a:bodyPr/>
        <a:lstStyle/>
        <a:p>
          <a:r>
            <a:rPr lang="en-GB" sz="1800" dirty="0"/>
            <a:t>Is the personal information about deceased third parties likely to put someone in extreme danger to their safety or physical/mental health?</a:t>
          </a:r>
        </a:p>
      </dgm:t>
    </dgm:pt>
    <dgm:pt modelId="{EF92720D-8000-4C04-9A92-464B14F23847}" type="parTrans" cxnId="{5272DA1D-118D-4993-B3CC-22046334DDD6}">
      <dgm:prSet/>
      <dgm:spPr/>
      <dgm:t>
        <a:bodyPr/>
        <a:lstStyle/>
        <a:p>
          <a:endParaRPr lang="en-GB"/>
        </a:p>
      </dgm:t>
    </dgm:pt>
    <dgm:pt modelId="{A8D70AED-2B23-4C5C-AB79-0133A656D8BF}" type="sibTrans" cxnId="{5272DA1D-118D-4993-B3CC-22046334DDD6}">
      <dgm:prSet/>
      <dgm:spPr/>
      <dgm:t>
        <a:bodyPr/>
        <a:lstStyle/>
        <a:p>
          <a:endParaRPr lang="en-GB"/>
        </a:p>
      </dgm:t>
    </dgm:pt>
    <dgm:pt modelId="{975B0571-E261-4802-8AD1-3F7D1D8CC195}">
      <dgm:prSet custT="1"/>
      <dgm:spPr/>
      <dgm:t>
        <a:bodyPr/>
        <a:lstStyle/>
        <a:p>
          <a:r>
            <a:rPr lang="en-GB" sz="1800" dirty="0"/>
            <a:t>If third parties are known or likely to be alive, is the personal information about them sensitive, libellous or confidential?</a:t>
          </a:r>
        </a:p>
      </dgm:t>
    </dgm:pt>
    <dgm:pt modelId="{C50533ED-DAF6-49C7-A341-167A2E846696}" type="parTrans" cxnId="{5EA7430C-0A7D-4D69-AE0A-C87E6D80FD68}">
      <dgm:prSet/>
      <dgm:spPr/>
      <dgm:t>
        <a:bodyPr/>
        <a:lstStyle/>
        <a:p>
          <a:endParaRPr lang="en-GB"/>
        </a:p>
      </dgm:t>
    </dgm:pt>
    <dgm:pt modelId="{371BD955-15A3-4C29-B1A2-A3E5BF1D1312}" type="sibTrans" cxnId="{5EA7430C-0A7D-4D69-AE0A-C87E6D80FD68}">
      <dgm:prSet/>
      <dgm:spPr/>
      <dgm:t>
        <a:bodyPr/>
        <a:lstStyle/>
        <a:p>
          <a:endParaRPr lang="en-GB"/>
        </a:p>
      </dgm:t>
    </dgm:pt>
    <dgm:pt modelId="{5B5CCDE6-9089-4C8B-BA45-9038A984B825}">
      <dgm:prSet custT="1"/>
      <dgm:spPr/>
      <dgm:t>
        <a:bodyPr/>
        <a:lstStyle/>
        <a:p>
          <a:r>
            <a:rPr lang="en-GB" sz="1800" dirty="0"/>
            <a:t>Is it corporate information that is still likely to be confidence or libellous?</a:t>
          </a:r>
        </a:p>
      </dgm:t>
    </dgm:pt>
    <dgm:pt modelId="{7416E473-F9F0-44EC-B27C-EF0DC2966EF6}" type="parTrans" cxnId="{864DB516-E60B-4B31-BFDF-B0AD1067101C}">
      <dgm:prSet/>
      <dgm:spPr/>
      <dgm:t>
        <a:bodyPr/>
        <a:lstStyle/>
        <a:p>
          <a:endParaRPr lang="en-GB"/>
        </a:p>
      </dgm:t>
    </dgm:pt>
    <dgm:pt modelId="{233CFE24-6010-4F15-8B57-87F41D872A60}" type="sibTrans" cxnId="{864DB516-E60B-4B31-BFDF-B0AD1067101C}">
      <dgm:prSet/>
      <dgm:spPr/>
      <dgm:t>
        <a:bodyPr/>
        <a:lstStyle/>
        <a:p>
          <a:endParaRPr lang="en-GB"/>
        </a:p>
      </dgm:t>
    </dgm:pt>
    <dgm:pt modelId="{70FA4A15-D449-472A-BAF1-A1D815B83C17}" type="pres">
      <dgm:prSet presAssocID="{370582BA-F823-4507-9DB2-5E16FAFBD5F1}" presName="linearFlow" presStyleCnt="0">
        <dgm:presLayoutVars>
          <dgm:dir/>
          <dgm:resizeHandles val="exact"/>
        </dgm:presLayoutVars>
      </dgm:prSet>
      <dgm:spPr/>
    </dgm:pt>
    <dgm:pt modelId="{306F16A6-44F3-44BD-8513-BBE7615A4AA4}" type="pres">
      <dgm:prSet presAssocID="{2587BF4B-246D-48D7-868B-1F7073BDC125}" presName="composite" presStyleCnt="0"/>
      <dgm:spPr/>
    </dgm:pt>
    <dgm:pt modelId="{609494C4-8B47-43B5-B2C8-840D8454A6AE}" type="pres">
      <dgm:prSet presAssocID="{2587BF4B-246D-48D7-868B-1F7073BDC125}" presName="imgShp" presStyleLbl="fgImgPlace1" presStyleIdx="0"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CAF53103-9E4A-4386-85AD-4BFE3D6DE5D9}" type="pres">
      <dgm:prSet presAssocID="{2587BF4B-246D-48D7-868B-1F7073BDC125}" presName="txShp" presStyleLbl="node1" presStyleIdx="0" presStyleCnt="8" custScaleX="104261">
        <dgm:presLayoutVars>
          <dgm:bulletEnabled val="1"/>
        </dgm:presLayoutVars>
      </dgm:prSet>
      <dgm:spPr/>
    </dgm:pt>
    <dgm:pt modelId="{528F27EB-92F8-4649-B452-364D0C10EA99}" type="pres">
      <dgm:prSet presAssocID="{52DEECB1-23D5-4B6C-9DA0-1F73F1BE25A7}" presName="spacing" presStyleCnt="0"/>
      <dgm:spPr/>
    </dgm:pt>
    <dgm:pt modelId="{8A709440-0B11-4034-AD72-2616BF583D95}" type="pres">
      <dgm:prSet presAssocID="{83E36675-E2CA-4298-85AA-34E4F224D99C}" presName="composite" presStyleCnt="0"/>
      <dgm:spPr/>
    </dgm:pt>
    <dgm:pt modelId="{F38A4523-5CFA-44CB-96F8-0F05E8728853}" type="pres">
      <dgm:prSet presAssocID="{83E36675-E2CA-4298-85AA-34E4F224D99C}" presName="imgShp" presStyleLbl="fgImgPlace1" presStyleIdx="1"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EEA45883-1DA8-419F-A7B3-BB69F60AEDB8}" type="pres">
      <dgm:prSet presAssocID="{83E36675-E2CA-4298-85AA-34E4F224D99C}" presName="txShp" presStyleLbl="node1" presStyleIdx="1" presStyleCnt="8" custLinFactNeighborX="-430" custLinFactNeighborY="9615">
        <dgm:presLayoutVars>
          <dgm:bulletEnabled val="1"/>
        </dgm:presLayoutVars>
      </dgm:prSet>
      <dgm:spPr/>
    </dgm:pt>
    <dgm:pt modelId="{F15B543E-A42E-4042-B683-869E116122AB}" type="pres">
      <dgm:prSet presAssocID="{241F6D56-E67D-4193-B95B-7263D75B8C72}" presName="spacing" presStyleCnt="0"/>
      <dgm:spPr/>
    </dgm:pt>
    <dgm:pt modelId="{802EA525-F5F9-4713-82D4-97A0C52A4EFC}" type="pres">
      <dgm:prSet presAssocID="{633587EE-6F4B-43AD-A5E6-23C342B3A6C4}" presName="composite" presStyleCnt="0"/>
      <dgm:spPr/>
    </dgm:pt>
    <dgm:pt modelId="{20AC8828-2F4B-4D25-999D-885DD0E03B43}" type="pres">
      <dgm:prSet presAssocID="{633587EE-6F4B-43AD-A5E6-23C342B3A6C4}" presName="imgShp" presStyleLbl="fgImgPlace1" presStyleIdx="2"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A6082863-7ECD-4167-92DB-19255A6B80CF}" type="pres">
      <dgm:prSet presAssocID="{633587EE-6F4B-43AD-A5E6-23C342B3A6C4}" presName="txShp" presStyleLbl="node1" presStyleIdx="2" presStyleCnt="8" custLinFactNeighborX="143" custLinFactNeighborY="5901">
        <dgm:presLayoutVars>
          <dgm:bulletEnabled val="1"/>
        </dgm:presLayoutVars>
      </dgm:prSet>
      <dgm:spPr/>
    </dgm:pt>
    <dgm:pt modelId="{495753C7-3076-4AB6-8A6D-524B3BC091FA}" type="pres">
      <dgm:prSet presAssocID="{C9B178CB-ACD2-4E2A-8FF6-1970D5C611AB}" presName="spacing" presStyleCnt="0"/>
      <dgm:spPr/>
    </dgm:pt>
    <dgm:pt modelId="{3DB76837-4056-4FF9-8721-35E1B4BA215B}" type="pres">
      <dgm:prSet presAssocID="{5034872A-B0E5-4FB8-AC9D-41BDECBF0E52}" presName="composite" presStyleCnt="0"/>
      <dgm:spPr/>
    </dgm:pt>
    <dgm:pt modelId="{B2A50244-85A9-4044-8F89-537710D9276D}" type="pres">
      <dgm:prSet presAssocID="{5034872A-B0E5-4FB8-AC9D-41BDECBF0E52}" presName="imgShp" presStyleLbl="fgImgPlace1" presStyleIdx="3"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11A92E03-9693-4031-9D26-2ACFF0CF6973}" type="pres">
      <dgm:prSet presAssocID="{5034872A-B0E5-4FB8-AC9D-41BDECBF0E52}" presName="txShp" presStyleLbl="node1" presStyleIdx="3" presStyleCnt="8">
        <dgm:presLayoutVars>
          <dgm:bulletEnabled val="1"/>
        </dgm:presLayoutVars>
      </dgm:prSet>
      <dgm:spPr/>
    </dgm:pt>
    <dgm:pt modelId="{6A4EF319-A44B-49E4-AE84-2A432EB0B83A}" type="pres">
      <dgm:prSet presAssocID="{25246F8F-6A2F-42D2-A95E-7727DAD13193}" presName="spacing" presStyleCnt="0"/>
      <dgm:spPr/>
    </dgm:pt>
    <dgm:pt modelId="{D0E25A67-A38A-4222-B2D1-A70D0683008E}" type="pres">
      <dgm:prSet presAssocID="{93ABEB6F-5B30-4C98-8B1A-9B523C45375E}" presName="composite" presStyleCnt="0"/>
      <dgm:spPr/>
    </dgm:pt>
    <dgm:pt modelId="{7ACE38F2-14E5-4BB1-90DC-77749E266A26}" type="pres">
      <dgm:prSet presAssocID="{93ABEB6F-5B30-4C98-8B1A-9B523C45375E}" presName="imgShp" presStyleLbl="fgImgPlace1" presStyleIdx="4"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40FDF5B4-1339-4BC9-AA4E-8483BA3EDB38}" type="pres">
      <dgm:prSet presAssocID="{93ABEB6F-5B30-4C98-8B1A-9B523C45375E}" presName="txShp" presStyleLbl="node1" presStyleIdx="4" presStyleCnt="8">
        <dgm:presLayoutVars>
          <dgm:bulletEnabled val="1"/>
        </dgm:presLayoutVars>
      </dgm:prSet>
      <dgm:spPr/>
    </dgm:pt>
    <dgm:pt modelId="{74C989AC-7CDB-4261-ADEE-B64DF0D471C9}" type="pres">
      <dgm:prSet presAssocID="{AFE81A5B-1714-4882-BE1A-63E2BD30C3E4}" presName="spacing" presStyleCnt="0"/>
      <dgm:spPr/>
    </dgm:pt>
    <dgm:pt modelId="{41A54EF6-F16B-4181-8D64-FC572A2601F8}" type="pres">
      <dgm:prSet presAssocID="{1ADA5851-D72A-462C-A833-8BE524F1744B}" presName="composite" presStyleCnt="0"/>
      <dgm:spPr/>
    </dgm:pt>
    <dgm:pt modelId="{892825BF-DA82-405E-8D04-55C14251AA1C}" type="pres">
      <dgm:prSet presAssocID="{1ADA5851-D72A-462C-A833-8BE524F1744B}" presName="imgShp" presStyleLbl="fgImgPlace1" presStyleIdx="5"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9EAFC387-9291-4628-A5E0-91047D400E86}" type="pres">
      <dgm:prSet presAssocID="{1ADA5851-D72A-462C-A833-8BE524F1744B}" presName="txShp" presStyleLbl="node1" presStyleIdx="5" presStyleCnt="8">
        <dgm:presLayoutVars>
          <dgm:bulletEnabled val="1"/>
        </dgm:presLayoutVars>
      </dgm:prSet>
      <dgm:spPr/>
    </dgm:pt>
    <dgm:pt modelId="{0D2246DB-92E4-416D-9768-162280FA3056}" type="pres">
      <dgm:prSet presAssocID="{A8D70AED-2B23-4C5C-AB79-0133A656D8BF}" presName="spacing" presStyleCnt="0"/>
      <dgm:spPr/>
    </dgm:pt>
    <dgm:pt modelId="{DC9BD452-636C-4DCD-BA7B-B5109F20FAC8}" type="pres">
      <dgm:prSet presAssocID="{975B0571-E261-4802-8AD1-3F7D1D8CC195}" presName="composite" presStyleCnt="0"/>
      <dgm:spPr/>
    </dgm:pt>
    <dgm:pt modelId="{39417008-E12E-4FCA-90B9-2655004F66E2}" type="pres">
      <dgm:prSet presAssocID="{975B0571-E261-4802-8AD1-3F7D1D8CC195}" presName="imgShp" presStyleLbl="fgImgPlace1" presStyleIdx="6"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6F3EB9BE-328D-491C-BB11-4D893BC432F1}" type="pres">
      <dgm:prSet presAssocID="{975B0571-E261-4802-8AD1-3F7D1D8CC195}" presName="txShp" presStyleLbl="node1" presStyleIdx="6" presStyleCnt="8">
        <dgm:presLayoutVars>
          <dgm:bulletEnabled val="1"/>
        </dgm:presLayoutVars>
      </dgm:prSet>
      <dgm:spPr/>
    </dgm:pt>
    <dgm:pt modelId="{A63C5504-9B45-415C-97DF-208D177B7E10}" type="pres">
      <dgm:prSet presAssocID="{371BD955-15A3-4C29-B1A2-A3E5BF1D1312}" presName="spacing" presStyleCnt="0"/>
      <dgm:spPr/>
    </dgm:pt>
    <dgm:pt modelId="{1EC921D3-FA8E-44D5-AD67-5841D56B4DF0}" type="pres">
      <dgm:prSet presAssocID="{5B5CCDE6-9089-4C8B-BA45-9038A984B825}" presName="composite" presStyleCnt="0"/>
      <dgm:spPr/>
    </dgm:pt>
    <dgm:pt modelId="{CEB4D02A-0203-43BC-A825-19EAD5B7B43E}" type="pres">
      <dgm:prSet presAssocID="{5B5CCDE6-9089-4C8B-BA45-9038A984B825}" presName="imgShp" presStyleLbl="fgImgPlace1" presStyleIdx="7" presStyleCnt="8"/>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Exclamation mark with solid fill"/>
        </a:ext>
      </dgm:extLst>
    </dgm:pt>
    <dgm:pt modelId="{B8A659BA-063E-44F0-BBCF-ECBB3A3F327F}" type="pres">
      <dgm:prSet presAssocID="{5B5CCDE6-9089-4C8B-BA45-9038A984B825}" presName="txShp" presStyleLbl="node1" presStyleIdx="7" presStyleCnt="8">
        <dgm:presLayoutVars>
          <dgm:bulletEnabled val="1"/>
        </dgm:presLayoutVars>
      </dgm:prSet>
      <dgm:spPr/>
    </dgm:pt>
  </dgm:ptLst>
  <dgm:cxnLst>
    <dgm:cxn modelId="{5EA7430C-0A7D-4D69-AE0A-C87E6D80FD68}" srcId="{370582BA-F823-4507-9DB2-5E16FAFBD5F1}" destId="{975B0571-E261-4802-8AD1-3F7D1D8CC195}" srcOrd="6" destOrd="0" parTransId="{C50533ED-DAF6-49C7-A341-167A2E846696}" sibTransId="{371BD955-15A3-4C29-B1A2-A3E5BF1D1312}"/>
    <dgm:cxn modelId="{864DB516-E60B-4B31-BFDF-B0AD1067101C}" srcId="{370582BA-F823-4507-9DB2-5E16FAFBD5F1}" destId="{5B5CCDE6-9089-4C8B-BA45-9038A984B825}" srcOrd="7" destOrd="0" parTransId="{7416E473-F9F0-44EC-B27C-EF0DC2966EF6}" sibTransId="{233CFE24-6010-4F15-8B57-87F41D872A60}"/>
    <dgm:cxn modelId="{5272DA1D-118D-4993-B3CC-22046334DDD6}" srcId="{370582BA-F823-4507-9DB2-5E16FAFBD5F1}" destId="{1ADA5851-D72A-462C-A833-8BE524F1744B}" srcOrd="5" destOrd="0" parTransId="{EF92720D-8000-4C04-9A92-464B14F23847}" sibTransId="{A8D70AED-2B23-4C5C-AB79-0133A656D8BF}"/>
    <dgm:cxn modelId="{9783CE2F-ED20-49EF-9001-9E95B77C67B0}" type="presOf" srcId="{2587BF4B-246D-48D7-868B-1F7073BDC125}" destId="{CAF53103-9E4A-4386-85AD-4BFE3D6DE5D9}" srcOrd="0" destOrd="0" presId="urn:microsoft.com/office/officeart/2005/8/layout/vList3"/>
    <dgm:cxn modelId="{1B2A0835-2315-44F2-9E68-41271AA4BC2D}" type="presOf" srcId="{1ADA5851-D72A-462C-A833-8BE524F1744B}" destId="{9EAFC387-9291-4628-A5E0-91047D400E86}" srcOrd="0" destOrd="0" presId="urn:microsoft.com/office/officeart/2005/8/layout/vList3"/>
    <dgm:cxn modelId="{39DB986D-7CBC-4CF6-943D-4849FC6DEBF3}" type="presOf" srcId="{5034872A-B0E5-4FB8-AC9D-41BDECBF0E52}" destId="{11A92E03-9693-4031-9D26-2ACFF0CF6973}" srcOrd="0" destOrd="0" presId="urn:microsoft.com/office/officeart/2005/8/layout/vList3"/>
    <dgm:cxn modelId="{E683E574-D07D-4C77-B5D3-17B45987A61B}" srcId="{370582BA-F823-4507-9DB2-5E16FAFBD5F1}" destId="{93ABEB6F-5B30-4C98-8B1A-9B523C45375E}" srcOrd="4" destOrd="0" parTransId="{60CAEA7E-2A60-412A-991D-2B43D8890084}" sibTransId="{AFE81A5B-1714-4882-BE1A-63E2BD30C3E4}"/>
    <dgm:cxn modelId="{2F5E947E-DE94-4B78-80C9-212A90E69CEA}" srcId="{370582BA-F823-4507-9DB2-5E16FAFBD5F1}" destId="{5034872A-B0E5-4FB8-AC9D-41BDECBF0E52}" srcOrd="3" destOrd="0" parTransId="{58730A07-08A6-4846-84DF-9E6FBD68455B}" sibTransId="{25246F8F-6A2F-42D2-A95E-7727DAD13193}"/>
    <dgm:cxn modelId="{74C01B82-CDC0-41AF-8067-9F5A5EA72FBD}" srcId="{370582BA-F823-4507-9DB2-5E16FAFBD5F1}" destId="{2587BF4B-246D-48D7-868B-1F7073BDC125}" srcOrd="0" destOrd="0" parTransId="{97F11973-696D-4F46-B351-FA7A22512C07}" sibTransId="{52DEECB1-23D5-4B6C-9DA0-1F73F1BE25A7}"/>
    <dgm:cxn modelId="{36B4228A-1139-4C74-A264-0DA90615A561}" type="presOf" srcId="{5B5CCDE6-9089-4C8B-BA45-9038A984B825}" destId="{B8A659BA-063E-44F0-BBCF-ECBB3A3F327F}" srcOrd="0" destOrd="0" presId="urn:microsoft.com/office/officeart/2005/8/layout/vList3"/>
    <dgm:cxn modelId="{1315FA8D-88C5-4E35-B9DE-528E7B7FA9EB}" srcId="{370582BA-F823-4507-9DB2-5E16FAFBD5F1}" destId="{633587EE-6F4B-43AD-A5E6-23C342B3A6C4}" srcOrd="2" destOrd="0" parTransId="{CD7E7903-16E6-42A0-9F95-545FFA07A579}" sibTransId="{C9B178CB-ACD2-4E2A-8FF6-1970D5C611AB}"/>
    <dgm:cxn modelId="{3E757EBA-AB52-4064-B0EC-6D8C781D741D}" srcId="{370582BA-F823-4507-9DB2-5E16FAFBD5F1}" destId="{83E36675-E2CA-4298-85AA-34E4F224D99C}" srcOrd="1" destOrd="0" parTransId="{F02D5E89-9E53-4F98-89FA-98FDD7DEEC45}" sibTransId="{241F6D56-E67D-4193-B95B-7263D75B8C72}"/>
    <dgm:cxn modelId="{657430D8-FCC9-4CCB-9635-2C2EEA5661A8}" type="presOf" srcId="{83E36675-E2CA-4298-85AA-34E4F224D99C}" destId="{EEA45883-1DA8-419F-A7B3-BB69F60AEDB8}" srcOrd="0" destOrd="0" presId="urn:microsoft.com/office/officeart/2005/8/layout/vList3"/>
    <dgm:cxn modelId="{2BAAF3DE-1799-456C-B604-C3F72C6A4D36}" type="presOf" srcId="{975B0571-E261-4802-8AD1-3F7D1D8CC195}" destId="{6F3EB9BE-328D-491C-BB11-4D893BC432F1}" srcOrd="0" destOrd="0" presId="urn:microsoft.com/office/officeart/2005/8/layout/vList3"/>
    <dgm:cxn modelId="{93B5DFE3-E131-4861-8DE9-0B9CEDBD75A0}" type="presOf" srcId="{370582BA-F823-4507-9DB2-5E16FAFBD5F1}" destId="{70FA4A15-D449-472A-BAF1-A1D815B83C17}" srcOrd="0" destOrd="0" presId="urn:microsoft.com/office/officeart/2005/8/layout/vList3"/>
    <dgm:cxn modelId="{6BCB62FA-6C4A-4237-8A8B-19A6C77331F8}" type="presOf" srcId="{633587EE-6F4B-43AD-A5E6-23C342B3A6C4}" destId="{A6082863-7ECD-4167-92DB-19255A6B80CF}" srcOrd="0" destOrd="0" presId="urn:microsoft.com/office/officeart/2005/8/layout/vList3"/>
    <dgm:cxn modelId="{5D9153FE-E340-4C58-A176-2BFEF070A152}" type="presOf" srcId="{93ABEB6F-5B30-4C98-8B1A-9B523C45375E}" destId="{40FDF5B4-1339-4BC9-AA4E-8483BA3EDB38}" srcOrd="0" destOrd="0" presId="urn:microsoft.com/office/officeart/2005/8/layout/vList3"/>
    <dgm:cxn modelId="{F2D79009-BA59-404D-AA7C-BEFFFD644DC3}" type="presParOf" srcId="{70FA4A15-D449-472A-BAF1-A1D815B83C17}" destId="{306F16A6-44F3-44BD-8513-BBE7615A4AA4}" srcOrd="0" destOrd="0" presId="urn:microsoft.com/office/officeart/2005/8/layout/vList3"/>
    <dgm:cxn modelId="{CFF8DFFD-AB19-4263-8987-70ED0C8DF1D2}" type="presParOf" srcId="{306F16A6-44F3-44BD-8513-BBE7615A4AA4}" destId="{609494C4-8B47-43B5-B2C8-840D8454A6AE}" srcOrd="0" destOrd="0" presId="urn:microsoft.com/office/officeart/2005/8/layout/vList3"/>
    <dgm:cxn modelId="{FC27F13E-DDB7-4645-BF93-554A97D72BFA}" type="presParOf" srcId="{306F16A6-44F3-44BD-8513-BBE7615A4AA4}" destId="{CAF53103-9E4A-4386-85AD-4BFE3D6DE5D9}" srcOrd="1" destOrd="0" presId="urn:microsoft.com/office/officeart/2005/8/layout/vList3"/>
    <dgm:cxn modelId="{923A0A54-62A6-49E6-A6F8-EE547FB6CE90}" type="presParOf" srcId="{70FA4A15-D449-472A-BAF1-A1D815B83C17}" destId="{528F27EB-92F8-4649-B452-364D0C10EA99}" srcOrd="1" destOrd="0" presId="urn:microsoft.com/office/officeart/2005/8/layout/vList3"/>
    <dgm:cxn modelId="{B2B85B82-69E8-412D-ACC3-B52B2D8FFB16}" type="presParOf" srcId="{70FA4A15-D449-472A-BAF1-A1D815B83C17}" destId="{8A709440-0B11-4034-AD72-2616BF583D95}" srcOrd="2" destOrd="0" presId="urn:microsoft.com/office/officeart/2005/8/layout/vList3"/>
    <dgm:cxn modelId="{EB7C1EC4-E11B-42C0-9BC7-AE55908870A8}" type="presParOf" srcId="{8A709440-0B11-4034-AD72-2616BF583D95}" destId="{F38A4523-5CFA-44CB-96F8-0F05E8728853}" srcOrd="0" destOrd="0" presId="urn:microsoft.com/office/officeart/2005/8/layout/vList3"/>
    <dgm:cxn modelId="{01B65C5F-407B-46A5-92A9-FB417BDCD15C}" type="presParOf" srcId="{8A709440-0B11-4034-AD72-2616BF583D95}" destId="{EEA45883-1DA8-419F-A7B3-BB69F60AEDB8}" srcOrd="1" destOrd="0" presId="urn:microsoft.com/office/officeart/2005/8/layout/vList3"/>
    <dgm:cxn modelId="{5182DC55-61E8-4081-835C-7DC0AD3794CC}" type="presParOf" srcId="{70FA4A15-D449-472A-BAF1-A1D815B83C17}" destId="{F15B543E-A42E-4042-B683-869E116122AB}" srcOrd="3" destOrd="0" presId="urn:microsoft.com/office/officeart/2005/8/layout/vList3"/>
    <dgm:cxn modelId="{56DC375B-39DD-479F-96FD-D8453FFEAB68}" type="presParOf" srcId="{70FA4A15-D449-472A-BAF1-A1D815B83C17}" destId="{802EA525-F5F9-4713-82D4-97A0C52A4EFC}" srcOrd="4" destOrd="0" presId="urn:microsoft.com/office/officeart/2005/8/layout/vList3"/>
    <dgm:cxn modelId="{D9035023-4A3B-443E-A760-F0F4A7815EEE}" type="presParOf" srcId="{802EA525-F5F9-4713-82D4-97A0C52A4EFC}" destId="{20AC8828-2F4B-4D25-999D-885DD0E03B43}" srcOrd="0" destOrd="0" presId="urn:microsoft.com/office/officeart/2005/8/layout/vList3"/>
    <dgm:cxn modelId="{F7357C04-3120-4608-B915-F42920AF7830}" type="presParOf" srcId="{802EA525-F5F9-4713-82D4-97A0C52A4EFC}" destId="{A6082863-7ECD-4167-92DB-19255A6B80CF}" srcOrd="1" destOrd="0" presId="urn:microsoft.com/office/officeart/2005/8/layout/vList3"/>
    <dgm:cxn modelId="{9C6C4A7F-6287-46BD-A8B1-F7F5548A35BC}" type="presParOf" srcId="{70FA4A15-D449-472A-BAF1-A1D815B83C17}" destId="{495753C7-3076-4AB6-8A6D-524B3BC091FA}" srcOrd="5" destOrd="0" presId="urn:microsoft.com/office/officeart/2005/8/layout/vList3"/>
    <dgm:cxn modelId="{55CCEB01-0B93-405F-87B5-405BE74CBFE4}" type="presParOf" srcId="{70FA4A15-D449-472A-BAF1-A1D815B83C17}" destId="{3DB76837-4056-4FF9-8721-35E1B4BA215B}" srcOrd="6" destOrd="0" presId="urn:microsoft.com/office/officeart/2005/8/layout/vList3"/>
    <dgm:cxn modelId="{1DA65D97-EA27-4D63-9445-87E116D7C3E2}" type="presParOf" srcId="{3DB76837-4056-4FF9-8721-35E1B4BA215B}" destId="{B2A50244-85A9-4044-8F89-537710D9276D}" srcOrd="0" destOrd="0" presId="urn:microsoft.com/office/officeart/2005/8/layout/vList3"/>
    <dgm:cxn modelId="{AE1001B1-07D9-49A8-8246-35A9FD773777}" type="presParOf" srcId="{3DB76837-4056-4FF9-8721-35E1B4BA215B}" destId="{11A92E03-9693-4031-9D26-2ACFF0CF6973}" srcOrd="1" destOrd="0" presId="urn:microsoft.com/office/officeart/2005/8/layout/vList3"/>
    <dgm:cxn modelId="{64621B2F-9163-4DE9-9532-2CD3C8345A0C}" type="presParOf" srcId="{70FA4A15-D449-472A-BAF1-A1D815B83C17}" destId="{6A4EF319-A44B-49E4-AE84-2A432EB0B83A}" srcOrd="7" destOrd="0" presId="urn:microsoft.com/office/officeart/2005/8/layout/vList3"/>
    <dgm:cxn modelId="{A807040F-0E7C-4468-8F6F-FC8B9F05E0B7}" type="presParOf" srcId="{70FA4A15-D449-472A-BAF1-A1D815B83C17}" destId="{D0E25A67-A38A-4222-B2D1-A70D0683008E}" srcOrd="8" destOrd="0" presId="urn:microsoft.com/office/officeart/2005/8/layout/vList3"/>
    <dgm:cxn modelId="{BDEE4304-F895-42AC-8D7A-94573B403F10}" type="presParOf" srcId="{D0E25A67-A38A-4222-B2D1-A70D0683008E}" destId="{7ACE38F2-14E5-4BB1-90DC-77749E266A26}" srcOrd="0" destOrd="0" presId="urn:microsoft.com/office/officeart/2005/8/layout/vList3"/>
    <dgm:cxn modelId="{A92C90E8-2858-4A44-BE2A-0455D8E9C817}" type="presParOf" srcId="{D0E25A67-A38A-4222-B2D1-A70D0683008E}" destId="{40FDF5B4-1339-4BC9-AA4E-8483BA3EDB38}" srcOrd="1" destOrd="0" presId="urn:microsoft.com/office/officeart/2005/8/layout/vList3"/>
    <dgm:cxn modelId="{AA39A9B3-2E61-469A-8A9A-6DCC2ED421D3}" type="presParOf" srcId="{70FA4A15-D449-472A-BAF1-A1D815B83C17}" destId="{74C989AC-7CDB-4261-ADEE-B64DF0D471C9}" srcOrd="9" destOrd="0" presId="urn:microsoft.com/office/officeart/2005/8/layout/vList3"/>
    <dgm:cxn modelId="{56FF9A0A-8C95-4D2C-AC3E-44C886C0B5F3}" type="presParOf" srcId="{70FA4A15-D449-472A-BAF1-A1D815B83C17}" destId="{41A54EF6-F16B-4181-8D64-FC572A2601F8}" srcOrd="10" destOrd="0" presId="urn:microsoft.com/office/officeart/2005/8/layout/vList3"/>
    <dgm:cxn modelId="{92DF9E25-E562-4839-A5DA-A7654089C005}" type="presParOf" srcId="{41A54EF6-F16B-4181-8D64-FC572A2601F8}" destId="{892825BF-DA82-405E-8D04-55C14251AA1C}" srcOrd="0" destOrd="0" presId="urn:microsoft.com/office/officeart/2005/8/layout/vList3"/>
    <dgm:cxn modelId="{8A08184A-38BB-47D2-BE8A-B91284E81D88}" type="presParOf" srcId="{41A54EF6-F16B-4181-8D64-FC572A2601F8}" destId="{9EAFC387-9291-4628-A5E0-91047D400E86}" srcOrd="1" destOrd="0" presId="urn:microsoft.com/office/officeart/2005/8/layout/vList3"/>
    <dgm:cxn modelId="{2862BE6B-305A-40CF-9D57-38D860B2D5FA}" type="presParOf" srcId="{70FA4A15-D449-472A-BAF1-A1D815B83C17}" destId="{0D2246DB-92E4-416D-9768-162280FA3056}" srcOrd="11" destOrd="0" presId="urn:microsoft.com/office/officeart/2005/8/layout/vList3"/>
    <dgm:cxn modelId="{780A8BDA-27A0-453D-A5D7-A43FC17D4133}" type="presParOf" srcId="{70FA4A15-D449-472A-BAF1-A1D815B83C17}" destId="{DC9BD452-636C-4DCD-BA7B-B5109F20FAC8}" srcOrd="12" destOrd="0" presId="urn:microsoft.com/office/officeart/2005/8/layout/vList3"/>
    <dgm:cxn modelId="{1B80CE2C-FC96-47E0-9B40-D3A875A57769}" type="presParOf" srcId="{DC9BD452-636C-4DCD-BA7B-B5109F20FAC8}" destId="{39417008-E12E-4FCA-90B9-2655004F66E2}" srcOrd="0" destOrd="0" presId="urn:microsoft.com/office/officeart/2005/8/layout/vList3"/>
    <dgm:cxn modelId="{A37B6986-B5FE-4755-928C-67AEADC8AB9B}" type="presParOf" srcId="{DC9BD452-636C-4DCD-BA7B-B5109F20FAC8}" destId="{6F3EB9BE-328D-491C-BB11-4D893BC432F1}" srcOrd="1" destOrd="0" presId="urn:microsoft.com/office/officeart/2005/8/layout/vList3"/>
    <dgm:cxn modelId="{4761FE61-1C3D-4CA3-84ED-0A2A8CDB316C}" type="presParOf" srcId="{70FA4A15-D449-472A-BAF1-A1D815B83C17}" destId="{A63C5504-9B45-415C-97DF-208D177B7E10}" srcOrd="13" destOrd="0" presId="urn:microsoft.com/office/officeart/2005/8/layout/vList3"/>
    <dgm:cxn modelId="{24B9DEFC-DD48-465D-8712-C82EBFB4EC25}" type="presParOf" srcId="{70FA4A15-D449-472A-BAF1-A1D815B83C17}" destId="{1EC921D3-FA8E-44D5-AD67-5841D56B4DF0}" srcOrd="14" destOrd="0" presId="urn:microsoft.com/office/officeart/2005/8/layout/vList3"/>
    <dgm:cxn modelId="{43C671F5-9C59-4381-8CDF-EAF205588FF4}" type="presParOf" srcId="{1EC921D3-FA8E-44D5-AD67-5841D56B4DF0}" destId="{CEB4D02A-0203-43BC-A825-19EAD5B7B43E}" srcOrd="0" destOrd="0" presId="urn:microsoft.com/office/officeart/2005/8/layout/vList3"/>
    <dgm:cxn modelId="{93A83416-F6A9-4851-8043-2CF199F9460D}" type="presParOf" srcId="{1EC921D3-FA8E-44D5-AD67-5841D56B4DF0}" destId="{B8A659BA-063E-44F0-BBCF-ECBB3A3F327F}"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CE7D8C-7171-43DB-9BD1-B067913F7434}">
      <dsp:nvSpPr>
        <dsp:cNvPr id="0" name=""/>
        <dsp:cNvSpPr/>
      </dsp:nvSpPr>
      <dsp:spPr>
        <a:xfrm>
          <a:off x="0" y="0"/>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1.Does this interview contain personal information such as physical address, phone number, or social security number?</a:t>
          </a:r>
        </a:p>
      </dsp:txBody>
      <dsp:txXfrm>
        <a:off x="2400524" y="0"/>
        <a:ext cx="9158095" cy="888005"/>
      </dsp:txXfrm>
    </dsp:sp>
    <dsp:sp modelId="{C37069BF-BF64-4909-BF5B-9B688DDF2A14}">
      <dsp:nvSpPr>
        <dsp:cNvPr id="0" name=""/>
        <dsp:cNvSpPr/>
      </dsp:nvSpPr>
      <dsp:spPr>
        <a:xfrm>
          <a:off x="88800" y="88800"/>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113000" b="-113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BDD2983-5176-423B-A5E1-406D9A9011D1}">
      <dsp:nvSpPr>
        <dsp:cNvPr id="0" name=""/>
        <dsp:cNvSpPr/>
      </dsp:nvSpPr>
      <dsp:spPr>
        <a:xfrm>
          <a:off x="0" y="976806"/>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2.Does this interview make criminal allegations against another party?</a:t>
          </a:r>
        </a:p>
      </dsp:txBody>
      <dsp:txXfrm>
        <a:off x="2400524" y="976806"/>
        <a:ext cx="9158095" cy="888005"/>
      </dsp:txXfrm>
    </dsp:sp>
    <dsp:sp modelId="{9BE9151D-5B9C-4D2E-83A9-5688C8D3E8C9}">
      <dsp:nvSpPr>
        <dsp:cNvPr id="0" name=""/>
        <dsp:cNvSpPr/>
      </dsp:nvSpPr>
      <dsp:spPr>
        <a:xfrm>
          <a:off x="88800" y="1065606"/>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CBEB2BA-F31E-4618-B714-55648F4FD20A}">
      <dsp:nvSpPr>
        <dsp:cNvPr id="0" name=""/>
        <dsp:cNvSpPr/>
      </dsp:nvSpPr>
      <dsp:spPr>
        <a:xfrm>
          <a:off x="0" y="1953612"/>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3.Does this interview contain slanderous or liable language?</a:t>
          </a:r>
        </a:p>
      </dsp:txBody>
      <dsp:txXfrm>
        <a:off x="2400524" y="1953612"/>
        <a:ext cx="9158095" cy="888005"/>
      </dsp:txXfrm>
    </dsp:sp>
    <dsp:sp modelId="{739DA0FE-105E-4A13-878D-CB01AA00B177}">
      <dsp:nvSpPr>
        <dsp:cNvPr id="0" name=""/>
        <dsp:cNvSpPr/>
      </dsp:nvSpPr>
      <dsp:spPr>
        <a:xfrm>
          <a:off x="88800" y="2042413"/>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8734C9-6E01-410A-9154-B226086724F7}">
      <dsp:nvSpPr>
        <dsp:cNvPr id="0" name=""/>
        <dsp:cNvSpPr/>
      </dsp:nvSpPr>
      <dsp:spPr>
        <a:xfrm>
          <a:off x="0" y="2930419"/>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4.Does this interview reveal trade or corporate secrets?</a:t>
          </a:r>
        </a:p>
      </dsp:txBody>
      <dsp:txXfrm>
        <a:off x="2400524" y="2930419"/>
        <a:ext cx="9158095" cy="888005"/>
      </dsp:txXfrm>
    </dsp:sp>
    <dsp:sp modelId="{71154C34-AE00-45DE-8041-EEBD7FA8BA46}">
      <dsp:nvSpPr>
        <dsp:cNvPr id="0" name=""/>
        <dsp:cNvSpPr/>
      </dsp:nvSpPr>
      <dsp:spPr>
        <a:xfrm>
          <a:off x="88800" y="3019219"/>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F6D2A9-FB81-40BD-8CEE-3CAE3938948E}">
      <dsp:nvSpPr>
        <dsp:cNvPr id="0" name=""/>
        <dsp:cNvSpPr/>
      </dsp:nvSpPr>
      <dsp:spPr>
        <a:xfrm>
          <a:off x="0" y="3907225"/>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5.Does this interview use culturally insensitive language?</a:t>
          </a:r>
        </a:p>
      </dsp:txBody>
      <dsp:txXfrm>
        <a:off x="2400524" y="3907225"/>
        <a:ext cx="9158095" cy="888005"/>
      </dsp:txXfrm>
    </dsp:sp>
    <dsp:sp modelId="{6810233B-4670-44EF-8929-8F70B28F744F}">
      <dsp:nvSpPr>
        <dsp:cNvPr id="0" name=""/>
        <dsp:cNvSpPr/>
      </dsp:nvSpPr>
      <dsp:spPr>
        <a:xfrm>
          <a:off x="88800" y="3996025"/>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64A4B9-66F9-41CF-B03A-1F7F236F33B7}">
      <dsp:nvSpPr>
        <dsp:cNvPr id="0" name=""/>
        <dsp:cNvSpPr/>
      </dsp:nvSpPr>
      <dsp:spPr>
        <a:xfrm>
          <a:off x="0" y="4884031"/>
          <a:ext cx="11558620" cy="888005"/>
        </a:xfrm>
        <a:prstGeom prst="roundRect">
          <a:avLst>
            <a:gd name="adj" fmla="val 10000"/>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GB" sz="2400" kern="1200" dirty="0"/>
            <a:t>6.Does this interview reveal sensitive, private information, that could be potentially harmful, about a third party discussed in the interview.</a:t>
          </a:r>
        </a:p>
      </dsp:txBody>
      <dsp:txXfrm>
        <a:off x="2400524" y="4884031"/>
        <a:ext cx="9158095" cy="888005"/>
      </dsp:txXfrm>
    </dsp:sp>
    <dsp:sp modelId="{4F9DBDB3-0B36-4128-AA51-28080EBCA479}">
      <dsp:nvSpPr>
        <dsp:cNvPr id="0" name=""/>
        <dsp:cNvSpPr/>
      </dsp:nvSpPr>
      <dsp:spPr>
        <a:xfrm>
          <a:off x="88800" y="4972832"/>
          <a:ext cx="2311724" cy="710404"/>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t="-85000" b="-85000"/>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53103-9E4A-4386-85AD-4BFE3D6DE5D9}">
      <dsp:nvSpPr>
        <dsp:cNvPr id="0" name=""/>
        <dsp:cNvSpPr/>
      </dsp:nvSpPr>
      <dsp:spPr>
        <a:xfrm rot="10800000">
          <a:off x="1809971" y="318"/>
          <a:ext cx="7924826"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Does the recording contain personal information about one or more third parties?</a:t>
          </a:r>
        </a:p>
      </dsp:txBody>
      <dsp:txXfrm rot="10800000">
        <a:off x="1948325" y="318"/>
        <a:ext cx="7786472" cy="553417"/>
      </dsp:txXfrm>
    </dsp:sp>
    <dsp:sp modelId="{609494C4-8B47-43B5-B2C8-840D8454A6AE}">
      <dsp:nvSpPr>
        <dsp:cNvPr id="0" name=""/>
        <dsp:cNvSpPr/>
      </dsp:nvSpPr>
      <dsp:spPr>
        <a:xfrm>
          <a:off x="1695201" y="31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A45883-1DA8-419F-A7B3-BB69F60AEDB8}">
      <dsp:nvSpPr>
        <dsp:cNvPr id="0" name=""/>
        <dsp:cNvSpPr/>
      </dsp:nvSpPr>
      <dsp:spPr>
        <a:xfrm rot="10800000">
          <a:off x="2020195" y="772145"/>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Are some or all of these third parties identifiable?</a:t>
          </a:r>
        </a:p>
      </dsp:txBody>
      <dsp:txXfrm rot="10800000">
        <a:off x="2158549" y="772145"/>
        <a:ext cx="7462596" cy="553417"/>
      </dsp:txXfrm>
    </dsp:sp>
    <dsp:sp modelId="{F38A4523-5CFA-44CB-96F8-0F05E8728853}">
      <dsp:nvSpPr>
        <dsp:cNvPr id="0" name=""/>
        <dsp:cNvSpPr/>
      </dsp:nvSpPr>
      <dsp:spPr>
        <a:xfrm>
          <a:off x="1776170" y="7189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6082863-7ECD-4167-92DB-19255A6B80CF}">
      <dsp:nvSpPr>
        <dsp:cNvPr id="0" name=""/>
        <dsp:cNvSpPr/>
      </dsp:nvSpPr>
      <dsp:spPr>
        <a:xfrm rot="10800000">
          <a:off x="2063748" y="147020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Are third parties known to be or likely to still be alive?</a:t>
          </a:r>
        </a:p>
      </dsp:txBody>
      <dsp:txXfrm rot="10800000">
        <a:off x="2202102" y="1470208"/>
        <a:ext cx="7462596" cy="553417"/>
      </dsp:txXfrm>
    </dsp:sp>
    <dsp:sp modelId="{20AC8828-2F4B-4D25-999D-885DD0E03B43}">
      <dsp:nvSpPr>
        <dsp:cNvPr id="0" name=""/>
        <dsp:cNvSpPr/>
      </dsp:nvSpPr>
      <dsp:spPr>
        <a:xfrm>
          <a:off x="1776170" y="143755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A92E03-9693-4031-9D26-2ACFF0CF6973}">
      <dsp:nvSpPr>
        <dsp:cNvPr id="0" name=""/>
        <dsp:cNvSpPr/>
      </dsp:nvSpPr>
      <dsp:spPr>
        <a:xfrm rot="10800000">
          <a:off x="2052879" y="2156168"/>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one of these third parties is known to be or can be assumed to be dead, is the personal information about them still confidential?</a:t>
          </a:r>
        </a:p>
      </dsp:txBody>
      <dsp:txXfrm rot="10800000">
        <a:off x="2191233" y="2156168"/>
        <a:ext cx="7462596" cy="553417"/>
      </dsp:txXfrm>
    </dsp:sp>
    <dsp:sp modelId="{B2A50244-85A9-4044-8F89-537710D9276D}">
      <dsp:nvSpPr>
        <dsp:cNvPr id="0" name=""/>
        <dsp:cNvSpPr/>
      </dsp:nvSpPr>
      <dsp:spPr>
        <a:xfrm>
          <a:off x="1776170" y="2156168"/>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0FDF5B4-1339-4BC9-AA4E-8483BA3EDB38}">
      <dsp:nvSpPr>
        <dsp:cNvPr id="0" name=""/>
        <dsp:cNvSpPr/>
      </dsp:nvSpPr>
      <dsp:spPr>
        <a:xfrm rot="10800000">
          <a:off x="2052879" y="287478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Does the recording contain personal information about one or more third parties?</a:t>
          </a:r>
        </a:p>
      </dsp:txBody>
      <dsp:txXfrm rot="10800000">
        <a:off x="2191233" y="2874784"/>
        <a:ext cx="7462596" cy="553417"/>
      </dsp:txXfrm>
    </dsp:sp>
    <dsp:sp modelId="{7ACE38F2-14E5-4BB1-90DC-77749E266A26}">
      <dsp:nvSpPr>
        <dsp:cNvPr id="0" name=""/>
        <dsp:cNvSpPr/>
      </dsp:nvSpPr>
      <dsp:spPr>
        <a:xfrm>
          <a:off x="1776170" y="287478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EAFC387-9291-4628-A5E0-91047D400E86}">
      <dsp:nvSpPr>
        <dsp:cNvPr id="0" name=""/>
        <dsp:cNvSpPr/>
      </dsp:nvSpPr>
      <dsp:spPr>
        <a:xfrm rot="10800000">
          <a:off x="2052879" y="3593401"/>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the personal information about deceased third parties likely to put someone in extreme danger to their safety or physical/mental health?</a:t>
          </a:r>
        </a:p>
      </dsp:txBody>
      <dsp:txXfrm rot="10800000">
        <a:off x="2191233" y="3593401"/>
        <a:ext cx="7462596" cy="553417"/>
      </dsp:txXfrm>
    </dsp:sp>
    <dsp:sp modelId="{892825BF-DA82-405E-8D04-55C14251AA1C}">
      <dsp:nvSpPr>
        <dsp:cNvPr id="0" name=""/>
        <dsp:cNvSpPr/>
      </dsp:nvSpPr>
      <dsp:spPr>
        <a:xfrm>
          <a:off x="1776170" y="3593401"/>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3EB9BE-328D-491C-BB11-4D893BC432F1}">
      <dsp:nvSpPr>
        <dsp:cNvPr id="0" name=""/>
        <dsp:cNvSpPr/>
      </dsp:nvSpPr>
      <dsp:spPr>
        <a:xfrm rot="10800000">
          <a:off x="2052879" y="4312017"/>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If third parties are known or likely to be alive, is the personal information about them sensitive, libellous or confidential?</a:t>
          </a:r>
        </a:p>
      </dsp:txBody>
      <dsp:txXfrm rot="10800000">
        <a:off x="2191233" y="4312017"/>
        <a:ext cx="7462596" cy="553417"/>
      </dsp:txXfrm>
    </dsp:sp>
    <dsp:sp modelId="{39417008-E12E-4FCA-90B9-2655004F66E2}">
      <dsp:nvSpPr>
        <dsp:cNvPr id="0" name=""/>
        <dsp:cNvSpPr/>
      </dsp:nvSpPr>
      <dsp:spPr>
        <a:xfrm>
          <a:off x="1776170" y="4312017"/>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8A659BA-063E-44F0-BBCF-ECBB3A3F327F}">
      <dsp:nvSpPr>
        <dsp:cNvPr id="0" name=""/>
        <dsp:cNvSpPr/>
      </dsp:nvSpPr>
      <dsp:spPr>
        <a:xfrm rot="10800000">
          <a:off x="2052879" y="5030634"/>
          <a:ext cx="7600950" cy="553417"/>
        </a:xfrm>
        <a:prstGeom prst="homePlat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4042" tIns="68580" rIns="128016" bIns="68580" numCol="1" spcCol="1270" anchor="ctr" anchorCtr="0">
          <a:noAutofit/>
        </a:bodyPr>
        <a:lstStyle/>
        <a:p>
          <a:pPr marL="0" lvl="0" indent="0" algn="ctr" defTabSz="800100">
            <a:lnSpc>
              <a:spcPct val="90000"/>
            </a:lnSpc>
            <a:spcBef>
              <a:spcPct val="0"/>
            </a:spcBef>
            <a:spcAft>
              <a:spcPct val="35000"/>
            </a:spcAft>
            <a:buNone/>
          </a:pPr>
          <a:r>
            <a:rPr lang="en-GB" sz="1800" kern="1200" dirty="0"/>
            <a:t>Is it corporate information that is still likely to be confidence or libellous?</a:t>
          </a:r>
        </a:p>
      </dsp:txBody>
      <dsp:txXfrm rot="10800000">
        <a:off x="2191233" y="5030634"/>
        <a:ext cx="7462596" cy="553417"/>
      </dsp:txXfrm>
    </dsp:sp>
    <dsp:sp modelId="{CEB4D02A-0203-43BC-A825-19EAD5B7B43E}">
      <dsp:nvSpPr>
        <dsp:cNvPr id="0" name=""/>
        <dsp:cNvSpPr/>
      </dsp:nvSpPr>
      <dsp:spPr>
        <a:xfrm>
          <a:off x="1776170" y="5030634"/>
          <a:ext cx="553417" cy="553417"/>
        </a:xfrm>
        <a:prstGeom prst="ellipse">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259FA3-4543-42A0-A3A1-88D8B23CC94E}" type="datetimeFigureOut">
              <a:rPr lang="en-GB" smtClean="0"/>
              <a:t>24/04/2025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04C41B-B53F-44AA-95F5-88D962FD95DF}" type="slidenum">
              <a:rPr lang="en-GB" smtClean="0"/>
              <a:t>‹#›</a:t>
            </a:fld>
            <a:endParaRPr lang="en-GB"/>
          </a:p>
        </p:txBody>
      </p:sp>
    </p:spTree>
    <p:extLst>
      <p:ext uri="{BB962C8B-B14F-4D97-AF65-F5344CB8AC3E}">
        <p14:creationId xmlns:p14="http://schemas.microsoft.com/office/powerpoint/2010/main" val="18115618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15</a:t>
            </a:fld>
            <a:endParaRPr lang="en-GB"/>
          </a:p>
        </p:txBody>
      </p:sp>
    </p:spTree>
    <p:extLst>
      <p:ext uri="{BB962C8B-B14F-4D97-AF65-F5344CB8AC3E}">
        <p14:creationId xmlns:p14="http://schemas.microsoft.com/office/powerpoint/2010/main" val="3172904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19</a:t>
            </a:fld>
            <a:endParaRPr lang="en-GB"/>
          </a:p>
        </p:txBody>
      </p:sp>
    </p:spTree>
    <p:extLst>
      <p:ext uri="{BB962C8B-B14F-4D97-AF65-F5344CB8AC3E}">
        <p14:creationId xmlns:p14="http://schemas.microsoft.com/office/powerpoint/2010/main" val="158126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24</a:t>
            </a:fld>
            <a:endParaRPr lang="en-GB"/>
          </a:p>
        </p:txBody>
      </p:sp>
    </p:spTree>
    <p:extLst>
      <p:ext uri="{BB962C8B-B14F-4D97-AF65-F5344CB8AC3E}">
        <p14:creationId xmlns:p14="http://schemas.microsoft.com/office/powerpoint/2010/main" val="3891333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04C41B-B53F-44AA-95F5-88D962FD95DF}" type="slidenum">
              <a:rPr lang="en-GB" smtClean="0"/>
              <a:t>33</a:t>
            </a:fld>
            <a:endParaRPr lang="en-GB"/>
          </a:p>
        </p:txBody>
      </p:sp>
    </p:spTree>
    <p:extLst>
      <p:ext uri="{BB962C8B-B14F-4D97-AF65-F5344CB8AC3E}">
        <p14:creationId xmlns:p14="http://schemas.microsoft.com/office/powerpoint/2010/main" val="3798378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94D2B-C529-F6D8-415E-3C43C0FFFC7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19A202-0B1E-E63E-6E1C-3E75F9518C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5FFE764-A288-7981-F17E-74454472B5E1}"/>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5" name="Footer Placeholder 4">
            <a:extLst>
              <a:ext uri="{FF2B5EF4-FFF2-40B4-BE49-F238E27FC236}">
                <a16:creationId xmlns:a16="http://schemas.microsoft.com/office/drawing/2014/main" id="{A32BECCF-601D-982F-731D-E11F1835F8B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A51C47-7E73-2558-9BDD-1C6EFEBF52A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2574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8C2B7-9416-D541-0ECA-3F9AF48FF28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763BEE2-C7BF-4E44-A3F6-52E6AE10F4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87C9E7F-5F97-8130-A6CC-676B89680600}"/>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5" name="Footer Placeholder 4">
            <a:extLst>
              <a:ext uri="{FF2B5EF4-FFF2-40B4-BE49-F238E27FC236}">
                <a16:creationId xmlns:a16="http://schemas.microsoft.com/office/drawing/2014/main" id="{FEAAB730-59F8-B7DA-7B97-063ADEEBD5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A73C1B0-9202-E5B2-C952-02B4E9613CE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787641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795C7DF-45A7-87E8-274C-3FBD907D2BF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59DC62D-46D2-7DC8-A042-C4D7BD002E4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4E20D22-1D9E-F6DA-6F37-47B1116739EF}"/>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5" name="Footer Placeholder 4">
            <a:extLst>
              <a:ext uri="{FF2B5EF4-FFF2-40B4-BE49-F238E27FC236}">
                <a16:creationId xmlns:a16="http://schemas.microsoft.com/office/drawing/2014/main" id="{CEE63574-C807-BCCD-1ED7-BC3458407C3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ECDA830-6067-52B2-CF5D-02898B4949C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13101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03944-D011-8517-3B82-EB5F839CF6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62F8868-5513-AA6F-1DA4-651C83BF28A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EA5032F-0C9B-4FC6-F05E-93B050D82BC4}"/>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5" name="Footer Placeholder 4">
            <a:extLst>
              <a:ext uri="{FF2B5EF4-FFF2-40B4-BE49-F238E27FC236}">
                <a16:creationId xmlns:a16="http://schemas.microsoft.com/office/drawing/2014/main" id="{18ECD757-DF1D-F0FE-24E4-7EC6757FEE6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DF06A0B-CB51-5C68-8C46-905A83CE0B57}"/>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0050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541D4-C95C-6363-8E50-8D0B167415A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B008474-F50C-EEEA-ACED-70730B2068EB}"/>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537047-2E58-E350-9FEF-86AEEDF8B769}"/>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5" name="Footer Placeholder 4">
            <a:extLst>
              <a:ext uri="{FF2B5EF4-FFF2-40B4-BE49-F238E27FC236}">
                <a16:creationId xmlns:a16="http://schemas.microsoft.com/office/drawing/2014/main" id="{832A1910-98DE-8256-243A-697925ACFE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E45DB2F-61D8-B577-6DA3-D6748DBB514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274519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F331A-BA67-68F0-F5C9-4CF75230577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8340654-D8D8-BD3E-20D2-AB3D5C8FB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8E05BCC-F6F0-51CA-FD5A-377CD4E9052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2991C92-EE95-4DCB-4CAF-A0C34704E3E4}"/>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6" name="Footer Placeholder 5">
            <a:extLst>
              <a:ext uri="{FF2B5EF4-FFF2-40B4-BE49-F238E27FC236}">
                <a16:creationId xmlns:a16="http://schemas.microsoft.com/office/drawing/2014/main" id="{15C5ED94-6C1F-91C5-E5A7-882F5EE7A73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795F5C-8EFD-4C7A-52F5-ED97C8E217D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466192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129DC-A727-2BC1-2CD7-D357DA28CA87}"/>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4FF8350-4CE8-B791-1E84-5EB72CD17E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16F2490-A024-0DD4-B061-CF7635DC9D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388EDEC-F0F8-393F-DDA0-2B68C6837D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B3A9E-9083-CC4C-6CFA-DEEF1F3925E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34305DD-0653-6612-3EED-E3819EC1C9AC}"/>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8" name="Footer Placeholder 7">
            <a:extLst>
              <a:ext uri="{FF2B5EF4-FFF2-40B4-BE49-F238E27FC236}">
                <a16:creationId xmlns:a16="http://schemas.microsoft.com/office/drawing/2014/main" id="{26A76386-2E47-83EE-7573-9276F63DD1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B8F9382-15EB-8D4A-7285-70BE46E592B0}"/>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16886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5C598F-9212-7FFE-05EA-816D451227D8}"/>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71B8D3F-7874-B3B5-1A65-CBA16A68D548}"/>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4" name="Footer Placeholder 3">
            <a:extLst>
              <a:ext uri="{FF2B5EF4-FFF2-40B4-BE49-F238E27FC236}">
                <a16:creationId xmlns:a16="http://schemas.microsoft.com/office/drawing/2014/main" id="{24C0006F-971B-24BA-A2FC-C1B91CE8B5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BC0B409-BB78-3025-E34F-F3385B6D487A}"/>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26399951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105D23-4A99-FEE6-C7F0-8FA4F7E1C55B}"/>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3" name="Footer Placeholder 2">
            <a:extLst>
              <a:ext uri="{FF2B5EF4-FFF2-40B4-BE49-F238E27FC236}">
                <a16:creationId xmlns:a16="http://schemas.microsoft.com/office/drawing/2014/main" id="{D52B2C4B-D48E-7B9E-02FB-CD8CE4DDA8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9C62993-2AB7-73CB-6C42-D9E4E8156305}"/>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694495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05CB5-59EF-3F12-1A7E-70FEEC1DA0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4CDC6E2-CD01-1385-3ECD-4B142D8016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760CC43-7C0D-67EE-0736-0B497310D6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15B2D9-8DB5-710B-67AA-2AAADA0150DA}"/>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6" name="Footer Placeholder 5">
            <a:extLst>
              <a:ext uri="{FF2B5EF4-FFF2-40B4-BE49-F238E27FC236}">
                <a16:creationId xmlns:a16="http://schemas.microsoft.com/office/drawing/2014/main" id="{18A1E768-66DE-F873-B9AD-5FB0E4803B2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2CECD53-F826-F643-D38B-003EDCAB4F73}"/>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397599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159BC-25CD-3C88-D92C-61E261A81E4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11CF5E9-5624-9687-6B5F-EB94BFB9750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930509F-F700-7F59-D6A4-597EBAD1C2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0A6F2-0993-8473-E095-CAFEE93642AC}"/>
              </a:ext>
            </a:extLst>
          </p:cNvPr>
          <p:cNvSpPr>
            <a:spLocks noGrp="1"/>
          </p:cNvSpPr>
          <p:nvPr>
            <p:ph type="dt" sz="half" idx="10"/>
          </p:nvPr>
        </p:nvSpPr>
        <p:spPr/>
        <p:txBody>
          <a:bodyPr/>
          <a:lstStyle/>
          <a:p>
            <a:fld id="{714AC399-2440-4ECE-A72A-4250C6A1D519}" type="datetimeFigureOut">
              <a:rPr lang="en-GB" smtClean="0"/>
              <a:t>24/04/2025</a:t>
            </a:fld>
            <a:endParaRPr lang="en-GB"/>
          </a:p>
        </p:txBody>
      </p:sp>
      <p:sp>
        <p:nvSpPr>
          <p:cNvPr id="6" name="Footer Placeholder 5">
            <a:extLst>
              <a:ext uri="{FF2B5EF4-FFF2-40B4-BE49-F238E27FC236}">
                <a16:creationId xmlns:a16="http://schemas.microsoft.com/office/drawing/2014/main" id="{22925B9F-9BF8-79EE-F86E-DF3A4B54AD8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BFE28A-C4FA-C502-99EF-E04E5E50959B}"/>
              </a:ext>
            </a:extLst>
          </p:cNvPr>
          <p:cNvSpPr>
            <a:spLocks noGrp="1"/>
          </p:cNvSpPr>
          <p:nvPr>
            <p:ph type="sldNum" sz="quarter" idx="12"/>
          </p:nvPr>
        </p:nvSpPr>
        <p:spPr/>
        <p:txBody>
          <a:bodyPr/>
          <a:lstStyle/>
          <a:p>
            <a:fld id="{C0CDE387-89AC-4E8F-805F-D55ECA4BDDEF}" type="slidenum">
              <a:rPr lang="en-GB" smtClean="0"/>
              <a:t>‹#›</a:t>
            </a:fld>
            <a:endParaRPr lang="en-GB"/>
          </a:p>
        </p:txBody>
      </p:sp>
    </p:spTree>
    <p:extLst>
      <p:ext uri="{BB962C8B-B14F-4D97-AF65-F5344CB8AC3E}">
        <p14:creationId xmlns:p14="http://schemas.microsoft.com/office/powerpoint/2010/main" val="1799782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23333A7-F1D7-B64D-7537-2D82FA9F283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22502A6-9134-0768-30A9-636C52A815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D3F827-AD5A-E0B6-C607-86A656C06ED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14AC399-2440-4ECE-A72A-4250C6A1D519}" type="datetimeFigureOut">
              <a:rPr lang="en-GB" smtClean="0"/>
              <a:t>24/04/2025</a:t>
            </a:fld>
            <a:endParaRPr lang="en-GB"/>
          </a:p>
        </p:txBody>
      </p:sp>
      <p:sp>
        <p:nvSpPr>
          <p:cNvPr id="5" name="Footer Placeholder 4">
            <a:extLst>
              <a:ext uri="{FF2B5EF4-FFF2-40B4-BE49-F238E27FC236}">
                <a16:creationId xmlns:a16="http://schemas.microsoft.com/office/drawing/2014/main" id="{6ECB6675-571C-3855-DA69-3CA13901B7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DB040B2D-A6A6-2AAE-8B78-27998F3C0B7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0CDE387-89AC-4E8F-805F-D55ECA4BDDEF}" type="slidenum">
              <a:rPr lang="en-GB" smtClean="0"/>
              <a:t>‹#›</a:t>
            </a:fld>
            <a:endParaRPr lang="en-GB"/>
          </a:p>
        </p:txBody>
      </p:sp>
    </p:spTree>
    <p:extLst>
      <p:ext uri="{BB962C8B-B14F-4D97-AF65-F5344CB8AC3E}">
        <p14:creationId xmlns:p14="http://schemas.microsoft.com/office/powerpoint/2010/main" val="22825974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file:///E:\Oral_History_Made_Easy2024\Week%204\Additional_Resources\Peter%20Masterson%20Transcript%2018th%20July%202023.pdf"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Additional_Resources/Verifying_Transcript2024.pdf" TargetMode="External"/><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1.sv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ohda.matrix.msu.edu/2012/06/the-digital-mortgage/" TargetMode="External"/><Relationship Id="rId2" Type="http://schemas.openxmlformats.org/officeDocument/2006/relationships/hyperlink" Target="https://corkfolklore.org/" TargetMode="Externa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hyperlink" Target="https://www.audacityteam.org/download/"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vlzOb4OLj94" TargetMode="External"/><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openlearnware.tu-darmstadt.de/collection/digital-oral-history-exploring-the-state-of-the-art/" TargetMode="External"/><Relationship Id="rId2" Type="http://schemas.openxmlformats.org/officeDocument/2006/relationships/hyperlink" Target="https://www.oralhistoryonline.org/"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hyperlink" Target="http://www.oralhistorymadeeasy.com/"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Ml-f40oot1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1E1BA-29A4-E3F5-BC59-3D7A30FC4AFC}"/>
              </a:ext>
            </a:extLst>
          </p:cNvPr>
          <p:cNvSpPr>
            <a:spLocks noGrp="1"/>
          </p:cNvSpPr>
          <p:nvPr>
            <p:ph type="ctrTitle"/>
          </p:nvPr>
        </p:nvSpPr>
        <p:spPr>
          <a:xfrm>
            <a:off x="233680" y="1892959"/>
            <a:ext cx="11724640" cy="1470152"/>
          </a:xfrm>
        </p:spPr>
        <p:txBody>
          <a:bodyPr>
            <a:normAutofit/>
          </a:bodyPr>
          <a:lstStyle/>
          <a:p>
            <a:pPr algn="ctr"/>
            <a:r>
              <a:rPr lang="en-GB" sz="7200" b="1" dirty="0"/>
              <a:t>ORAL HISTORY MADE EASY</a:t>
            </a:r>
          </a:p>
        </p:txBody>
      </p:sp>
      <p:sp>
        <p:nvSpPr>
          <p:cNvPr id="3" name="Subtitle 2">
            <a:extLst>
              <a:ext uri="{FF2B5EF4-FFF2-40B4-BE49-F238E27FC236}">
                <a16:creationId xmlns:a16="http://schemas.microsoft.com/office/drawing/2014/main" id="{658D3839-0283-F132-5810-792150512F99}"/>
              </a:ext>
            </a:extLst>
          </p:cNvPr>
          <p:cNvSpPr>
            <a:spLocks noGrp="1"/>
          </p:cNvSpPr>
          <p:nvPr>
            <p:ph type="subTitle" idx="1"/>
          </p:nvPr>
        </p:nvSpPr>
        <p:spPr>
          <a:xfrm>
            <a:off x="0" y="3312620"/>
            <a:ext cx="11958320" cy="2051859"/>
          </a:xfrm>
        </p:spPr>
        <p:txBody>
          <a:bodyPr>
            <a:normAutofit/>
          </a:bodyPr>
          <a:lstStyle/>
          <a:p>
            <a:pPr algn="ctr"/>
            <a:r>
              <a:rPr lang="en-GB" sz="3500" b="1" dirty="0"/>
              <a:t>WEEK 5: Organise and curate your first oral history collection</a:t>
            </a:r>
          </a:p>
          <a:p>
            <a:pPr algn="ctr"/>
            <a:r>
              <a:rPr lang="en-GB" sz="3500" b="1" dirty="0">
                <a:solidFill>
                  <a:schemeClr val="tx1"/>
                </a:solidFill>
                <a:latin typeface="+mn-lt"/>
              </a:rPr>
              <a:t>Sunday 27</a:t>
            </a:r>
            <a:r>
              <a:rPr lang="en-GB" sz="3500" b="1" baseline="30000" dirty="0">
                <a:solidFill>
                  <a:schemeClr val="tx1"/>
                </a:solidFill>
                <a:latin typeface="+mn-lt"/>
              </a:rPr>
              <a:t>th</a:t>
            </a:r>
            <a:r>
              <a:rPr lang="en-GB" sz="3500" b="1" dirty="0">
                <a:solidFill>
                  <a:schemeClr val="tx1"/>
                </a:solidFill>
                <a:latin typeface="+mn-lt"/>
              </a:rPr>
              <a:t> August</a:t>
            </a:r>
            <a:r>
              <a:rPr lang="en-GB" sz="3500" b="1" dirty="0"/>
              <a:t> </a:t>
            </a:r>
            <a:r>
              <a:rPr lang="en-GB" sz="3500" b="1" dirty="0">
                <a:solidFill>
                  <a:schemeClr val="tx1"/>
                </a:solidFill>
                <a:latin typeface="+mn-lt"/>
              </a:rPr>
              <a:t>2025 14.00 hrs GMT</a:t>
            </a:r>
          </a:p>
          <a:p>
            <a:pPr algn="ctr"/>
            <a:endParaRPr lang="en-GB" sz="4000" b="1" dirty="0">
              <a:solidFill>
                <a:schemeClr val="tx1"/>
              </a:solidFill>
            </a:endParaRPr>
          </a:p>
        </p:txBody>
      </p:sp>
      <p:sp>
        <p:nvSpPr>
          <p:cNvPr id="6" name="Rectangle 5">
            <a:extLst>
              <a:ext uri="{FF2B5EF4-FFF2-40B4-BE49-F238E27FC236}">
                <a16:creationId xmlns:a16="http://schemas.microsoft.com/office/drawing/2014/main" id="{2D59B39A-FE38-57C1-DF57-8162BCC1BCC1}"/>
              </a:ext>
            </a:extLst>
          </p:cNvPr>
          <p:cNvSpPr/>
          <p:nvPr/>
        </p:nvSpPr>
        <p:spPr>
          <a:xfrm>
            <a:off x="0" y="5875283"/>
            <a:ext cx="12192000" cy="982717"/>
          </a:xfrm>
          <a:prstGeom prst="rect">
            <a:avLst/>
          </a:prstGeom>
          <a:solidFill>
            <a:srgbClr val="FFFF66"/>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Subtitle 2">
            <a:extLst>
              <a:ext uri="{FF2B5EF4-FFF2-40B4-BE49-F238E27FC236}">
                <a16:creationId xmlns:a16="http://schemas.microsoft.com/office/drawing/2014/main" id="{602C0649-0C04-76AA-1383-86E42476AFE3}"/>
              </a:ext>
            </a:extLst>
          </p:cNvPr>
          <p:cNvSpPr txBox="1">
            <a:spLocks/>
          </p:cNvSpPr>
          <p:nvPr/>
        </p:nvSpPr>
        <p:spPr>
          <a:xfrm>
            <a:off x="0" y="5530208"/>
            <a:ext cx="11724640" cy="1289889"/>
          </a:xfrm>
          <a:prstGeom prst="rect">
            <a:avLst/>
          </a:prstGeom>
        </p:spPr>
        <p:txBody>
          <a:bodyPr vert="horz" lIns="91440" tIns="45720" rIns="91440" bIns="45720" rtlCol="0">
            <a:normAutofit fontScale="77500" lnSpcReduction="2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endParaRPr lang="en-GB" sz="2800" b="1" dirty="0">
              <a:solidFill>
                <a:schemeClr val="tx1"/>
              </a:solidFill>
              <a:latin typeface="+mn-lt"/>
            </a:endParaRPr>
          </a:p>
          <a:p>
            <a:pPr algn="ctr"/>
            <a:r>
              <a:rPr lang="en-GB" sz="3400" b="1" dirty="0">
                <a:solidFill>
                  <a:schemeClr val="tx1"/>
                </a:solidFill>
                <a:latin typeface="+mn-lt"/>
              </a:rPr>
              <a:t>With DR ANGELA </a:t>
            </a:r>
            <a:r>
              <a:rPr lang="en-GB" sz="3400" b="1" dirty="0" err="1">
                <a:solidFill>
                  <a:schemeClr val="tx1"/>
                </a:solidFill>
                <a:latin typeface="+mn-lt"/>
              </a:rPr>
              <a:t>MAYE-Banbury</a:t>
            </a:r>
            <a:r>
              <a:rPr lang="en-GB" sz="3400" b="1" dirty="0">
                <a:solidFill>
                  <a:schemeClr val="tx1"/>
                </a:solidFill>
                <a:latin typeface="+mn-lt"/>
              </a:rPr>
              <a:t> BA MSc PhD SFHEA</a:t>
            </a:r>
          </a:p>
          <a:p>
            <a:pPr algn="ctr"/>
            <a:r>
              <a:rPr lang="en-GB" sz="3400" b="1" dirty="0">
                <a:solidFill>
                  <a:schemeClr val="tx1"/>
                </a:solidFill>
                <a:latin typeface="+mn-lt"/>
              </a:rPr>
              <a:t>ORAL HISTORIAN &amp; EMERITUS FELLOW IN ORAL HISTORY</a:t>
            </a:r>
          </a:p>
          <a:p>
            <a:pPr algn="ctr"/>
            <a:endParaRPr lang="en-GB" sz="3400" b="1" dirty="0">
              <a:solidFill>
                <a:schemeClr val="tx1"/>
              </a:solidFill>
              <a:latin typeface="+mn-lt"/>
            </a:endParaRPr>
          </a:p>
          <a:p>
            <a:pPr algn="ctr"/>
            <a:endParaRPr lang="en-GB" sz="3400" b="1" dirty="0">
              <a:solidFill>
                <a:schemeClr val="tx1"/>
              </a:solidFill>
              <a:latin typeface="+mn-lt"/>
            </a:endParaRPr>
          </a:p>
        </p:txBody>
      </p:sp>
      <p:pic>
        <p:nvPicPr>
          <p:cNvPr id="7" name="Picture 6" descr="A logo of a graduate&#10;&#10;Description automatically generated with medium confidence">
            <a:extLst>
              <a:ext uri="{FF2B5EF4-FFF2-40B4-BE49-F238E27FC236}">
                <a16:creationId xmlns:a16="http://schemas.microsoft.com/office/drawing/2014/main" id="{07072893-1EEE-E164-3BCC-FEE7E5FF51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58266" y="277944"/>
            <a:ext cx="2200054" cy="1442477"/>
          </a:xfrm>
          <a:prstGeom prst="rect">
            <a:avLst/>
          </a:prstGeom>
        </p:spPr>
      </p:pic>
    </p:spTree>
    <p:extLst>
      <p:ext uri="{BB962C8B-B14F-4D97-AF65-F5344CB8AC3E}">
        <p14:creationId xmlns:p14="http://schemas.microsoft.com/office/powerpoint/2010/main" val="6072244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Transcription – guidance notes</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87087" y="1683386"/>
            <a:ext cx="12188952" cy="5087527"/>
          </a:xfrm>
        </p:spPr>
        <p:txBody>
          <a:bodyPr anchor="t">
            <a:noAutofit/>
          </a:bodyPr>
          <a:lstStyle/>
          <a:p>
            <a:pPr marL="0" indent="0">
              <a:buNone/>
            </a:pPr>
            <a:r>
              <a:rPr lang="en-GB" sz="2400" dirty="0"/>
              <a:t>Preserving someone’s words in writing verbatim and verifying the interview with your participant is an integral part of the oral history process.</a:t>
            </a:r>
          </a:p>
          <a:p>
            <a:pPr marL="0" indent="0">
              <a:buNone/>
            </a:pPr>
            <a:endParaRPr lang="en-GB" sz="2400" dirty="0"/>
          </a:p>
          <a:p>
            <a:pPr marL="0" indent="0">
              <a:buNone/>
            </a:pPr>
            <a:r>
              <a:rPr lang="en-GB" sz="2400" dirty="0"/>
              <a:t>Accuracy spelling of people’s names; place names; names of organisations; institutions and more.  </a:t>
            </a:r>
          </a:p>
          <a:p>
            <a:pPr marL="0" indent="0">
              <a:buNone/>
            </a:pPr>
            <a:endParaRPr lang="en-GB" sz="2400" dirty="0"/>
          </a:p>
          <a:p>
            <a:pPr marL="0" indent="0">
              <a:buNone/>
            </a:pPr>
            <a:r>
              <a:rPr lang="en-GB" sz="2400" dirty="0"/>
              <a:t>Check acronyms (give in full) and  colloquialisms (explain as footnote if necessary). </a:t>
            </a:r>
          </a:p>
          <a:p>
            <a:pPr marL="0" indent="0">
              <a:buNone/>
            </a:pPr>
            <a:endParaRPr lang="en-GB" sz="2400" dirty="0"/>
          </a:p>
          <a:p>
            <a:pPr marL="0" indent="0">
              <a:buNone/>
            </a:pPr>
            <a:r>
              <a:rPr lang="en-GB" sz="2400" dirty="0"/>
              <a:t>Add line numbers and timecodes for ease of reference.</a:t>
            </a:r>
          </a:p>
          <a:p>
            <a:pPr marL="0" indent="0">
              <a:buNone/>
            </a:pPr>
            <a:endParaRPr lang="en-GB" sz="2400" dirty="0"/>
          </a:p>
          <a:p>
            <a:pPr marL="0" indent="0">
              <a:buNone/>
            </a:pPr>
            <a:r>
              <a:rPr lang="en-GB" sz="2400" dirty="0"/>
              <a:t>Add ‘approved’ when verified by your respondent as a watermark. See Richard Pierce’s oral history.</a:t>
            </a:r>
          </a:p>
        </p:txBody>
      </p:sp>
    </p:spTree>
    <p:extLst>
      <p:ext uri="{BB962C8B-B14F-4D97-AF65-F5344CB8AC3E}">
        <p14:creationId xmlns:p14="http://schemas.microsoft.com/office/powerpoint/2010/main" val="485954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0" y="50879"/>
            <a:ext cx="8817428" cy="998041"/>
          </a:xfrm>
        </p:spPr>
        <p:txBody>
          <a:bodyPr anchor="b">
            <a:normAutofit/>
          </a:bodyPr>
          <a:lstStyle/>
          <a:p>
            <a:r>
              <a:rPr lang="en-GB" sz="5400" dirty="0"/>
              <a:t>Time coding  – guidance notes</a:t>
            </a:r>
          </a:p>
        </p:txBody>
      </p:sp>
      <p:sp>
        <p:nvSpPr>
          <p:cNvPr id="3" name="Content Placeholder 2">
            <a:extLst>
              <a:ext uri="{FF2B5EF4-FFF2-40B4-BE49-F238E27FC236}">
                <a16:creationId xmlns:a16="http://schemas.microsoft.com/office/drawing/2014/main" id="{D5056D7E-B6AA-9247-A77C-0B12C78655CC}"/>
              </a:ext>
            </a:extLst>
          </p:cNvPr>
          <p:cNvSpPr>
            <a:spLocks noGrp="1"/>
          </p:cNvSpPr>
          <p:nvPr>
            <p:ph idx="1"/>
          </p:nvPr>
        </p:nvSpPr>
        <p:spPr>
          <a:xfrm>
            <a:off x="3048" y="1048920"/>
            <a:ext cx="12188952" cy="4114800"/>
          </a:xfrm>
        </p:spPr>
        <p:txBody>
          <a:bodyPr anchor="t">
            <a:noAutofit/>
          </a:bodyPr>
          <a:lstStyle/>
          <a:p>
            <a:pPr marL="0" indent="0">
              <a:buNone/>
            </a:pPr>
            <a:endParaRPr lang="en-GB" sz="2400" dirty="0"/>
          </a:p>
          <a:p>
            <a:pPr marL="0" indent="0">
              <a:buNone/>
            </a:pPr>
            <a:r>
              <a:rPr lang="en-GB" sz="2400" dirty="0"/>
              <a:t>Using audio editing software such as Audacity or Wave Pad, insert ‘time codes’ (markers) to denote particular segments of the audio recording.</a:t>
            </a:r>
          </a:p>
          <a:p>
            <a:pPr marL="0" indent="0">
              <a:buNone/>
            </a:pPr>
            <a:endParaRPr lang="en-GB" sz="2400" dirty="0"/>
          </a:p>
          <a:p>
            <a:pPr marL="0" indent="0">
              <a:buNone/>
            </a:pPr>
            <a:r>
              <a:rPr lang="en-GB" sz="2400" dirty="0"/>
              <a:t>See </a:t>
            </a:r>
            <a:r>
              <a:rPr lang="en-GB" sz="2400" dirty="0">
                <a:hlinkClick r:id="rId2" action="ppaction://hlinkfile"/>
              </a:rPr>
              <a:t>Peter Masterson’s transcript.</a:t>
            </a:r>
            <a:endParaRPr lang="en-GB" sz="2400" dirty="0"/>
          </a:p>
          <a:p>
            <a:pPr marL="0" indent="0">
              <a:buNone/>
            </a:pPr>
            <a:endParaRPr lang="en-GB" sz="2400" dirty="0"/>
          </a:p>
          <a:p>
            <a:pPr marL="0" indent="0">
              <a:buNone/>
            </a:pPr>
            <a:endParaRPr lang="en-GB" sz="2400" dirty="0"/>
          </a:p>
        </p:txBody>
      </p:sp>
      <p:sp>
        <p:nvSpPr>
          <p:cNvPr id="7" name="TextBox 6">
            <a:extLst>
              <a:ext uri="{FF2B5EF4-FFF2-40B4-BE49-F238E27FC236}">
                <a16:creationId xmlns:a16="http://schemas.microsoft.com/office/drawing/2014/main" id="{F068A867-33AF-4F12-FE33-D8BC94AACC70}"/>
              </a:ext>
            </a:extLst>
          </p:cNvPr>
          <p:cNvSpPr txBox="1"/>
          <p:nvPr/>
        </p:nvSpPr>
        <p:spPr>
          <a:xfrm>
            <a:off x="5081997" y="4203035"/>
            <a:ext cx="1611085" cy="461665"/>
          </a:xfrm>
          <a:prstGeom prst="rect">
            <a:avLst/>
          </a:prstGeom>
          <a:noFill/>
        </p:spPr>
        <p:txBody>
          <a:bodyPr wrap="square" rtlCol="0">
            <a:spAutoFit/>
          </a:bodyPr>
          <a:lstStyle/>
          <a:p>
            <a:r>
              <a:rPr lang="en-GB" sz="2400" dirty="0">
                <a:solidFill>
                  <a:schemeClr val="bg1"/>
                </a:solidFill>
              </a:rPr>
              <a:t>Time code</a:t>
            </a:r>
          </a:p>
        </p:txBody>
      </p:sp>
    </p:spTree>
    <p:extLst>
      <p:ext uri="{BB962C8B-B14F-4D97-AF65-F5344CB8AC3E}">
        <p14:creationId xmlns:p14="http://schemas.microsoft.com/office/powerpoint/2010/main" val="27410423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2B68285-4CE1-8BC3-58E1-80CC883C6486}"/>
              </a:ext>
            </a:extLst>
          </p:cNvPr>
          <p:cNvSpPr>
            <a:spLocks noGrp="1"/>
          </p:cNvSpPr>
          <p:nvPr>
            <p:ph type="title"/>
          </p:nvPr>
        </p:nvSpPr>
        <p:spPr>
          <a:xfrm>
            <a:off x="572493" y="238539"/>
            <a:ext cx="11047013" cy="1434415"/>
          </a:xfrm>
        </p:spPr>
        <p:txBody>
          <a:bodyPr anchor="b">
            <a:normAutofit/>
          </a:bodyPr>
          <a:lstStyle/>
          <a:p>
            <a:r>
              <a:rPr lang="en-GB" sz="5400" dirty="0"/>
              <a:t>Verifying the transcript</a:t>
            </a:r>
          </a:p>
        </p:txBody>
      </p:sp>
      <p:sp>
        <p:nvSpPr>
          <p:cNvPr id="22" name="sketch line">
            <a:extLst>
              <a:ext uri="{FF2B5EF4-FFF2-40B4-BE49-F238E27FC236}">
                <a16:creationId xmlns:a16="http://schemas.microsoft.com/office/drawing/2014/main" id="{927D5270-6648-4CC1-8F78-48BE299CAC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767709"/>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Content Placeholder 3" descr="A screenshot of a computer screen&#10;&#10;Description automatically generated">
            <a:extLst>
              <a:ext uri="{FF2B5EF4-FFF2-40B4-BE49-F238E27FC236}">
                <a16:creationId xmlns:a16="http://schemas.microsoft.com/office/drawing/2014/main" id="{78741A62-9A25-EFC0-AB8F-950F7BFB0AA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09114" y="0"/>
            <a:ext cx="4582886" cy="6874330"/>
          </a:xfrm>
          <a:prstGeom prst="rect">
            <a:avLst/>
          </a:prstGeom>
        </p:spPr>
      </p:pic>
      <p:sp>
        <p:nvSpPr>
          <p:cNvPr id="6" name="TextBox 5">
            <a:extLst>
              <a:ext uri="{FF2B5EF4-FFF2-40B4-BE49-F238E27FC236}">
                <a16:creationId xmlns:a16="http://schemas.microsoft.com/office/drawing/2014/main" id="{FA2E94A7-EB4E-B6B9-680A-32EFD793E10C}"/>
              </a:ext>
            </a:extLst>
          </p:cNvPr>
          <p:cNvSpPr txBox="1"/>
          <p:nvPr/>
        </p:nvSpPr>
        <p:spPr>
          <a:xfrm>
            <a:off x="718457" y="5268686"/>
            <a:ext cx="4299857" cy="646331"/>
          </a:xfrm>
          <a:prstGeom prst="rect">
            <a:avLst/>
          </a:prstGeom>
          <a:noFill/>
        </p:spPr>
        <p:txBody>
          <a:bodyPr wrap="square" rtlCol="0">
            <a:spAutoFit/>
          </a:bodyPr>
          <a:lstStyle/>
          <a:p>
            <a:endParaRPr lang="en-GB" dirty="0"/>
          </a:p>
          <a:p>
            <a:r>
              <a:rPr lang="en-GB" dirty="0">
                <a:hlinkClick r:id="rId3" action="ppaction://hlinkfile"/>
              </a:rPr>
              <a:t>Verifying transcripts – The 5 step process</a:t>
            </a:r>
            <a:endParaRPr lang="en-GB" dirty="0"/>
          </a:p>
        </p:txBody>
      </p:sp>
      <p:pic>
        <p:nvPicPr>
          <p:cNvPr id="9" name="Picture 8" descr="A stamp on a paper&#10;&#10;Description automatically generated">
            <a:extLst>
              <a:ext uri="{FF2B5EF4-FFF2-40B4-BE49-F238E27FC236}">
                <a16:creationId xmlns:a16="http://schemas.microsoft.com/office/drawing/2014/main" id="{5FC028B8-A60B-7A21-BC31-245D955B6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8484" y="2304288"/>
            <a:ext cx="4323640" cy="2623538"/>
          </a:xfrm>
          <a:prstGeom prst="rect">
            <a:avLst/>
          </a:prstGeom>
        </p:spPr>
      </p:pic>
    </p:spTree>
    <p:extLst>
      <p:ext uri="{BB962C8B-B14F-4D97-AF65-F5344CB8AC3E}">
        <p14:creationId xmlns:p14="http://schemas.microsoft.com/office/powerpoint/2010/main" val="123610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FC758-8566-328E-3275-84657954ED8E}"/>
              </a:ext>
            </a:extLst>
          </p:cNvPr>
          <p:cNvSpPr>
            <a:spLocks noGrp="1"/>
          </p:cNvSpPr>
          <p:nvPr>
            <p:ph type="title"/>
          </p:nvPr>
        </p:nvSpPr>
        <p:spPr>
          <a:xfrm>
            <a:off x="0" y="1"/>
            <a:ext cx="2873829" cy="1690688"/>
          </a:xfrm>
        </p:spPr>
        <p:txBody>
          <a:bodyPr/>
          <a:lstStyle/>
          <a:p>
            <a:r>
              <a:rPr lang="en-GB" dirty="0"/>
              <a:t>Timecoding</a:t>
            </a:r>
          </a:p>
        </p:txBody>
      </p:sp>
      <p:pic>
        <p:nvPicPr>
          <p:cNvPr id="5" name="Content Placeholder 4" descr="A screenshot of a computer">
            <a:extLst>
              <a:ext uri="{FF2B5EF4-FFF2-40B4-BE49-F238E27FC236}">
                <a16:creationId xmlns:a16="http://schemas.microsoft.com/office/drawing/2014/main" id="{A29B3B1B-E638-8FBF-89ED-C46FEA8A96B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557338"/>
            <a:ext cx="10326092" cy="5228401"/>
          </a:xfrm>
          <a:prstGeom prst="rect">
            <a:avLst/>
          </a:prstGeom>
        </p:spPr>
      </p:pic>
      <p:sp>
        <p:nvSpPr>
          <p:cNvPr id="6" name="Arrow: Left 5">
            <a:extLst>
              <a:ext uri="{FF2B5EF4-FFF2-40B4-BE49-F238E27FC236}">
                <a16:creationId xmlns:a16="http://schemas.microsoft.com/office/drawing/2014/main" id="{199C0FF5-7380-280A-D3FA-6B27050F45DE}"/>
              </a:ext>
            </a:extLst>
          </p:cNvPr>
          <p:cNvSpPr/>
          <p:nvPr/>
        </p:nvSpPr>
        <p:spPr>
          <a:xfrm rot="16200000">
            <a:off x="3792753" y="5100720"/>
            <a:ext cx="2123247" cy="327878"/>
          </a:xfrm>
          <a:prstGeom prst="lef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03666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47863E-D91A-393F-FFC7-C26D1C2CDCC7}"/>
              </a:ext>
            </a:extLst>
          </p:cNvPr>
          <p:cNvSpPr>
            <a:spLocks noGrp="1"/>
          </p:cNvSpPr>
          <p:nvPr>
            <p:ph type="title"/>
          </p:nvPr>
        </p:nvSpPr>
        <p:spPr/>
        <p:txBody>
          <a:bodyPr/>
          <a:lstStyle/>
          <a:p>
            <a:r>
              <a:rPr lang="en-GB"/>
              <a:t>Checking for sensitivities (1)</a:t>
            </a:r>
            <a:endParaRPr lang="en-GB" dirty="0"/>
          </a:p>
        </p:txBody>
      </p:sp>
      <p:sp>
        <p:nvSpPr>
          <p:cNvPr id="3" name="Content Placeholder 2">
            <a:extLst>
              <a:ext uri="{FF2B5EF4-FFF2-40B4-BE49-F238E27FC236}">
                <a16:creationId xmlns:a16="http://schemas.microsoft.com/office/drawing/2014/main" id="{3EA3DAD4-BBF9-43B2-930C-2847995256C9}"/>
              </a:ext>
            </a:extLst>
          </p:cNvPr>
          <p:cNvSpPr>
            <a:spLocks noGrp="1"/>
          </p:cNvSpPr>
          <p:nvPr>
            <p:ph idx="1"/>
          </p:nvPr>
        </p:nvSpPr>
        <p:spPr>
          <a:xfrm>
            <a:off x="838199" y="1825625"/>
            <a:ext cx="10958431" cy="4351338"/>
          </a:xfrm>
        </p:spPr>
        <p:txBody>
          <a:bodyPr>
            <a:normAutofit fontScale="92500" lnSpcReduction="20000"/>
          </a:bodyPr>
          <a:lstStyle/>
          <a:p>
            <a:pPr marL="0" indent="0">
              <a:buNone/>
            </a:pPr>
            <a:r>
              <a:rPr lang="en-GB"/>
              <a:t>The guidance on reviewing for sensitivities has supported oral historians for decades so should be viewed positively to protect all concerned rather than as a burden.</a:t>
            </a:r>
          </a:p>
          <a:p>
            <a:pPr marL="0" indent="0">
              <a:buNone/>
            </a:pPr>
            <a:endParaRPr lang="en-GB"/>
          </a:p>
          <a:p>
            <a:pPr marL="0" indent="0">
              <a:buNone/>
            </a:pPr>
            <a:r>
              <a:rPr lang="en-GB"/>
              <a:t>As oral historians, we record faithful accounts of the past including the recording of sensitive and/or controversial materials with the principles of informed consent in mind.</a:t>
            </a:r>
          </a:p>
          <a:p>
            <a:pPr marL="0" indent="0">
              <a:buNone/>
            </a:pPr>
            <a:endParaRPr lang="en-GB"/>
          </a:p>
          <a:p>
            <a:pPr marL="0" indent="0">
              <a:buNone/>
            </a:pPr>
            <a:r>
              <a:rPr lang="en-GB"/>
              <a:t>As oral historians, we need to be vigilant of any content which could be damaging to the participant. “It will be of no benefit to the oral history program to have a narrator’s reputation damaged through something he said in an oral history interview” (Duke University, 2024, p 1).</a:t>
            </a:r>
            <a:endParaRPr lang="en-GB" dirty="0"/>
          </a:p>
        </p:txBody>
      </p:sp>
      <p:pic>
        <p:nvPicPr>
          <p:cNvPr id="5" name="Picture 4" descr="A red button with white text&#10;&#10;Description automatically generated">
            <a:extLst>
              <a:ext uri="{FF2B5EF4-FFF2-40B4-BE49-F238E27FC236}">
                <a16:creationId xmlns:a16="http://schemas.microsoft.com/office/drawing/2014/main" id="{3B07090E-66CB-6F65-621F-74A874F6B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01200" y="138683"/>
            <a:ext cx="2195431" cy="1646573"/>
          </a:xfrm>
          <a:prstGeom prst="rect">
            <a:avLst/>
          </a:prstGeom>
        </p:spPr>
      </p:pic>
      <p:pic>
        <p:nvPicPr>
          <p:cNvPr id="6" name="Picture 5" descr="A chalkboard with white text&#10;&#10;Description automatically generated">
            <a:extLst>
              <a:ext uri="{FF2B5EF4-FFF2-40B4-BE49-F238E27FC236}">
                <a16:creationId xmlns:a16="http://schemas.microsoft.com/office/drawing/2014/main" id="{A72213EF-22DF-C2D0-5E9F-DD48E11E8A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09114" y="211365"/>
            <a:ext cx="2111829" cy="1457240"/>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F03D4FDA-9A9F-3AF0-ED4A-2A355C1F6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785256"/>
            <a:ext cx="838199" cy="760062"/>
          </a:xfrm>
          <a:prstGeom prst="rect">
            <a:avLst/>
          </a:prstGeom>
        </p:spPr>
      </p:pic>
      <p:pic>
        <p:nvPicPr>
          <p:cNvPr id="9" name="Picture 8" descr="A heart and hands holding it&#10;&#10;Description automatically generated">
            <a:extLst>
              <a:ext uri="{FF2B5EF4-FFF2-40B4-BE49-F238E27FC236}">
                <a16:creationId xmlns:a16="http://schemas.microsoft.com/office/drawing/2014/main" id="{2A67FA77-B3DE-E5BE-8B77-7A87DE4DA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21047"/>
            <a:ext cx="838199" cy="760062"/>
          </a:xfrm>
          <a:prstGeom prst="rect">
            <a:avLst/>
          </a:prstGeom>
        </p:spPr>
      </p:pic>
      <p:pic>
        <p:nvPicPr>
          <p:cNvPr id="10" name="Picture 9" descr="A heart and hands holding it&#10;&#10;Description automatically generated">
            <a:extLst>
              <a:ext uri="{FF2B5EF4-FFF2-40B4-BE49-F238E27FC236}">
                <a16:creationId xmlns:a16="http://schemas.microsoft.com/office/drawing/2014/main" id="{313D666B-D88B-3062-9CB0-CA5D8E0D4F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086" y="4656838"/>
            <a:ext cx="838199" cy="760062"/>
          </a:xfrm>
          <a:prstGeom prst="rect">
            <a:avLst/>
          </a:prstGeom>
        </p:spPr>
      </p:pic>
    </p:spTree>
    <p:extLst>
      <p:ext uri="{BB962C8B-B14F-4D97-AF65-F5344CB8AC3E}">
        <p14:creationId xmlns:p14="http://schemas.microsoft.com/office/powerpoint/2010/main" val="20404795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EB5B6-E424-8CE7-FB82-82B4C6E8CDEF}"/>
              </a:ext>
            </a:extLst>
          </p:cNvPr>
          <p:cNvSpPr>
            <a:spLocks noGrp="1"/>
          </p:cNvSpPr>
          <p:nvPr>
            <p:ph type="title"/>
          </p:nvPr>
        </p:nvSpPr>
        <p:spPr/>
        <p:txBody>
          <a:bodyPr/>
          <a:lstStyle/>
          <a:p>
            <a:r>
              <a:rPr lang="en-GB" dirty="0"/>
              <a:t>Checking for sensitivities (2)</a:t>
            </a:r>
          </a:p>
        </p:txBody>
      </p:sp>
      <p:sp>
        <p:nvSpPr>
          <p:cNvPr id="3" name="Content Placeholder 2">
            <a:extLst>
              <a:ext uri="{FF2B5EF4-FFF2-40B4-BE49-F238E27FC236}">
                <a16:creationId xmlns:a16="http://schemas.microsoft.com/office/drawing/2014/main" id="{FA532335-4C2D-4D65-914C-10587F77F74F}"/>
              </a:ext>
            </a:extLst>
          </p:cNvPr>
          <p:cNvSpPr>
            <a:spLocks noGrp="1"/>
          </p:cNvSpPr>
          <p:nvPr>
            <p:ph idx="1"/>
          </p:nvPr>
        </p:nvSpPr>
        <p:spPr>
          <a:xfrm>
            <a:off x="685800" y="1825625"/>
            <a:ext cx="10668000" cy="4351338"/>
          </a:xfrm>
        </p:spPr>
        <p:txBody>
          <a:bodyPr/>
          <a:lstStyle/>
          <a:p>
            <a:pPr marL="0" indent="0" algn="just">
              <a:buNone/>
            </a:pPr>
            <a:r>
              <a:rPr lang="en-GB" dirty="0"/>
              <a:t>Defamation “is any intentionally false written or spoken communication that harms a person’s reputation or wrongly induces disparaging feelings against that person” (Duke University Libraries, 2024).</a:t>
            </a:r>
          </a:p>
          <a:p>
            <a:pPr algn="just"/>
            <a:endParaRPr lang="en-GB" dirty="0"/>
          </a:p>
          <a:p>
            <a:pPr marL="0" indent="0" algn="just">
              <a:buNone/>
            </a:pPr>
            <a:r>
              <a:rPr lang="en-GB" dirty="0"/>
              <a:t>Generally, words held to be defamatory relate to “accusations of criminal, unethical, or immoral behaviour, professional incompetence, financial irresponsibility or association with despicable people” (Sommer, 2018, p 4).</a:t>
            </a:r>
          </a:p>
          <a:p>
            <a:pPr algn="just"/>
            <a:endParaRPr lang="en-GB" dirty="0"/>
          </a:p>
          <a:p>
            <a:pPr algn="just"/>
            <a:endParaRPr lang="en-GB" dirty="0"/>
          </a:p>
        </p:txBody>
      </p:sp>
      <p:pic>
        <p:nvPicPr>
          <p:cNvPr id="6" name="Picture 5" descr="A white cartoon character standing on a blue puzzle piece&#10;&#10;Description automatically generated">
            <a:extLst>
              <a:ext uri="{FF2B5EF4-FFF2-40B4-BE49-F238E27FC236}">
                <a16:creationId xmlns:a16="http://schemas.microsoft.com/office/drawing/2014/main" id="{E7DCE150-F0EE-15C8-8B1A-26F62C199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26624" y="163434"/>
            <a:ext cx="1460575" cy="1527254"/>
          </a:xfrm>
          <a:prstGeom prst="rect">
            <a:avLst/>
          </a:prstGeom>
        </p:spPr>
      </p:pic>
      <p:pic>
        <p:nvPicPr>
          <p:cNvPr id="7" name="Picture 6" descr="A heart and hands holding it&#10;&#10;Description automatically generated">
            <a:extLst>
              <a:ext uri="{FF2B5EF4-FFF2-40B4-BE49-F238E27FC236}">
                <a16:creationId xmlns:a16="http://schemas.microsoft.com/office/drawing/2014/main" id="{DF643114-2A4E-0DA4-BF34-0EDB7535C69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825624"/>
            <a:ext cx="793680" cy="719693"/>
          </a:xfrm>
          <a:prstGeom prst="rect">
            <a:avLst/>
          </a:prstGeom>
        </p:spPr>
      </p:pic>
      <p:pic>
        <p:nvPicPr>
          <p:cNvPr id="8" name="Picture 7" descr="A heart and hands holding it&#10;&#10;Description automatically generated">
            <a:extLst>
              <a:ext uri="{FF2B5EF4-FFF2-40B4-BE49-F238E27FC236}">
                <a16:creationId xmlns:a16="http://schemas.microsoft.com/office/drawing/2014/main" id="{58016764-2782-FA27-B5E9-BD4E5DBBFD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592989"/>
            <a:ext cx="793680" cy="719693"/>
          </a:xfrm>
          <a:prstGeom prst="rect">
            <a:avLst/>
          </a:prstGeom>
        </p:spPr>
      </p:pic>
    </p:spTree>
    <p:extLst>
      <p:ext uri="{BB962C8B-B14F-4D97-AF65-F5344CB8AC3E}">
        <p14:creationId xmlns:p14="http://schemas.microsoft.com/office/powerpoint/2010/main" val="9716037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4C94D-DF85-71B2-F35F-3E2525B675C9}"/>
              </a:ext>
            </a:extLst>
          </p:cNvPr>
          <p:cNvSpPr>
            <a:spLocks noGrp="1"/>
          </p:cNvSpPr>
          <p:nvPr>
            <p:ph type="title"/>
          </p:nvPr>
        </p:nvSpPr>
        <p:spPr/>
        <p:txBody>
          <a:bodyPr/>
          <a:lstStyle/>
          <a:p>
            <a:r>
              <a:rPr lang="en-GB" dirty="0"/>
              <a:t>Checking for sensitivities (3)</a:t>
            </a:r>
          </a:p>
        </p:txBody>
      </p:sp>
      <p:sp>
        <p:nvSpPr>
          <p:cNvPr id="3" name="Content Placeholder 2">
            <a:extLst>
              <a:ext uri="{FF2B5EF4-FFF2-40B4-BE49-F238E27FC236}">
                <a16:creationId xmlns:a16="http://schemas.microsoft.com/office/drawing/2014/main" id="{5BE3C94F-893A-0039-7640-FB32F57F340D}"/>
              </a:ext>
            </a:extLst>
          </p:cNvPr>
          <p:cNvSpPr>
            <a:spLocks noGrp="1"/>
          </p:cNvSpPr>
          <p:nvPr>
            <p:ph idx="1"/>
          </p:nvPr>
        </p:nvSpPr>
        <p:spPr/>
        <p:txBody>
          <a:bodyPr>
            <a:normAutofit/>
          </a:bodyPr>
          <a:lstStyle/>
          <a:p>
            <a:pPr marL="0" indent="0" algn="just">
              <a:buNone/>
            </a:pPr>
            <a:r>
              <a:rPr lang="en-GB" dirty="0"/>
              <a:t>Includes confidential or sensitive information about anyone such as: discussions of personal tragedies, medical conditions, sexual abuse or violence, criminal allegations and defamation against named or identifiable third parties.</a:t>
            </a:r>
          </a:p>
          <a:p>
            <a:pPr marL="0" indent="0" algn="just">
              <a:buNone/>
            </a:pPr>
            <a:endParaRPr lang="en-GB" dirty="0"/>
          </a:p>
          <a:p>
            <a:pPr marL="0" indent="0" algn="just">
              <a:buNone/>
            </a:pPr>
            <a:r>
              <a:rPr lang="en-GB" dirty="0"/>
              <a:t>The fact that an allegation is in the public domain does not provide us as oral historians licence to repeat it (Digital Repository Of Ireland, 2022).</a:t>
            </a:r>
          </a:p>
        </p:txBody>
      </p:sp>
      <p:pic>
        <p:nvPicPr>
          <p:cNvPr id="4" name="Picture 3" descr="A white cartoon character standing on a blue puzzle piece&#10;&#10;Description automatically generated">
            <a:extLst>
              <a:ext uri="{FF2B5EF4-FFF2-40B4-BE49-F238E27FC236}">
                <a16:creationId xmlns:a16="http://schemas.microsoft.com/office/drawing/2014/main" id="{233A82E0-0E7F-BBB0-1F90-ADBAB4C630D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2824" y="163434"/>
            <a:ext cx="1460575" cy="1527254"/>
          </a:xfrm>
          <a:prstGeom prst="rect">
            <a:avLst/>
          </a:prstGeom>
        </p:spPr>
      </p:pic>
    </p:spTree>
    <p:extLst>
      <p:ext uri="{BB962C8B-B14F-4D97-AF65-F5344CB8AC3E}">
        <p14:creationId xmlns:p14="http://schemas.microsoft.com/office/powerpoint/2010/main" val="17089195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645EB6-B18C-277B-D469-8B957CDA73D0}"/>
              </a:ext>
            </a:extLst>
          </p:cNvPr>
          <p:cNvSpPr>
            <a:spLocks noGrp="1"/>
          </p:cNvSpPr>
          <p:nvPr>
            <p:ph type="title"/>
          </p:nvPr>
        </p:nvSpPr>
        <p:spPr>
          <a:xfrm>
            <a:off x="630936" y="640080"/>
            <a:ext cx="4818888" cy="1481328"/>
          </a:xfrm>
        </p:spPr>
        <p:txBody>
          <a:bodyPr anchor="b">
            <a:normAutofit/>
          </a:bodyPr>
          <a:lstStyle/>
          <a:p>
            <a:r>
              <a:rPr lang="en-GB" sz="3400"/>
              <a:t>What are we looking for in our oral histories? </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7F0B67C-9983-748E-53A5-6F347B549C99}"/>
              </a:ext>
            </a:extLst>
          </p:cNvPr>
          <p:cNvSpPr>
            <a:spLocks noGrp="1"/>
          </p:cNvSpPr>
          <p:nvPr>
            <p:ph idx="1"/>
          </p:nvPr>
        </p:nvSpPr>
        <p:spPr>
          <a:xfrm>
            <a:off x="643278" y="2667428"/>
            <a:ext cx="11548722" cy="4030770"/>
          </a:xfrm>
        </p:spPr>
        <p:txBody>
          <a:bodyPr anchor="t">
            <a:noAutofit/>
          </a:bodyPr>
          <a:lstStyle/>
          <a:p>
            <a:pPr marL="0" indent="0">
              <a:buNone/>
            </a:pPr>
            <a:r>
              <a:rPr lang="en-GB" sz="2400" dirty="0"/>
              <a:t>Libel (avoid possibility of being sued).</a:t>
            </a:r>
          </a:p>
          <a:p>
            <a:pPr marL="0" indent="0">
              <a:buNone/>
            </a:pPr>
            <a:endParaRPr lang="en-GB" sz="2400" dirty="0"/>
          </a:p>
          <a:p>
            <a:pPr marL="0" indent="0">
              <a:buNone/>
            </a:pPr>
            <a:r>
              <a:rPr lang="en-GB" sz="2400" dirty="0"/>
              <a:t>Criminal activity (have a duty to pass on information relating to active criminal investigations to the police in the event of a </a:t>
            </a:r>
            <a:r>
              <a:rPr lang="en-GB" sz="2400" dirty="0" err="1"/>
              <a:t>subpeano</a:t>
            </a:r>
            <a:r>
              <a:rPr lang="en-GB" sz="2400" dirty="0"/>
              <a:t>/summons).</a:t>
            </a:r>
          </a:p>
          <a:p>
            <a:pPr marL="0" indent="0">
              <a:buNone/>
            </a:pPr>
            <a:endParaRPr lang="en-GB" sz="2400" dirty="0"/>
          </a:p>
          <a:p>
            <a:pPr marL="0" indent="0">
              <a:buNone/>
            </a:pPr>
            <a:r>
              <a:rPr lang="en-GB" sz="2400" dirty="0"/>
              <a:t>Safeguarding issues (institutions have a duty of care to children, young people and vulnerable adults).</a:t>
            </a:r>
          </a:p>
          <a:p>
            <a:pPr marL="0" indent="0">
              <a:buNone/>
            </a:pPr>
            <a:endParaRPr lang="en-GB" sz="2400" dirty="0"/>
          </a:p>
          <a:p>
            <a:pPr marL="0" indent="0">
              <a:buNone/>
            </a:pPr>
            <a:r>
              <a:rPr lang="en-GB" sz="2400" dirty="0"/>
              <a:t>Sensitive personal information likely to cause substantial damage or distress to living third parties.</a:t>
            </a:r>
          </a:p>
        </p:txBody>
      </p:sp>
      <p:pic>
        <p:nvPicPr>
          <p:cNvPr id="5" name="Picture 4" descr="A yellow smiley face with a magnifying glass&#10;&#10;Description automatically generated">
            <a:extLst>
              <a:ext uri="{FF2B5EF4-FFF2-40B4-BE49-F238E27FC236}">
                <a16:creationId xmlns:a16="http://schemas.microsoft.com/office/drawing/2014/main" id="{86B81756-1C32-A7C7-D218-4AAF7A673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63543" y="511124"/>
            <a:ext cx="4011730" cy="2156304"/>
          </a:xfrm>
          <a:prstGeom prst="rect">
            <a:avLst/>
          </a:prstGeom>
        </p:spPr>
      </p:pic>
    </p:spTree>
    <p:extLst>
      <p:ext uri="{BB962C8B-B14F-4D97-AF65-F5344CB8AC3E}">
        <p14:creationId xmlns:p14="http://schemas.microsoft.com/office/powerpoint/2010/main" val="36743197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E079EB-A887-E5B3-067A-3F82ABEDE1B4}"/>
              </a:ext>
            </a:extLst>
          </p:cNvPr>
          <p:cNvSpPr>
            <a:spLocks noGrp="1"/>
          </p:cNvSpPr>
          <p:nvPr>
            <p:ph type="title"/>
          </p:nvPr>
        </p:nvSpPr>
        <p:spPr>
          <a:xfrm>
            <a:off x="0" y="0"/>
            <a:ext cx="6727371" cy="1124746"/>
          </a:xfrm>
        </p:spPr>
        <p:txBody>
          <a:bodyPr/>
          <a:lstStyle/>
          <a:p>
            <a:r>
              <a:rPr lang="en-GB" dirty="0"/>
              <a:t>The ‘six questions’: red flags </a:t>
            </a:r>
          </a:p>
        </p:txBody>
      </p:sp>
      <p:graphicFrame>
        <p:nvGraphicFramePr>
          <p:cNvPr id="10" name="Content Placeholder 9">
            <a:extLst>
              <a:ext uri="{FF2B5EF4-FFF2-40B4-BE49-F238E27FC236}">
                <a16:creationId xmlns:a16="http://schemas.microsoft.com/office/drawing/2014/main" id="{C9ACA0B0-7A8A-A923-BA36-94B2AA60409F}"/>
              </a:ext>
            </a:extLst>
          </p:cNvPr>
          <p:cNvGraphicFramePr>
            <a:graphicFrameLocks noGrp="1"/>
          </p:cNvGraphicFramePr>
          <p:nvPr>
            <p:ph idx="1"/>
            <p:extLst>
              <p:ext uri="{D42A27DB-BD31-4B8C-83A1-F6EECF244321}">
                <p14:modId xmlns:p14="http://schemas.microsoft.com/office/powerpoint/2010/main" val="167204428"/>
              </p:ext>
            </p:extLst>
          </p:nvPr>
        </p:nvGraphicFramePr>
        <p:xfrm>
          <a:off x="-52420" y="845068"/>
          <a:ext cx="11558620" cy="5773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6" name="Picture 15" descr="A red flag on a pole&#10;&#10;Description automatically generated">
            <a:extLst>
              <a:ext uri="{FF2B5EF4-FFF2-40B4-BE49-F238E27FC236}">
                <a16:creationId xmlns:a16="http://schemas.microsoft.com/office/drawing/2014/main" id="{DFDDB43D-3A05-FBE4-4E3A-680BC85F8DD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323152" y="-185057"/>
            <a:ext cx="1215182" cy="1215182"/>
          </a:xfrm>
          <a:prstGeom prst="rect">
            <a:avLst/>
          </a:prstGeom>
        </p:spPr>
      </p:pic>
    </p:spTree>
    <p:extLst>
      <p:ext uri="{BB962C8B-B14F-4D97-AF65-F5344CB8AC3E}">
        <p14:creationId xmlns:p14="http://schemas.microsoft.com/office/powerpoint/2010/main" val="163634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a:xfrm>
            <a:off x="-43542" y="-60611"/>
            <a:ext cx="10515600" cy="1325563"/>
          </a:xfrm>
        </p:spPr>
        <p:txBody>
          <a:bodyPr/>
          <a:lstStyle/>
          <a:p>
            <a:r>
              <a:rPr lang="en-GB" b="1" dirty="0"/>
              <a:t>Beware references to third parties </a:t>
            </a:r>
          </a:p>
        </p:txBody>
      </p:sp>
      <p:graphicFrame>
        <p:nvGraphicFramePr>
          <p:cNvPr id="4" name="Content Placeholder 3">
            <a:extLst>
              <a:ext uri="{FF2B5EF4-FFF2-40B4-BE49-F238E27FC236}">
                <a16:creationId xmlns:a16="http://schemas.microsoft.com/office/drawing/2014/main" id="{4D7C4D92-F259-BCEC-DF8E-4EABA4B91621}"/>
              </a:ext>
            </a:extLst>
          </p:cNvPr>
          <p:cNvGraphicFramePr>
            <a:graphicFrameLocks noGrp="1"/>
          </p:cNvGraphicFramePr>
          <p:nvPr>
            <p:ph idx="1"/>
            <p:extLst>
              <p:ext uri="{D42A27DB-BD31-4B8C-83A1-F6EECF244321}">
                <p14:modId xmlns:p14="http://schemas.microsoft.com/office/powerpoint/2010/main" val="3701205892"/>
              </p:ext>
            </p:extLst>
          </p:nvPr>
        </p:nvGraphicFramePr>
        <p:xfrm>
          <a:off x="598715" y="1273630"/>
          <a:ext cx="11430000" cy="5584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descr="Exclamation mark with solid fill">
            <a:extLst>
              <a:ext uri="{FF2B5EF4-FFF2-40B4-BE49-F238E27FC236}">
                <a16:creationId xmlns:a16="http://schemas.microsoft.com/office/drawing/2014/main" id="{C555CB80-54C4-35CD-D684-928B30446CA6}"/>
              </a:ext>
            </a:extLst>
          </p:cNvPr>
          <p:cNvSpPr/>
          <p:nvPr/>
        </p:nvSpPr>
        <p:spPr>
          <a:xfrm>
            <a:off x="10472058" y="265960"/>
            <a:ext cx="1219200" cy="1606383"/>
          </a:xfrm>
          <a:prstGeom prst="ellipse">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GB"/>
          </a:p>
        </p:txBody>
      </p:sp>
    </p:spTree>
    <p:extLst>
      <p:ext uri="{BB962C8B-B14F-4D97-AF65-F5344CB8AC3E}">
        <p14:creationId xmlns:p14="http://schemas.microsoft.com/office/powerpoint/2010/main" val="2036811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Overview</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3047770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a:t>Archiving and storage (1)</a:t>
            </a:r>
            <a:endParaRPr lang="en-US" dirty="0"/>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p:txBody>
          <a:bodyPr>
            <a:normAutofit/>
          </a:bodyPr>
          <a:lstStyle/>
          <a:p>
            <a:r>
              <a:rPr lang="en-GB" dirty="0"/>
              <a:t>“Every effort should be made to ensure oral history materials are adequately stored, processed, maintained, and made accessible according to archival standards and best practices” (Oral History Association, 2022). Sources ‘born digital’ are unlikely to be easily accessible in the next 8 – 10 years. </a:t>
            </a:r>
          </a:p>
          <a:p>
            <a:r>
              <a:rPr lang="en-GB" dirty="0"/>
              <a:t>Make the interviews discoverable </a:t>
            </a:r>
            <a:r>
              <a:rPr lang="en-GB" dirty="0" err="1"/>
              <a:t>i.e</a:t>
            </a:r>
            <a:r>
              <a:rPr lang="en-GB" dirty="0"/>
              <a:t> search engine optimisation.</a:t>
            </a:r>
            <a:endParaRPr lang="en-US" dirty="0"/>
          </a:p>
          <a:p>
            <a:r>
              <a:rPr lang="en-US" dirty="0"/>
              <a:t>Record in .wav format (can be converted to MP3).</a:t>
            </a:r>
          </a:p>
          <a:p>
            <a:r>
              <a:rPr lang="en-US" dirty="0"/>
              <a:t>Upload onto web archive.</a:t>
            </a:r>
          </a:p>
          <a:p>
            <a:r>
              <a:rPr lang="en-US" dirty="0"/>
              <a:t>Ask for library cataloguing or other public archive.</a:t>
            </a:r>
          </a:p>
        </p:txBody>
      </p:sp>
      <p:pic>
        <p:nvPicPr>
          <p:cNvPr id="5" name="Picture 4" descr="A computer with a drawer full of files&#10;&#10;Description automatically generated">
            <a:extLst>
              <a:ext uri="{FF2B5EF4-FFF2-40B4-BE49-F238E27FC236}">
                <a16:creationId xmlns:a16="http://schemas.microsoft.com/office/drawing/2014/main" id="{630F7E17-C66C-968D-9474-2797F7A5C8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04514" y="4457607"/>
            <a:ext cx="3044002" cy="2035268"/>
          </a:xfrm>
          <a:prstGeom prst="rect">
            <a:avLst/>
          </a:prstGeom>
        </p:spPr>
      </p:pic>
    </p:spTree>
    <p:extLst>
      <p:ext uri="{BB962C8B-B14F-4D97-AF65-F5344CB8AC3E}">
        <p14:creationId xmlns:p14="http://schemas.microsoft.com/office/powerpoint/2010/main" val="12461091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DBBCA-278F-4045-BB60-226645FD09E5}"/>
              </a:ext>
            </a:extLst>
          </p:cNvPr>
          <p:cNvSpPr>
            <a:spLocks noGrp="1"/>
          </p:cNvSpPr>
          <p:nvPr>
            <p:ph type="title"/>
          </p:nvPr>
        </p:nvSpPr>
        <p:spPr/>
        <p:txBody>
          <a:bodyPr/>
          <a:lstStyle/>
          <a:p>
            <a:r>
              <a:rPr lang="en-US" dirty="0"/>
              <a:t>Archiving and storage (2)</a:t>
            </a:r>
          </a:p>
        </p:txBody>
      </p:sp>
      <p:sp>
        <p:nvSpPr>
          <p:cNvPr id="3" name="Content Placeholder 2">
            <a:extLst>
              <a:ext uri="{FF2B5EF4-FFF2-40B4-BE49-F238E27FC236}">
                <a16:creationId xmlns:a16="http://schemas.microsoft.com/office/drawing/2014/main" id="{4DB50049-C014-4E49-92F4-2441227A5BA3}"/>
              </a:ext>
            </a:extLst>
          </p:cNvPr>
          <p:cNvSpPr>
            <a:spLocks noGrp="1"/>
          </p:cNvSpPr>
          <p:nvPr>
            <p:ph idx="1"/>
          </p:nvPr>
        </p:nvSpPr>
        <p:spPr>
          <a:xfrm>
            <a:off x="838200" y="2141537"/>
            <a:ext cx="10515600" cy="4351338"/>
          </a:xfrm>
        </p:spPr>
        <p:txBody>
          <a:bodyPr>
            <a:normAutofit/>
          </a:bodyPr>
          <a:lstStyle/>
          <a:p>
            <a:r>
              <a:rPr lang="en-GB" dirty="0"/>
              <a:t>Multiple computer external hard disc drives are now favoured over CD-Rs and DVD-Rs for long-term storage.</a:t>
            </a:r>
            <a:endParaRPr lang="en-US" dirty="0"/>
          </a:p>
          <a:p>
            <a:r>
              <a:rPr lang="en-US" dirty="0"/>
              <a:t>Make multiple copies and place on both cloud storage, portable disc drives hard discs.</a:t>
            </a:r>
          </a:p>
          <a:p>
            <a:r>
              <a:rPr lang="en-US" dirty="0"/>
              <a:t>Use RAID (R</a:t>
            </a:r>
            <a:r>
              <a:rPr lang="en-GB" dirty="0" err="1"/>
              <a:t>edundant</a:t>
            </a:r>
            <a:r>
              <a:rPr lang="en-GB" dirty="0"/>
              <a:t> Array of Inexpensive Disks) </a:t>
            </a:r>
            <a:r>
              <a:rPr lang="en-US" dirty="0"/>
              <a:t>ready hard discs.</a:t>
            </a:r>
          </a:p>
          <a:p>
            <a:r>
              <a:rPr lang="en-US" dirty="0"/>
              <a:t>Find a public repository for your interviews. </a:t>
            </a:r>
            <a:r>
              <a:rPr lang="en-US" dirty="0">
                <a:hlinkClick r:id="rId2"/>
              </a:rPr>
              <a:t>https://corkfolklore.org/</a:t>
            </a:r>
            <a:r>
              <a:rPr lang="en-US" dirty="0"/>
              <a:t> </a:t>
            </a:r>
          </a:p>
          <a:p>
            <a:r>
              <a:rPr lang="en-US" dirty="0"/>
              <a:t>Your method of archiving should be future proof. </a:t>
            </a:r>
            <a:r>
              <a:rPr lang="en-US" dirty="0">
                <a:hlinkClick r:id="rId3"/>
              </a:rPr>
              <a:t>http://ohda.matrix.msu.edu/2012/06/the-digital-mortgage/</a:t>
            </a:r>
            <a:r>
              <a:rPr lang="en-US" dirty="0"/>
              <a:t>  </a:t>
            </a:r>
          </a:p>
          <a:p>
            <a:r>
              <a:rPr lang="en-US" dirty="0"/>
              <a:t> </a:t>
            </a:r>
          </a:p>
        </p:txBody>
      </p:sp>
      <p:pic>
        <p:nvPicPr>
          <p:cNvPr id="5" name="Picture 4" descr="A computer with a open file cabinet&#10;&#10;Description automatically generated">
            <a:extLst>
              <a:ext uri="{FF2B5EF4-FFF2-40B4-BE49-F238E27FC236}">
                <a16:creationId xmlns:a16="http://schemas.microsoft.com/office/drawing/2014/main" id="{D7AEC023-34EF-12D3-ABFF-7182E867F1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48058" y="115895"/>
            <a:ext cx="2878454" cy="2198093"/>
          </a:xfrm>
          <a:prstGeom prst="rect">
            <a:avLst/>
          </a:prstGeom>
        </p:spPr>
      </p:pic>
    </p:spTree>
    <p:extLst>
      <p:ext uri="{BB962C8B-B14F-4D97-AF65-F5344CB8AC3E}">
        <p14:creationId xmlns:p14="http://schemas.microsoft.com/office/powerpoint/2010/main" val="35310899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20633-F1D2-F95F-2480-34C15BAA7EDD}"/>
              </a:ext>
            </a:extLst>
          </p:cNvPr>
          <p:cNvSpPr>
            <a:spLocks noGrp="1"/>
          </p:cNvSpPr>
          <p:nvPr>
            <p:ph type="title"/>
          </p:nvPr>
        </p:nvSpPr>
        <p:spPr/>
        <p:txBody>
          <a:bodyPr/>
          <a:lstStyle/>
          <a:p>
            <a:r>
              <a:rPr lang="en-GB" dirty="0"/>
              <a:t>References to third parties</a:t>
            </a:r>
          </a:p>
        </p:txBody>
      </p:sp>
      <p:sp>
        <p:nvSpPr>
          <p:cNvPr id="3" name="Content Placeholder 2">
            <a:extLst>
              <a:ext uri="{FF2B5EF4-FFF2-40B4-BE49-F238E27FC236}">
                <a16:creationId xmlns:a16="http://schemas.microsoft.com/office/drawing/2014/main" id="{8F7B6EE6-7877-C1FE-1837-EAE198C2F774}"/>
              </a:ext>
            </a:extLst>
          </p:cNvPr>
          <p:cNvSpPr>
            <a:spLocks noGrp="1"/>
          </p:cNvSpPr>
          <p:nvPr>
            <p:ph idx="1"/>
          </p:nvPr>
        </p:nvSpPr>
        <p:spPr/>
        <p:txBody>
          <a:bodyPr>
            <a:normAutofit fontScale="92500" lnSpcReduction="20000"/>
          </a:bodyPr>
          <a:lstStyle/>
          <a:p>
            <a:pPr marL="0" indent="0">
              <a:buNone/>
            </a:pPr>
            <a:r>
              <a:rPr lang="en-GB" dirty="0"/>
              <a:t>•	Does the recording contain personal information about one or more third parties?</a:t>
            </a:r>
          </a:p>
          <a:p>
            <a:pPr marL="0" indent="0">
              <a:buNone/>
            </a:pPr>
            <a:r>
              <a:rPr lang="en-GB" dirty="0"/>
              <a:t>•	Are some or all of these third parties identifiable?</a:t>
            </a:r>
          </a:p>
          <a:p>
            <a:pPr marL="0" indent="0">
              <a:buNone/>
            </a:pPr>
            <a:r>
              <a:rPr lang="en-GB" dirty="0"/>
              <a:t>•	Are third parties known to be or likely to still be alive?</a:t>
            </a:r>
          </a:p>
          <a:p>
            <a:pPr marL="0" indent="0">
              <a:buNone/>
            </a:pPr>
            <a:r>
              <a:rPr lang="en-GB" dirty="0"/>
              <a:t>•	If one of these third parties is known to be or can be assumed to be dead, is the personal information about them still confidential?</a:t>
            </a:r>
          </a:p>
          <a:p>
            <a:pPr marL="0" indent="0">
              <a:buNone/>
            </a:pPr>
            <a:r>
              <a:rPr lang="en-GB" dirty="0"/>
              <a:t>•	Is the personal information about deceased third parties likely to put someone in extreme danger to their safety or physical/mental health?</a:t>
            </a:r>
          </a:p>
          <a:p>
            <a:pPr marL="0" indent="0">
              <a:buNone/>
            </a:pPr>
            <a:r>
              <a:rPr lang="en-GB" dirty="0"/>
              <a:t>•	If third parties are known or likely to be alive, is the personal information about them sensitive, libellous or confidential?</a:t>
            </a:r>
          </a:p>
          <a:p>
            <a:pPr marL="0" indent="0">
              <a:buNone/>
            </a:pPr>
            <a:r>
              <a:rPr lang="en-GB" dirty="0"/>
              <a:t>•	Is there any corporate information that is still likely to be confidential or libellous?</a:t>
            </a:r>
          </a:p>
          <a:p>
            <a:pPr marL="0" indent="0">
              <a:buNone/>
            </a:pPr>
            <a:endParaRPr lang="en-GB" dirty="0"/>
          </a:p>
        </p:txBody>
      </p:sp>
    </p:spTree>
    <p:extLst>
      <p:ext uri="{BB962C8B-B14F-4D97-AF65-F5344CB8AC3E}">
        <p14:creationId xmlns:p14="http://schemas.microsoft.com/office/powerpoint/2010/main" val="23320781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1569660"/>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8" y="4752495"/>
            <a:ext cx="5236029" cy="1569660"/>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5" y="2798816"/>
            <a:ext cx="5236029" cy="2308324"/>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that the core mission of providing an excellent education for our students.” </a:t>
            </a:r>
          </a:p>
        </p:txBody>
      </p:sp>
      <p:pic>
        <p:nvPicPr>
          <p:cNvPr id="4" name="Picture 3" descr="A red question mark with words&#10;&#10;Description automatically generated">
            <a:extLst>
              <a:ext uri="{FF2B5EF4-FFF2-40B4-BE49-F238E27FC236}">
                <a16:creationId xmlns:a16="http://schemas.microsoft.com/office/drawing/2014/main" id="{41888216-B655-A37C-B81A-DA6F6E984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90317" y="24721"/>
            <a:ext cx="2601683" cy="2601683"/>
          </a:xfrm>
          <a:prstGeom prst="rect">
            <a:avLst/>
          </a:prstGeom>
        </p:spPr>
      </p:pic>
    </p:spTree>
    <p:extLst>
      <p:ext uri="{BB962C8B-B14F-4D97-AF65-F5344CB8AC3E}">
        <p14:creationId xmlns:p14="http://schemas.microsoft.com/office/powerpoint/2010/main" val="1663833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D861B-0CB5-CA2E-14B8-63893547B8BF}"/>
              </a:ext>
            </a:extLst>
          </p:cNvPr>
          <p:cNvSpPr>
            <a:spLocks noGrp="1"/>
          </p:cNvSpPr>
          <p:nvPr>
            <p:ph type="title"/>
          </p:nvPr>
        </p:nvSpPr>
        <p:spPr>
          <a:xfrm>
            <a:off x="76200" y="0"/>
            <a:ext cx="4909457" cy="1325563"/>
          </a:xfrm>
        </p:spPr>
        <p:txBody>
          <a:bodyPr/>
          <a:lstStyle/>
          <a:p>
            <a:r>
              <a:rPr lang="en-GB" dirty="0"/>
              <a:t>Exercise 1: Scenarios</a:t>
            </a:r>
          </a:p>
        </p:txBody>
      </p:sp>
      <p:sp>
        <p:nvSpPr>
          <p:cNvPr id="10" name="TextBox 9">
            <a:extLst>
              <a:ext uri="{FF2B5EF4-FFF2-40B4-BE49-F238E27FC236}">
                <a16:creationId xmlns:a16="http://schemas.microsoft.com/office/drawing/2014/main" id="{803EF5B9-16D4-69B1-F30F-AB8203AE73AB}"/>
              </a:ext>
            </a:extLst>
          </p:cNvPr>
          <p:cNvSpPr txBox="1"/>
          <p:nvPr/>
        </p:nvSpPr>
        <p:spPr>
          <a:xfrm>
            <a:off x="674914" y="1589314"/>
            <a:ext cx="5236029" cy="2308324"/>
          </a:xfrm>
          <a:prstGeom prst="rect">
            <a:avLst/>
          </a:prstGeom>
          <a:noFill/>
        </p:spPr>
        <p:txBody>
          <a:bodyPr wrap="square" rtlCol="0">
            <a:spAutoFit/>
          </a:bodyPr>
          <a:lstStyle/>
          <a:p>
            <a:pPr algn="just"/>
            <a:r>
              <a:rPr lang="en-GB" sz="2400" dirty="0"/>
              <a:t>“I have heard that the O’ Malley family has paramilitary connections although it’s not something we ever talk about these days.”</a:t>
            </a:r>
          </a:p>
          <a:p>
            <a:pPr algn="just"/>
            <a:r>
              <a:rPr lang="en-GB" sz="2400" dirty="0">
                <a:solidFill>
                  <a:srgbClr val="FF0000"/>
                </a:solidFill>
              </a:rPr>
              <a:t>Reputational damage and potential cause offence.</a:t>
            </a:r>
          </a:p>
        </p:txBody>
      </p:sp>
      <p:sp>
        <p:nvSpPr>
          <p:cNvPr id="11" name="TextBox 10">
            <a:extLst>
              <a:ext uri="{FF2B5EF4-FFF2-40B4-BE49-F238E27FC236}">
                <a16:creationId xmlns:a16="http://schemas.microsoft.com/office/drawing/2014/main" id="{EAACC912-0DE5-9A75-CC5B-EA88699D81EF}"/>
              </a:ext>
            </a:extLst>
          </p:cNvPr>
          <p:cNvSpPr txBox="1"/>
          <p:nvPr/>
        </p:nvSpPr>
        <p:spPr>
          <a:xfrm>
            <a:off x="511627" y="4295295"/>
            <a:ext cx="5236028" cy="3046988"/>
          </a:xfrm>
          <a:prstGeom prst="rect">
            <a:avLst/>
          </a:prstGeom>
          <a:noFill/>
        </p:spPr>
        <p:txBody>
          <a:bodyPr wrap="square" rtlCol="0">
            <a:spAutoFit/>
          </a:bodyPr>
          <a:lstStyle/>
          <a:p>
            <a:pPr algn="just"/>
            <a:r>
              <a:rPr lang="en-GB" sz="2400" dirty="0"/>
              <a:t>“Jane Jones is a total narcissist. She doesn’t care who she has to stamp on to get higher up the career ladder. She’s always taking credit for my ideas.”</a:t>
            </a:r>
          </a:p>
          <a:p>
            <a:pPr algn="just"/>
            <a:r>
              <a:rPr lang="en-GB" sz="2400" dirty="0">
                <a:solidFill>
                  <a:srgbClr val="FF0000"/>
                </a:solidFill>
              </a:rPr>
              <a:t>Reputational damage and potential cause offence.</a:t>
            </a:r>
          </a:p>
          <a:p>
            <a:pPr algn="just"/>
            <a:endParaRPr lang="en-GB" sz="2400" dirty="0"/>
          </a:p>
          <a:p>
            <a:pPr algn="just"/>
            <a:endParaRPr lang="en-GB" sz="2400" dirty="0"/>
          </a:p>
        </p:txBody>
      </p:sp>
      <p:sp>
        <p:nvSpPr>
          <p:cNvPr id="12" name="TextBox 11">
            <a:extLst>
              <a:ext uri="{FF2B5EF4-FFF2-40B4-BE49-F238E27FC236}">
                <a16:creationId xmlns:a16="http://schemas.microsoft.com/office/drawing/2014/main" id="{CDF2ABEE-CBC0-462A-3ADE-0BF47DA473BB}"/>
              </a:ext>
            </a:extLst>
          </p:cNvPr>
          <p:cNvSpPr txBox="1"/>
          <p:nvPr/>
        </p:nvSpPr>
        <p:spPr>
          <a:xfrm>
            <a:off x="6444347" y="2090172"/>
            <a:ext cx="5236029" cy="2677656"/>
          </a:xfrm>
          <a:prstGeom prst="rect">
            <a:avLst/>
          </a:prstGeom>
          <a:noFill/>
        </p:spPr>
        <p:txBody>
          <a:bodyPr wrap="square" rtlCol="0">
            <a:spAutoFit/>
          </a:bodyPr>
          <a:lstStyle/>
          <a:p>
            <a:pPr algn="just"/>
            <a:r>
              <a:rPr lang="en-GB" sz="2400" dirty="0"/>
              <a:t>“When I look back on it all, I can’t help but think that the university leadership team was more concerned with business expansion than actioning our core mission of providing an excellent education for our students.” </a:t>
            </a:r>
          </a:p>
          <a:p>
            <a:pPr algn="just"/>
            <a:r>
              <a:rPr lang="en-GB" sz="2400" dirty="0">
                <a:solidFill>
                  <a:srgbClr val="FF0000"/>
                </a:solidFill>
              </a:rPr>
              <a:t>Personal opinion </a:t>
            </a:r>
          </a:p>
        </p:txBody>
      </p:sp>
    </p:spTree>
    <p:extLst>
      <p:ext uri="{BB962C8B-B14F-4D97-AF65-F5344CB8AC3E}">
        <p14:creationId xmlns:p14="http://schemas.microsoft.com/office/powerpoint/2010/main" val="2245659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xEl>
                                              <p:pRg st="1" end="1"/>
                                            </p:txEl>
                                          </p:spTgt>
                                        </p:tgtEl>
                                        <p:attrNameLst>
                                          <p:attrName>style.visibility</p:attrName>
                                        </p:attrNameLst>
                                      </p:cBhvr>
                                      <p:to>
                                        <p:strVal val="visible"/>
                                      </p:to>
                                    </p:set>
                                    <p:animEffect transition="in" filter="fade">
                                      <p:cBhvr>
                                        <p:cTn id="12" dur="500"/>
                                        <p:tgtEl>
                                          <p:spTgt spid="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Effect transition="in" filter="fade">
                                      <p:cBhvr>
                                        <p:cTn id="17"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C4C07B4B-77C9-D9A7-28A4-B4CC99279964}"/>
              </a:ext>
            </a:extLst>
          </p:cNvPr>
          <p:cNvGraphicFramePr>
            <a:graphicFrameLocks noGrp="1"/>
          </p:cNvGraphicFramePr>
          <p:nvPr>
            <p:extLst>
              <p:ext uri="{D42A27DB-BD31-4B8C-83A1-F6EECF244321}">
                <p14:modId xmlns:p14="http://schemas.microsoft.com/office/powerpoint/2010/main" val="691495047"/>
              </p:ext>
            </p:extLst>
          </p:nvPr>
        </p:nvGraphicFramePr>
        <p:xfrm>
          <a:off x="48985" y="-300625"/>
          <a:ext cx="12143015" cy="8009225"/>
        </p:xfrm>
        <a:graphic>
          <a:graphicData uri="http://schemas.openxmlformats.org/drawingml/2006/table">
            <a:tbl>
              <a:tblPr firstRow="1" bandRow="1">
                <a:tableStyleId>{5C22544A-7EE6-4342-B048-85BDC9FD1C3A}</a:tableStyleId>
              </a:tblPr>
              <a:tblGrid>
                <a:gridCol w="1879926">
                  <a:extLst>
                    <a:ext uri="{9D8B030D-6E8A-4147-A177-3AD203B41FA5}">
                      <a16:colId xmlns:a16="http://schemas.microsoft.com/office/drawing/2014/main" val="2065258284"/>
                    </a:ext>
                  </a:extLst>
                </a:gridCol>
                <a:gridCol w="9093599">
                  <a:extLst>
                    <a:ext uri="{9D8B030D-6E8A-4147-A177-3AD203B41FA5}">
                      <a16:colId xmlns:a16="http://schemas.microsoft.com/office/drawing/2014/main" val="271255382"/>
                    </a:ext>
                  </a:extLst>
                </a:gridCol>
                <a:gridCol w="1169490">
                  <a:extLst>
                    <a:ext uri="{9D8B030D-6E8A-4147-A177-3AD203B41FA5}">
                      <a16:colId xmlns:a16="http://schemas.microsoft.com/office/drawing/2014/main" val="2560790777"/>
                    </a:ext>
                  </a:extLst>
                </a:gridCol>
              </a:tblGrid>
              <a:tr h="5878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RISK LEVEL</a:t>
                      </a:r>
                    </a:p>
                    <a:p>
                      <a:pPr algn="ctr"/>
                      <a:endParaRPr lang="en-GB"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800" dirty="0"/>
                        <a:t>DESCRIPTION</a:t>
                      </a:r>
                    </a:p>
                    <a:p>
                      <a:pPr algn="ctr"/>
                      <a:endParaRPr lang="en-GB" dirty="0"/>
                    </a:p>
                  </a:txBody>
                  <a:tcPr/>
                </a:tc>
                <a:tc>
                  <a:txBody>
                    <a:bodyPr/>
                    <a:lstStyle/>
                    <a:p>
                      <a:pPr algn="ctr"/>
                      <a:r>
                        <a:rPr lang="en-GB" dirty="0"/>
                        <a:t>LEVEL OF ACCESS</a:t>
                      </a:r>
                    </a:p>
                    <a:p>
                      <a:pPr algn="ctr"/>
                      <a:endParaRPr lang="en-GB" dirty="0"/>
                    </a:p>
                  </a:txBody>
                  <a:tcPr/>
                </a:tc>
                <a:extLst>
                  <a:ext uri="{0D108BD9-81ED-4DB2-BD59-A6C34878D82A}">
                    <a16:rowId xmlns:a16="http://schemas.microsoft.com/office/drawing/2014/main" val="3501396693"/>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0 NONE</a:t>
                      </a:r>
                    </a:p>
                    <a:p>
                      <a:endParaRPr lang="en-GB" sz="2400" b="1" dirty="0"/>
                    </a:p>
                  </a:txBody>
                  <a:tcPr/>
                </a:tc>
                <a:tc>
                  <a:txBody>
                    <a:bodyPr/>
                    <a:lstStyle/>
                    <a:p>
                      <a:r>
                        <a:rPr lang="en-GB" dirty="0"/>
                        <a:t>The recording contains personal data where the data subject cannot be identified either on its own or in combination with other information e.g. a child not mentioned by name with whom an older  participant played</a:t>
                      </a:r>
                    </a:p>
                    <a:p>
                      <a:endParaRPr lang="en-GB" dirty="0"/>
                    </a:p>
                  </a:txBody>
                  <a:tcPr/>
                </a:tc>
                <a:tc>
                  <a:txBody>
                    <a:bodyPr/>
                    <a:lstStyle/>
                    <a:p>
                      <a:r>
                        <a:rPr lang="en-GB" dirty="0"/>
                        <a:t>Online</a:t>
                      </a:r>
                    </a:p>
                  </a:txBody>
                  <a:tcPr/>
                </a:tc>
                <a:extLst>
                  <a:ext uri="{0D108BD9-81ED-4DB2-BD59-A6C34878D82A}">
                    <a16:rowId xmlns:a16="http://schemas.microsoft.com/office/drawing/2014/main" val="3454372803"/>
                  </a:ext>
                </a:extLst>
              </a:tr>
              <a:tr h="876905">
                <a:tc>
                  <a:txBody>
                    <a:bodyPr/>
                    <a:lstStyle/>
                    <a:p>
                      <a:r>
                        <a:rPr lang="en-GB" sz="2400" b="1" dirty="0"/>
                        <a:t>1 VERY LOW</a:t>
                      </a:r>
                    </a:p>
                    <a:p>
                      <a:endParaRPr lang="en-GB" sz="2400" b="1" dirty="0"/>
                    </a:p>
                  </a:txBody>
                  <a:tcPr/>
                </a:tc>
                <a:tc>
                  <a:txBody>
                    <a:bodyPr/>
                    <a:lstStyle/>
                    <a:p>
                      <a:r>
                        <a:rPr lang="en-GB" sz="1600" dirty="0"/>
                        <a:t>The recording contains personal data in which a living individual could be identified but is very low risk because of the wider context. It may contain confidential information but is low risk given passage of time. e.g. a participant whose oral history was recorded in the 1980s says she wants to leave her current job but that she wants to keep this confidential until she tells her current employer</a:t>
                      </a:r>
                    </a:p>
                    <a:p>
                      <a:endParaRPr lang="en-GB" sz="1600" dirty="0"/>
                    </a:p>
                  </a:txBody>
                  <a:tcPr/>
                </a:tc>
                <a:tc>
                  <a:txBody>
                    <a:bodyPr/>
                    <a:lstStyle/>
                    <a:p>
                      <a:r>
                        <a:rPr lang="en-GB" dirty="0"/>
                        <a:t>Online</a:t>
                      </a:r>
                    </a:p>
                  </a:txBody>
                  <a:tcPr/>
                </a:tc>
                <a:extLst>
                  <a:ext uri="{0D108BD9-81ED-4DB2-BD59-A6C34878D82A}">
                    <a16:rowId xmlns:a16="http://schemas.microsoft.com/office/drawing/2014/main" val="3785152644"/>
                  </a:ext>
                </a:extLst>
              </a:tr>
              <a:tr h="876905">
                <a:tc>
                  <a:txBody>
                    <a:bodyPr/>
                    <a:lstStyle/>
                    <a:p>
                      <a:r>
                        <a:rPr lang="en-GB" sz="2400" b="1" dirty="0"/>
                        <a:t>2 LOW</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a recording in 1970s where participant says his neighbour is a member of the Labour Party</a:t>
                      </a:r>
                    </a:p>
                  </a:txBody>
                  <a:tcPr/>
                </a:tc>
                <a:tc>
                  <a:txBody>
                    <a:bodyPr/>
                    <a:lstStyle/>
                    <a:p>
                      <a:r>
                        <a:rPr lang="en-GB" dirty="0"/>
                        <a:t>Online</a:t>
                      </a:r>
                    </a:p>
                  </a:txBody>
                  <a:tcPr/>
                </a:tc>
                <a:extLst>
                  <a:ext uri="{0D108BD9-81ED-4DB2-BD59-A6C34878D82A}">
                    <a16:rowId xmlns:a16="http://schemas.microsoft.com/office/drawing/2014/main" val="2092800305"/>
                  </a:ext>
                </a:extLst>
              </a:tr>
              <a:tr h="87690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dirty="0"/>
                        <a:t>3 MEDIUM</a:t>
                      </a:r>
                    </a:p>
                    <a:p>
                      <a:endParaRPr lang="en-GB" sz="2400" b="1" dirty="0"/>
                    </a:p>
                  </a:txBody>
                  <a:tcPr/>
                </a:tc>
                <a:tc>
                  <a:txBody>
                    <a:bodyPr/>
                    <a:lstStyle/>
                    <a:p>
                      <a:r>
                        <a:rPr lang="en-GB" sz="1600" dirty="0"/>
                        <a:t>The recording contains personal data or sensitive personal data in which a living individual could be identified, however the personal data in question would be considered low risk because of the wider context e.g. participant talks about a former colleague, now 90 years old, positively but references the colleague’s religious practices. </a:t>
                      </a:r>
                    </a:p>
                  </a:txBody>
                  <a:tcPr/>
                </a:tc>
                <a:tc>
                  <a:txBody>
                    <a:bodyPr/>
                    <a:lstStyle/>
                    <a:p>
                      <a:r>
                        <a:rPr lang="en-GB" dirty="0"/>
                        <a:t>Partial online with redaction</a:t>
                      </a:r>
                    </a:p>
                  </a:txBody>
                  <a:tcPr/>
                </a:tc>
                <a:extLst>
                  <a:ext uri="{0D108BD9-81ED-4DB2-BD59-A6C34878D82A}">
                    <a16:rowId xmlns:a16="http://schemas.microsoft.com/office/drawing/2014/main" val="3986760558"/>
                  </a:ext>
                </a:extLst>
              </a:tr>
              <a:tr h="876905">
                <a:tc>
                  <a:txBody>
                    <a:bodyPr/>
                    <a:lstStyle/>
                    <a:p>
                      <a:r>
                        <a:rPr lang="en-GB" sz="2400" b="1" dirty="0"/>
                        <a:t>4 HIGH</a:t>
                      </a:r>
                    </a:p>
                    <a:p>
                      <a:endParaRPr lang="en-GB" sz="2400" b="1" dirty="0"/>
                    </a:p>
                  </a:txBody>
                  <a:tcPr/>
                </a:tc>
                <a:tc>
                  <a:txBody>
                    <a:bodyPr/>
                    <a:lstStyle/>
                    <a:p>
                      <a:r>
                        <a:rPr lang="en-GB" sz="1600" dirty="0"/>
                        <a:t>The recording contains personal or corporate information that is libellous, personal or corporate information that is confidential where the reason for confidentiality has not ceased with the passage of time or sensitive personal data. Publishing the material online or allowing access onsite carries a high risk of causing damage or distress to the data subject or their identifiable living relatives e.g. rumours of an affair between two well known people and suggestion that had a child together. </a:t>
                      </a:r>
                    </a:p>
                  </a:txBody>
                  <a:tcPr/>
                </a:tc>
                <a:tc>
                  <a:txBody>
                    <a:bodyPr/>
                    <a:lstStyle/>
                    <a:p>
                      <a:r>
                        <a:rPr lang="en-GB" dirty="0"/>
                        <a:t>Partial online with heavy redactions</a:t>
                      </a:r>
                    </a:p>
                  </a:txBody>
                  <a:tcPr/>
                </a:tc>
                <a:extLst>
                  <a:ext uri="{0D108BD9-81ED-4DB2-BD59-A6C34878D82A}">
                    <a16:rowId xmlns:a16="http://schemas.microsoft.com/office/drawing/2014/main" val="2513397745"/>
                  </a:ext>
                </a:extLst>
              </a:tr>
              <a:tr h="876905">
                <a:tc>
                  <a:txBody>
                    <a:bodyPr/>
                    <a:lstStyle/>
                    <a:p>
                      <a:r>
                        <a:rPr lang="en-GB" sz="2400" b="1" dirty="0"/>
                        <a:t>5 VERY HIGH</a:t>
                      </a:r>
                    </a:p>
                  </a:txBody>
                  <a:tcPr/>
                </a:tc>
                <a:tc>
                  <a:txBody>
                    <a:bodyPr/>
                    <a:lstStyle/>
                    <a:p>
                      <a:r>
                        <a:rPr lang="en-GB" sz="1600" dirty="0"/>
                        <a:t>The recording contains sensitive personal data which could cause an identifiable individual to be negatively targeted, mentally or physically. Publishing the material online or allowing access onsite carries a very high risk of causing damage or distress to the data subject or their identifiable living relatives e.g. participant says someone is gay and living in a country with strict anti homosexuality laws.</a:t>
                      </a:r>
                    </a:p>
                  </a:txBody>
                  <a:tcPr/>
                </a:tc>
                <a:tc>
                  <a:txBody>
                    <a:bodyPr/>
                    <a:lstStyle/>
                    <a:p>
                      <a:r>
                        <a:rPr lang="en-GB" dirty="0"/>
                        <a:t>Onsite only</a:t>
                      </a:r>
                    </a:p>
                  </a:txBody>
                  <a:tcPr/>
                </a:tc>
                <a:extLst>
                  <a:ext uri="{0D108BD9-81ED-4DB2-BD59-A6C34878D82A}">
                    <a16:rowId xmlns:a16="http://schemas.microsoft.com/office/drawing/2014/main" val="443729055"/>
                  </a:ext>
                </a:extLst>
              </a:tr>
            </a:tbl>
          </a:graphicData>
        </a:graphic>
      </p:graphicFrame>
    </p:spTree>
    <p:extLst>
      <p:ext uri="{BB962C8B-B14F-4D97-AF65-F5344CB8AC3E}">
        <p14:creationId xmlns:p14="http://schemas.microsoft.com/office/powerpoint/2010/main" val="5333252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DB666-9737-D579-C41D-9C6AFB51581B}"/>
              </a:ext>
            </a:extLst>
          </p:cNvPr>
          <p:cNvSpPr>
            <a:spLocks noGrp="1"/>
          </p:cNvSpPr>
          <p:nvPr>
            <p:ph type="title"/>
          </p:nvPr>
        </p:nvSpPr>
        <p:spPr/>
        <p:txBody>
          <a:bodyPr/>
          <a:lstStyle/>
          <a:p>
            <a:r>
              <a:rPr lang="en-GB" dirty="0"/>
              <a:t>What happens to the original recording?</a:t>
            </a:r>
          </a:p>
        </p:txBody>
      </p:sp>
      <p:sp>
        <p:nvSpPr>
          <p:cNvPr id="3" name="Content Placeholder 2">
            <a:extLst>
              <a:ext uri="{FF2B5EF4-FFF2-40B4-BE49-F238E27FC236}">
                <a16:creationId xmlns:a16="http://schemas.microsoft.com/office/drawing/2014/main" id="{5BAC2E72-8F10-1F3B-138B-C832AF374B67}"/>
              </a:ext>
            </a:extLst>
          </p:cNvPr>
          <p:cNvSpPr>
            <a:spLocks noGrp="1"/>
          </p:cNvSpPr>
          <p:nvPr>
            <p:ph idx="1"/>
          </p:nvPr>
        </p:nvSpPr>
        <p:spPr/>
        <p:txBody>
          <a:bodyPr/>
          <a:lstStyle/>
          <a:p>
            <a:r>
              <a:rPr lang="en-GB" dirty="0"/>
              <a:t>“It is vital that the original recording is not edited or redacted in any way, but that playback or publicly-accessible copies are generated and then passages muted, each redaction being carefully annotated on any content summaries and transcripts” (British Oral History Society, 2024).</a:t>
            </a:r>
          </a:p>
          <a:p>
            <a:endParaRPr lang="en-GB" dirty="0"/>
          </a:p>
          <a:p>
            <a:endParaRPr lang="en-GB" dirty="0"/>
          </a:p>
        </p:txBody>
      </p:sp>
    </p:spTree>
    <p:extLst>
      <p:ext uri="{BB962C8B-B14F-4D97-AF65-F5344CB8AC3E}">
        <p14:creationId xmlns:p14="http://schemas.microsoft.com/office/powerpoint/2010/main" val="7301622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USING SOUND EDITING SOFTWARE</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32896028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a:t>Audacity (1)</a:t>
            </a:r>
            <a:endParaRPr lang="en-GB" dirty="0"/>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r>
              <a:rPr lang="en-GB">
                <a:hlinkClick r:id="rId2"/>
              </a:rPr>
              <a:t>Download Audacity</a:t>
            </a:r>
            <a:endParaRPr lang="en-GB"/>
          </a:p>
          <a:p>
            <a:pPr marL="0" indent="0">
              <a:buNone/>
            </a:pPr>
            <a:endParaRPr lang="en-GB"/>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9686A962-D999-796A-F951-4713CC4528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2357499"/>
            <a:ext cx="8567057" cy="4500501"/>
          </a:xfrm>
          <a:prstGeom prst="rect">
            <a:avLst/>
          </a:prstGeom>
        </p:spPr>
      </p:pic>
    </p:spTree>
    <p:extLst>
      <p:ext uri="{BB962C8B-B14F-4D97-AF65-F5344CB8AC3E}">
        <p14:creationId xmlns:p14="http://schemas.microsoft.com/office/powerpoint/2010/main" val="26109776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C0DB5-7095-9D89-F631-9A39552D16B3}"/>
              </a:ext>
            </a:extLst>
          </p:cNvPr>
          <p:cNvSpPr>
            <a:spLocks noGrp="1"/>
          </p:cNvSpPr>
          <p:nvPr>
            <p:ph type="title"/>
          </p:nvPr>
        </p:nvSpPr>
        <p:spPr/>
        <p:txBody>
          <a:bodyPr/>
          <a:lstStyle/>
          <a:p>
            <a:r>
              <a:rPr lang="en-GB" dirty="0"/>
              <a:t>Audacity (2)</a:t>
            </a:r>
          </a:p>
        </p:txBody>
      </p:sp>
      <p:sp>
        <p:nvSpPr>
          <p:cNvPr id="3" name="Content Placeholder 2">
            <a:extLst>
              <a:ext uri="{FF2B5EF4-FFF2-40B4-BE49-F238E27FC236}">
                <a16:creationId xmlns:a16="http://schemas.microsoft.com/office/drawing/2014/main" id="{8F2C83DB-0E06-0A18-CD10-58B7D1744E6F}"/>
              </a:ext>
            </a:extLst>
          </p:cNvPr>
          <p:cNvSpPr>
            <a:spLocks noGrp="1"/>
          </p:cNvSpPr>
          <p:nvPr>
            <p:ph idx="1"/>
          </p:nvPr>
        </p:nvSpPr>
        <p:spPr/>
        <p:txBody>
          <a:bodyPr/>
          <a:lstStyle/>
          <a:p>
            <a:pPr marL="0" indent="0">
              <a:buNone/>
            </a:pPr>
            <a:endParaRPr lang="en-GB" dirty="0"/>
          </a:p>
          <a:p>
            <a:pPr marL="0" indent="0">
              <a:buNone/>
            </a:pPr>
            <a:endParaRPr lang="en-GB" dirty="0"/>
          </a:p>
        </p:txBody>
      </p:sp>
      <p:pic>
        <p:nvPicPr>
          <p:cNvPr id="5" name="Picture 4" descr="A blue headphones with red and yellow sound waves&#10;&#10;Description automatically generated">
            <a:extLst>
              <a:ext uri="{FF2B5EF4-FFF2-40B4-BE49-F238E27FC236}">
                <a16:creationId xmlns:a16="http://schemas.microsoft.com/office/drawing/2014/main" id="{484EAB5E-D5DD-C087-B267-3B513ABC6E1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731828" y="146314"/>
            <a:ext cx="2248580" cy="1239316"/>
          </a:xfrm>
          <a:prstGeom prst="rect">
            <a:avLst/>
          </a:prstGeom>
        </p:spPr>
      </p:pic>
      <p:sp>
        <p:nvSpPr>
          <p:cNvPr id="4" name="TextBox 3">
            <a:extLst>
              <a:ext uri="{FF2B5EF4-FFF2-40B4-BE49-F238E27FC236}">
                <a16:creationId xmlns:a16="http://schemas.microsoft.com/office/drawing/2014/main" id="{CB745B3D-7E9D-CCB6-AF7C-E730BBBD65B4}"/>
              </a:ext>
            </a:extLst>
          </p:cNvPr>
          <p:cNvSpPr txBox="1"/>
          <p:nvPr/>
        </p:nvSpPr>
        <p:spPr>
          <a:xfrm>
            <a:off x="838200" y="1825625"/>
            <a:ext cx="10515600" cy="2123658"/>
          </a:xfrm>
          <a:prstGeom prst="rect">
            <a:avLst/>
          </a:prstGeom>
          <a:noFill/>
        </p:spPr>
        <p:txBody>
          <a:bodyPr wrap="square" rtlCol="0">
            <a:spAutoFit/>
          </a:bodyPr>
          <a:lstStyle/>
          <a:p>
            <a:endParaRPr lang="en-GB" dirty="0"/>
          </a:p>
          <a:p>
            <a:endParaRPr lang="en-GB" dirty="0"/>
          </a:p>
          <a:p>
            <a:r>
              <a:rPr lang="en-GB" sz="2400" dirty="0"/>
              <a:t>AMB: Audacity demo</a:t>
            </a:r>
          </a:p>
          <a:p>
            <a:endParaRPr lang="en-GB" sz="2400" dirty="0"/>
          </a:p>
          <a:p>
            <a:endParaRPr lang="en-GB" sz="2400" dirty="0"/>
          </a:p>
          <a:p>
            <a:r>
              <a:rPr lang="en-GB" sz="2400" dirty="0">
                <a:hlinkClick r:id="rId3"/>
              </a:rPr>
              <a:t>Introduction to Audacity tutorial</a:t>
            </a:r>
            <a:endParaRPr lang="en-GB" sz="2400" dirty="0"/>
          </a:p>
        </p:txBody>
      </p:sp>
    </p:spTree>
    <p:extLst>
      <p:ext uri="{BB962C8B-B14F-4D97-AF65-F5344CB8AC3E}">
        <p14:creationId xmlns:p14="http://schemas.microsoft.com/office/powerpoint/2010/main" val="3184679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FF2B61-924E-8773-EA16-8BA8D13A2EE7}"/>
              </a:ext>
            </a:extLst>
          </p:cNvPr>
          <p:cNvSpPr>
            <a:spLocks noGrp="1"/>
          </p:cNvSpPr>
          <p:nvPr>
            <p:ph idx="1"/>
          </p:nvPr>
        </p:nvSpPr>
        <p:spPr/>
        <p:txBody>
          <a:bodyPr/>
          <a:lstStyle/>
          <a:p>
            <a:pPr marL="0" indent="0">
              <a:buNone/>
            </a:pPr>
            <a:endParaRPr lang="en-GB" dirty="0"/>
          </a:p>
          <a:p>
            <a:pPr marL="0" indent="0">
              <a:buNone/>
            </a:pPr>
            <a:endParaRPr lang="en-GB" dirty="0"/>
          </a:p>
          <a:p>
            <a:pPr marL="0" indent="0">
              <a:buNone/>
            </a:pPr>
            <a:endParaRPr lang="en-GB" dirty="0"/>
          </a:p>
        </p:txBody>
      </p:sp>
      <p:pic>
        <p:nvPicPr>
          <p:cNvPr id="5" name="Picture 4" descr="A red and white sign with a microphone and text&#10;&#10;Description automatically generated">
            <a:extLst>
              <a:ext uri="{FF2B5EF4-FFF2-40B4-BE49-F238E27FC236}">
                <a16:creationId xmlns:a16="http://schemas.microsoft.com/office/drawing/2014/main" id="{7843647A-D5C6-746D-5B42-04CE64A2A7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8080" y="145884"/>
            <a:ext cx="9882209" cy="6468912"/>
          </a:xfrm>
          <a:prstGeom prst="rect">
            <a:avLst/>
          </a:prstGeom>
        </p:spPr>
      </p:pic>
    </p:spTree>
    <p:extLst>
      <p:ext uri="{BB962C8B-B14F-4D97-AF65-F5344CB8AC3E}">
        <p14:creationId xmlns:p14="http://schemas.microsoft.com/office/powerpoint/2010/main" val="447420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1770C-25B4-47E0-EE23-083DDDCCA3A9}"/>
              </a:ext>
            </a:extLst>
          </p:cNvPr>
          <p:cNvSpPr>
            <a:spLocks noGrp="1"/>
          </p:cNvSpPr>
          <p:nvPr>
            <p:ph type="title"/>
          </p:nvPr>
        </p:nvSpPr>
        <p:spPr/>
        <p:txBody>
          <a:bodyPr/>
          <a:lstStyle/>
          <a:p>
            <a:r>
              <a:rPr lang="en-GB" dirty="0"/>
              <a:t>Sharing and storing your oral history</a:t>
            </a:r>
          </a:p>
        </p:txBody>
      </p:sp>
      <p:sp>
        <p:nvSpPr>
          <p:cNvPr id="3" name="Content Placeholder 2">
            <a:extLst>
              <a:ext uri="{FF2B5EF4-FFF2-40B4-BE49-F238E27FC236}">
                <a16:creationId xmlns:a16="http://schemas.microsoft.com/office/drawing/2014/main" id="{70EE1572-C3FA-69B8-1BC3-64A72C4C698C}"/>
              </a:ext>
            </a:extLst>
          </p:cNvPr>
          <p:cNvSpPr>
            <a:spLocks noGrp="1"/>
          </p:cNvSpPr>
          <p:nvPr>
            <p:ph idx="1"/>
          </p:nvPr>
        </p:nvSpPr>
        <p:spPr/>
        <p:txBody>
          <a:bodyPr>
            <a:normAutofit lnSpcReduction="10000"/>
          </a:bodyPr>
          <a:lstStyle/>
          <a:p>
            <a:r>
              <a:rPr lang="en-GB" dirty="0"/>
              <a:t>Public archive (retain at least two copies)</a:t>
            </a:r>
          </a:p>
          <a:p>
            <a:r>
              <a:rPr lang="en-GB" dirty="0"/>
              <a:t>Project web site</a:t>
            </a:r>
          </a:p>
          <a:p>
            <a:r>
              <a:rPr lang="en-GB" dirty="0" err="1"/>
              <a:t>Youtube</a:t>
            </a:r>
            <a:r>
              <a:rPr lang="en-GB" dirty="0"/>
              <a:t> (upload image and audio)</a:t>
            </a:r>
          </a:p>
          <a:p>
            <a:r>
              <a:rPr lang="en-GB" dirty="0"/>
              <a:t>Soundcloud.</a:t>
            </a:r>
          </a:p>
          <a:p>
            <a:r>
              <a:rPr lang="en-GB" dirty="0" err="1"/>
              <a:t>Itunes</a:t>
            </a:r>
            <a:endParaRPr lang="en-GB" dirty="0"/>
          </a:p>
          <a:p>
            <a:r>
              <a:rPr lang="en-GB" dirty="0"/>
              <a:t>Vimeo</a:t>
            </a:r>
          </a:p>
          <a:p>
            <a:r>
              <a:rPr lang="en-GB" dirty="0">
                <a:hlinkClick r:id="rId2"/>
              </a:rPr>
              <a:t>OHMS (Oral History Metadata </a:t>
            </a:r>
            <a:r>
              <a:rPr lang="en-GB" dirty="0" err="1">
                <a:hlinkClick r:id="rId2"/>
              </a:rPr>
              <a:t>Syncroniser</a:t>
            </a:r>
            <a:r>
              <a:rPr lang="en-GB" dirty="0">
                <a:hlinkClick r:id="rId2"/>
              </a:rPr>
              <a:t>)</a:t>
            </a:r>
            <a:endParaRPr lang="en-GB" dirty="0"/>
          </a:p>
          <a:p>
            <a:r>
              <a:rPr lang="en-GB">
                <a:hlinkClick r:id="rId3"/>
              </a:rPr>
              <a:t>https://openlearnware.tu-darmstadt.de/collection/digital-oral-history-exploring-the-state-of-the-art/</a:t>
            </a:r>
            <a:r>
              <a:rPr lang="en-GB"/>
              <a:t> </a:t>
            </a:r>
            <a:endParaRPr lang="en-GB" dirty="0"/>
          </a:p>
        </p:txBody>
      </p:sp>
    </p:spTree>
    <p:extLst>
      <p:ext uri="{BB962C8B-B14F-4D97-AF65-F5344CB8AC3E}">
        <p14:creationId xmlns:p14="http://schemas.microsoft.com/office/powerpoint/2010/main" val="113028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a:bodyPr>
          <a:lstStyle/>
          <a:p>
            <a:r>
              <a:rPr lang="en-GB" dirty="0"/>
              <a:t>We preserve to ensure than those who need access do have access in the longer term.</a:t>
            </a:r>
          </a:p>
          <a:p>
            <a:pPr marL="0" indent="0">
              <a:buNone/>
            </a:pPr>
            <a:endParaRPr lang="en-GB" dirty="0"/>
          </a:p>
          <a:p>
            <a:r>
              <a:rPr lang="en-GB" dirty="0"/>
              <a:t>Digital preservation is the systematic storage of our oral history recordings. It therefore concerns the system out in place and the people responsible for maintaining that system.</a:t>
            </a:r>
          </a:p>
          <a:p>
            <a:pPr marL="0" indent="0">
              <a:buNone/>
            </a:pPr>
            <a:endParaRPr lang="en-GB" dirty="0"/>
          </a:p>
          <a:p>
            <a:r>
              <a:rPr lang="en-GB" dirty="0"/>
              <a:t>Storage, integrity, control, metadata and content (check regularly for ‘bit rot’.</a:t>
            </a:r>
          </a:p>
        </p:txBody>
      </p:sp>
    </p:spTree>
    <p:extLst>
      <p:ext uri="{BB962C8B-B14F-4D97-AF65-F5344CB8AC3E}">
        <p14:creationId xmlns:p14="http://schemas.microsoft.com/office/powerpoint/2010/main" val="36477890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p:txBody>
          <a:bodyPr/>
          <a:lstStyle/>
          <a:p>
            <a:r>
              <a:rPr lang="en-GB" dirty="0"/>
              <a:t>Digital preservation</a:t>
            </a:r>
          </a:p>
        </p:txBody>
      </p:sp>
      <p:sp>
        <p:nvSpPr>
          <p:cNvPr id="3" name="Content Placeholder 2">
            <a:extLst>
              <a:ext uri="{FF2B5EF4-FFF2-40B4-BE49-F238E27FC236}">
                <a16:creationId xmlns:a16="http://schemas.microsoft.com/office/drawing/2014/main" id="{ABA67AAC-9470-4FEF-96C3-E91399308432}"/>
              </a:ext>
            </a:extLst>
          </p:cNvPr>
          <p:cNvSpPr>
            <a:spLocks noGrp="1"/>
          </p:cNvSpPr>
          <p:nvPr>
            <p:ph idx="1"/>
          </p:nvPr>
        </p:nvSpPr>
        <p:spPr/>
        <p:txBody>
          <a:bodyPr>
            <a:normAutofit fontScale="92500" lnSpcReduction="20000"/>
          </a:bodyPr>
          <a:lstStyle/>
          <a:p>
            <a:r>
              <a:rPr lang="en-GB" dirty="0"/>
              <a:t>Identify relevant files: recordings (format); release forms, transcripts.</a:t>
            </a:r>
          </a:p>
          <a:p>
            <a:r>
              <a:rPr lang="en-GB" dirty="0"/>
              <a:t>Document: catalogue (online and hard copy); project title; length; any restrictions.</a:t>
            </a:r>
          </a:p>
          <a:p>
            <a:r>
              <a:rPr lang="en-GB" dirty="0"/>
              <a:t>Organise: maintain rather than create; consistent naming (name/date i.e. Johnston_Tom_16thOct2018); folders; sub folders</a:t>
            </a:r>
          </a:p>
          <a:p>
            <a:r>
              <a:rPr lang="en-GB" dirty="0"/>
              <a:t>Storage: designate a central storage materials and consolidate all files from other equipment e.g. camera; email etc.</a:t>
            </a:r>
          </a:p>
          <a:p>
            <a:r>
              <a:rPr lang="en-GB" dirty="0"/>
              <a:t>Backup: three copies of your file different locations using three different media e.g. on computer; hard drive(different locations); cloud based storage.</a:t>
            </a:r>
          </a:p>
          <a:p>
            <a:r>
              <a:rPr lang="en-GB" dirty="0"/>
              <a:t>Maintain: spot check for bit rot; replace is necessary; plan to replace backup drives every 4 – 6 years.</a:t>
            </a:r>
          </a:p>
          <a:p>
            <a:endParaRPr lang="en-GB" dirty="0"/>
          </a:p>
        </p:txBody>
      </p:sp>
    </p:spTree>
    <p:extLst>
      <p:ext uri="{BB962C8B-B14F-4D97-AF65-F5344CB8AC3E}">
        <p14:creationId xmlns:p14="http://schemas.microsoft.com/office/powerpoint/2010/main" val="5219697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48B8804-7D8E-7163-E74C-B19D8ED27A78}"/>
              </a:ext>
            </a:extLst>
          </p:cNvPr>
          <p:cNvSpPr>
            <a:spLocks noGrp="1"/>
          </p:cNvSpPr>
          <p:nvPr>
            <p:ph type="title"/>
          </p:nvPr>
        </p:nvSpPr>
        <p:spPr>
          <a:xfrm>
            <a:off x="192568" y="179257"/>
            <a:ext cx="3571810" cy="1850509"/>
          </a:xfrm>
        </p:spPr>
        <p:txBody>
          <a:bodyPr vert="horz" lIns="91440" tIns="45720" rIns="91440" bIns="45720" rtlCol="0" anchor="b">
            <a:normAutofit/>
          </a:bodyPr>
          <a:lstStyle/>
          <a:p>
            <a:r>
              <a:rPr lang="en-US" sz="5100" kern="1200" dirty="0">
                <a:solidFill>
                  <a:schemeClr val="tx1"/>
                </a:solidFill>
                <a:latin typeface="+mj-lt"/>
                <a:ea typeface="+mj-ea"/>
                <a:cs typeface="+mj-cs"/>
              </a:rPr>
              <a:t>Digital preservation</a:t>
            </a:r>
          </a:p>
        </p:txBody>
      </p:sp>
      <p:sp>
        <p:nvSpPr>
          <p:cNvPr id="22"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descr="A blue and white diagram with white text&#10;&#10;Description automatically generated">
            <a:extLst>
              <a:ext uri="{FF2B5EF4-FFF2-40B4-BE49-F238E27FC236}">
                <a16:creationId xmlns:a16="http://schemas.microsoft.com/office/drawing/2014/main" id="{9C2C565E-872E-13F4-7297-DF5AA1568D91}"/>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706814" y="0"/>
            <a:ext cx="8542750" cy="6407063"/>
          </a:xfrm>
          <a:prstGeom prst="rect">
            <a:avLst/>
          </a:prstGeom>
        </p:spPr>
      </p:pic>
    </p:spTree>
    <p:extLst>
      <p:ext uri="{BB962C8B-B14F-4D97-AF65-F5344CB8AC3E}">
        <p14:creationId xmlns:p14="http://schemas.microsoft.com/office/powerpoint/2010/main" val="404082884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THE ASSIGNMENT</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780677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58A14AF-9FB5-4CC7-BA35-E8E85D3EDF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90A884-7838-5235-F775-8614C0250236}"/>
              </a:ext>
            </a:extLst>
          </p:cNvPr>
          <p:cNvSpPr>
            <a:spLocks noGrp="1"/>
          </p:cNvSpPr>
          <p:nvPr>
            <p:ph type="title"/>
          </p:nvPr>
        </p:nvSpPr>
        <p:spPr>
          <a:xfrm>
            <a:off x="793662" y="386930"/>
            <a:ext cx="10066122" cy="1298448"/>
          </a:xfrm>
        </p:spPr>
        <p:txBody>
          <a:bodyPr anchor="b">
            <a:normAutofit/>
          </a:bodyPr>
          <a:lstStyle/>
          <a:p>
            <a:r>
              <a:rPr lang="en-GB" sz="4800"/>
              <a:t>The assignment </a:t>
            </a:r>
          </a:p>
        </p:txBody>
      </p:sp>
      <p:sp>
        <p:nvSpPr>
          <p:cNvPr id="12" name="Rectangle 11">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EFBBDEA-C568-DB25-8E39-BA38A3CF5C94}"/>
              </a:ext>
            </a:extLst>
          </p:cNvPr>
          <p:cNvSpPr>
            <a:spLocks noGrp="1"/>
          </p:cNvSpPr>
          <p:nvPr>
            <p:ph idx="1"/>
          </p:nvPr>
        </p:nvSpPr>
        <p:spPr>
          <a:xfrm>
            <a:off x="737408" y="2668043"/>
            <a:ext cx="5358592" cy="3570915"/>
          </a:xfrm>
        </p:spPr>
        <p:txBody>
          <a:bodyPr anchor="ctr">
            <a:noAutofit/>
          </a:bodyPr>
          <a:lstStyle/>
          <a:p>
            <a:pPr marL="0" indent="0">
              <a:buNone/>
            </a:pPr>
            <a:r>
              <a:rPr lang="en-GB" sz="2400" dirty="0"/>
              <a:t>Due in on 1</a:t>
            </a:r>
            <a:r>
              <a:rPr lang="en-GB" sz="2400" baseline="30000" dirty="0"/>
              <a:t>st</a:t>
            </a:r>
            <a:r>
              <a:rPr lang="en-GB" sz="2400" dirty="0"/>
              <a:t> May so certificate can be awarded.</a:t>
            </a:r>
          </a:p>
          <a:p>
            <a:pPr marL="0" indent="0">
              <a:buNone/>
            </a:pPr>
            <a:endParaRPr lang="en-GB" sz="2400" dirty="0"/>
          </a:p>
          <a:p>
            <a:pPr marL="0" indent="0">
              <a:buNone/>
            </a:pPr>
            <a:r>
              <a:rPr lang="en-GB" sz="2400" dirty="0"/>
              <a:t>Formative feedback: constructive, targeted and forward thinking.</a:t>
            </a:r>
          </a:p>
          <a:p>
            <a:pPr marL="0" indent="0">
              <a:buNone/>
            </a:pPr>
            <a:endParaRPr lang="en-GB" sz="2400" dirty="0"/>
          </a:p>
          <a:p>
            <a:pPr marL="0" indent="0">
              <a:buNone/>
            </a:pPr>
            <a:r>
              <a:rPr lang="en-GB" sz="2400" dirty="0"/>
              <a:t>Your reflections on having completed the assignment.</a:t>
            </a:r>
          </a:p>
          <a:p>
            <a:pPr marL="0" indent="0">
              <a:buNone/>
            </a:pPr>
            <a:endParaRPr lang="en-GB" sz="2400" dirty="0"/>
          </a:p>
          <a:p>
            <a:pPr marL="0" indent="0">
              <a:buNone/>
            </a:pPr>
            <a:r>
              <a:rPr lang="en-GB" sz="2400" dirty="0"/>
              <a:t>All written feedback to be sent by Angela to you second week in May</a:t>
            </a:r>
          </a:p>
        </p:txBody>
      </p:sp>
      <p:pic>
        <p:nvPicPr>
          <p:cNvPr id="5" name="Picture 4" descr="A group of hands holding up colorful letters&#10;&#10;Description automatically generated">
            <a:extLst>
              <a:ext uri="{FF2B5EF4-FFF2-40B4-BE49-F238E27FC236}">
                <a16:creationId xmlns:a16="http://schemas.microsoft.com/office/drawing/2014/main" id="{A107E45D-BDA3-97DC-17EA-B86102DCA8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1532" y="2899299"/>
            <a:ext cx="5150277" cy="2884155"/>
          </a:xfrm>
          <a:prstGeom prst="rect">
            <a:avLst/>
          </a:prstGeom>
        </p:spPr>
      </p:pic>
      <p:sp>
        <p:nvSpPr>
          <p:cNvPr id="16" name="Rectangle 15">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77447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dirty="0">
                <a:latin typeface="Calibri" panose="020F0502020204030204" pitchFamily="34" charset="0"/>
                <a:ea typeface="Calibri" panose="020F0502020204030204" pitchFamily="34" charset="0"/>
                <a:cs typeface="Calibri" panose="020F0502020204030204" pitchFamily="34" charset="0"/>
              </a:rPr>
              <a:t>CELEBRATION NEXT WEEK!</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0372785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colorful balloons and confetti&#10;&#10;Description automatically generated">
            <a:extLst>
              <a:ext uri="{FF2B5EF4-FFF2-40B4-BE49-F238E27FC236}">
                <a16:creationId xmlns:a16="http://schemas.microsoft.com/office/drawing/2014/main" id="{914777F5-B908-1CC9-8ED4-CFBC8D125DA5}"/>
              </a:ext>
            </a:extLst>
          </p:cNvPr>
          <p:cNvPicPr>
            <a:picLocks noChangeAspect="1"/>
          </p:cNvPicPr>
          <p:nvPr/>
        </p:nvPicPr>
        <p:blipFill rotWithShape="1">
          <a:blip r:embed="rId2">
            <a:extLst>
              <a:ext uri="{28A0092B-C50C-407E-A947-70E740481C1C}">
                <a14:useLocalDpi xmlns:a14="http://schemas.microsoft.com/office/drawing/2010/main" val="0"/>
              </a:ext>
            </a:extLst>
          </a:blip>
          <a:srcRect r="-2" b="39928"/>
          <a:stretch/>
        </p:blipFill>
        <p:spPr>
          <a:xfrm>
            <a:off x="621676" y="0"/>
            <a:ext cx="5783525" cy="3572451"/>
          </a:xfrm>
          <a:prstGeom prst="rect">
            <a:avLst/>
          </a:prstGeom>
        </p:spPr>
      </p:pic>
      <p:pic>
        <p:nvPicPr>
          <p:cNvPr id="7" name="Picture 6" descr="A white text with colorful confetti&#10;&#10;Description automatically generated">
            <a:extLst>
              <a:ext uri="{FF2B5EF4-FFF2-40B4-BE49-F238E27FC236}">
                <a16:creationId xmlns:a16="http://schemas.microsoft.com/office/drawing/2014/main" id="{FF9BF96B-AFED-28D0-16FD-952475490183}"/>
              </a:ext>
            </a:extLst>
          </p:cNvPr>
          <p:cNvPicPr>
            <a:picLocks noChangeAspect="1"/>
          </p:cNvPicPr>
          <p:nvPr/>
        </p:nvPicPr>
        <p:blipFill rotWithShape="1">
          <a:blip r:embed="rId3">
            <a:extLst>
              <a:ext uri="{28A0092B-C50C-407E-A947-70E740481C1C}">
                <a14:useLocalDpi xmlns:a14="http://schemas.microsoft.com/office/drawing/2010/main" val="0"/>
              </a:ext>
            </a:extLst>
          </a:blip>
          <a:srcRect l="1440" r="3374" b="1"/>
          <a:stretch/>
        </p:blipFill>
        <p:spPr>
          <a:xfrm>
            <a:off x="621675" y="3332588"/>
            <a:ext cx="5783525" cy="2263293"/>
          </a:xfrm>
          <a:prstGeom prst="rect">
            <a:avLst/>
          </a:prstGeom>
        </p:spPr>
      </p:pic>
      <p:sp>
        <p:nvSpPr>
          <p:cNvPr id="25" name="Right Triangle 24">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5201" y="623275"/>
            <a:ext cx="5141626"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DF684AF-DD5A-2CC2-0FF9-0BF46526575B}"/>
              </a:ext>
            </a:extLst>
          </p:cNvPr>
          <p:cNvSpPr>
            <a:spLocks noGrp="1"/>
          </p:cNvSpPr>
          <p:nvPr>
            <p:ph type="title"/>
          </p:nvPr>
        </p:nvSpPr>
        <p:spPr>
          <a:xfrm>
            <a:off x="6889833" y="1056640"/>
            <a:ext cx="4360324" cy="3494398"/>
          </a:xfrm>
        </p:spPr>
        <p:txBody>
          <a:bodyPr vert="horz" lIns="91440" tIns="45720" rIns="91440" bIns="45720" rtlCol="0" anchor="b">
            <a:normAutofit fontScale="90000"/>
          </a:bodyPr>
          <a:lstStyle/>
          <a:p>
            <a:r>
              <a:rPr lang="en-US" sz="6100" dirty="0"/>
              <a:t>Time to celebrate you as an oral historian!</a:t>
            </a:r>
          </a:p>
        </p:txBody>
      </p:sp>
      <p:pic>
        <p:nvPicPr>
          <p:cNvPr id="9" name="Picture 8" descr="A colorful party hat and balloons&#10;&#10;Description automatically generated with medium confidence">
            <a:extLst>
              <a:ext uri="{FF2B5EF4-FFF2-40B4-BE49-F238E27FC236}">
                <a16:creationId xmlns:a16="http://schemas.microsoft.com/office/drawing/2014/main" id="{55F29B6C-5D65-44A6-55DC-CD320ECA30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14532" y="4444669"/>
            <a:ext cx="1832295" cy="1786488"/>
          </a:xfrm>
          <a:prstGeom prst="rect">
            <a:avLst/>
          </a:prstGeom>
        </p:spPr>
      </p:pic>
    </p:spTree>
    <p:extLst>
      <p:ext uri="{BB962C8B-B14F-4D97-AF65-F5344CB8AC3E}">
        <p14:creationId xmlns:p14="http://schemas.microsoft.com/office/powerpoint/2010/main" val="2188436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FF47CB7-972F-479F-A36D-9E72D26EC8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D153B68-5844-490D-8E67-F616D6D721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1766176" cy="2061837"/>
          </a:xfrm>
          <a:custGeom>
            <a:avLst/>
            <a:gdLst>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13657 w 10768629"/>
              <a:gd name="connsiteY144" fmla="*/ 1730706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18446 w 10768629"/>
              <a:gd name="connsiteY143" fmla="*/ 1726895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45936 w 10768629"/>
              <a:gd name="connsiteY142" fmla="*/ 1713743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9437 w 10768629"/>
              <a:gd name="connsiteY140" fmla="*/ 1636968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40853 w 10768629"/>
              <a:gd name="connsiteY141" fmla="*/ 1657958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38835 w 10768629"/>
              <a:gd name="connsiteY164" fmla="*/ 1920210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32568 w 10768629"/>
              <a:gd name="connsiteY178" fmla="*/ 1793149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186881 w 10768629"/>
              <a:gd name="connsiteY179" fmla="*/ 1768613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1967996 w 10768629"/>
              <a:gd name="connsiteY173" fmla="*/ 1953187 h 1978172"/>
              <a:gd name="connsiteX174" fmla="*/ 1855805 w 10768629"/>
              <a:gd name="connsiteY174" fmla="*/ 1926082 h 1978172"/>
              <a:gd name="connsiteX175" fmla="*/ 1790957 w 10768629"/>
              <a:gd name="connsiteY175" fmla="*/ 1919460 h 1978172"/>
              <a:gd name="connsiteX176" fmla="*/ 1613978 w 10768629"/>
              <a:gd name="connsiteY176" fmla="*/ 1891581 h 1978172"/>
              <a:gd name="connsiteX177" fmla="*/ 1436831 w 10768629"/>
              <a:gd name="connsiteY177" fmla="*/ 1856201 h 1978172"/>
              <a:gd name="connsiteX178" fmla="*/ 1357365 w 10768629"/>
              <a:gd name="connsiteY178" fmla="*/ 1832140 h 1978172"/>
              <a:gd name="connsiteX179" fmla="*/ 1232341 w 10768629"/>
              <a:gd name="connsiteY179" fmla="*/ 1785942 h 1978172"/>
              <a:gd name="connsiteX180" fmla="*/ 1162595 w 10768629"/>
              <a:gd name="connsiteY180" fmla="*/ 1758337 h 1978172"/>
              <a:gd name="connsiteX181" fmla="*/ 1128523 w 10768629"/>
              <a:gd name="connsiteY181" fmla="*/ 1763621 h 1978172"/>
              <a:gd name="connsiteX182" fmla="*/ 991903 w 10768629"/>
              <a:gd name="connsiteY182" fmla="*/ 1786741 h 1978172"/>
              <a:gd name="connsiteX183" fmla="*/ 883960 w 10768629"/>
              <a:gd name="connsiteY183" fmla="*/ 1822386 h 1978172"/>
              <a:gd name="connsiteX184" fmla="*/ 766531 w 10768629"/>
              <a:gd name="connsiteY184" fmla="*/ 1805053 h 1978172"/>
              <a:gd name="connsiteX185" fmla="*/ 669779 w 10768629"/>
              <a:gd name="connsiteY185" fmla="*/ 1800537 h 1978172"/>
              <a:gd name="connsiteX186" fmla="*/ 523898 w 10768629"/>
              <a:gd name="connsiteY186" fmla="*/ 1811085 h 1978172"/>
              <a:gd name="connsiteX187" fmla="*/ 360251 w 10768629"/>
              <a:gd name="connsiteY187" fmla="*/ 1830735 h 1978172"/>
              <a:gd name="connsiteX188" fmla="*/ 255207 w 10768629"/>
              <a:gd name="connsiteY188" fmla="*/ 1818275 h 1978172"/>
              <a:gd name="connsiteX189" fmla="*/ 101803 w 10768629"/>
              <a:gd name="connsiteY189" fmla="*/ 1870647 h 1978172"/>
              <a:gd name="connsiteX190" fmla="*/ 25397 w 10768629"/>
              <a:gd name="connsiteY190" fmla="*/ 1888443 h 1978172"/>
              <a:gd name="connsiteX191" fmla="*/ 2370 w 10768629"/>
              <a:gd name="connsiteY191" fmla="*/ 1878311 h 1978172"/>
              <a:gd name="connsiteX192" fmla="*/ 0 w 10768629"/>
              <a:gd name="connsiteY192" fmla="*/ 1878785 h 1978172"/>
              <a:gd name="connsiteX193" fmla="*/ 0 w 10768629"/>
              <a:gd name="connsiteY193"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115176 w 10768629"/>
              <a:gd name="connsiteY163" fmla="*/ 1943459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57504 w 10768629"/>
              <a:gd name="connsiteY162" fmla="*/ 1957276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90336 w 10768629"/>
              <a:gd name="connsiteY159" fmla="*/ 1925039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76289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407128 w 10768629"/>
              <a:gd name="connsiteY46" fmla="*/ 961344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69725 w 10768629"/>
              <a:gd name="connsiteY49" fmla="*/ 989186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9462 w 10768629"/>
              <a:gd name="connsiteY48" fmla="*/ 987106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79948 w 10768629"/>
              <a:gd name="connsiteY35" fmla="*/ 576062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316893 w 10768629"/>
              <a:gd name="connsiteY28" fmla="*/ 491390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69666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43525 w 10768629"/>
              <a:gd name="connsiteY78" fmla="*/ 1179064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85942 w 10768629"/>
              <a:gd name="connsiteY79" fmla="*/ 1233723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07190 w 10768629"/>
              <a:gd name="connsiteY82" fmla="*/ 1314737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5361 w 10768629"/>
              <a:gd name="connsiteY152" fmla="*/ 1894711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20200 w 10768629"/>
              <a:gd name="connsiteY151" fmla="*/ 1873173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22386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8523 w 10768629"/>
              <a:gd name="connsiteY182" fmla="*/ 1763621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58337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 name="connsiteX0" fmla="*/ 0 w 10768629"/>
              <a:gd name="connsiteY0" fmla="*/ 0 h 1978172"/>
              <a:gd name="connsiteX1" fmla="*/ 10768629 w 10768629"/>
              <a:gd name="connsiteY1" fmla="*/ 0 h 1978172"/>
              <a:gd name="connsiteX2" fmla="*/ 10733254 w 10768629"/>
              <a:gd name="connsiteY2" fmla="*/ 31439 h 1978172"/>
              <a:gd name="connsiteX3" fmla="*/ 10727085 w 10768629"/>
              <a:gd name="connsiteY3" fmla="*/ 37910 h 1978172"/>
              <a:gd name="connsiteX4" fmla="*/ 10675953 w 10768629"/>
              <a:gd name="connsiteY4" fmla="*/ 68623 h 1978172"/>
              <a:gd name="connsiteX5" fmla="*/ 10637091 w 10768629"/>
              <a:gd name="connsiteY5" fmla="*/ 90361 h 1978172"/>
              <a:gd name="connsiteX6" fmla="*/ 10610971 w 10768629"/>
              <a:gd name="connsiteY6" fmla="*/ 110764 h 1978172"/>
              <a:gd name="connsiteX7" fmla="*/ 10532872 w 10768629"/>
              <a:gd name="connsiteY7" fmla="*/ 138028 h 1978172"/>
              <a:gd name="connsiteX8" fmla="*/ 10398558 w 10768629"/>
              <a:gd name="connsiteY8" fmla="*/ 172911 h 1978172"/>
              <a:gd name="connsiteX9" fmla="*/ 10371128 w 10768629"/>
              <a:gd name="connsiteY9" fmla="*/ 182609 h 1978172"/>
              <a:gd name="connsiteX10" fmla="*/ 10352178 w 10768629"/>
              <a:gd name="connsiteY10" fmla="*/ 199976 h 1978172"/>
              <a:gd name="connsiteX11" fmla="*/ 10351815 w 10768629"/>
              <a:gd name="connsiteY11" fmla="*/ 211879 h 1978172"/>
              <a:gd name="connsiteX12" fmla="*/ 10337471 w 10768629"/>
              <a:gd name="connsiteY12" fmla="*/ 218661 h 1978172"/>
              <a:gd name="connsiteX13" fmla="*/ 10334625 w 10768629"/>
              <a:gd name="connsiteY13" fmla="*/ 222351 h 1978172"/>
              <a:gd name="connsiteX14" fmla="*/ 10256365 w 10768629"/>
              <a:gd name="connsiteY14" fmla="*/ 235917 h 1978172"/>
              <a:gd name="connsiteX15" fmla="*/ 10201127 w 10768629"/>
              <a:gd name="connsiteY15" fmla="*/ 267448 h 1978172"/>
              <a:gd name="connsiteX16" fmla="*/ 9961218 w 10768629"/>
              <a:gd name="connsiteY16" fmla="*/ 326720 h 1978172"/>
              <a:gd name="connsiteX17" fmla="*/ 9859715 w 10768629"/>
              <a:gd name="connsiteY17" fmla="*/ 355698 h 1978172"/>
              <a:gd name="connsiteX18" fmla="*/ 9679867 w 10768629"/>
              <a:gd name="connsiteY18" fmla="*/ 399081 h 1978172"/>
              <a:gd name="connsiteX19" fmla="*/ 9490654 w 10768629"/>
              <a:gd name="connsiteY19" fmla="*/ 455225 h 1978172"/>
              <a:gd name="connsiteX20" fmla="*/ 9470837 w 10768629"/>
              <a:gd name="connsiteY20" fmla="*/ 452539 h 1978172"/>
              <a:gd name="connsiteX21" fmla="*/ 9469082 w 10768629"/>
              <a:gd name="connsiteY21" fmla="*/ 454891 h 1978172"/>
              <a:gd name="connsiteX22" fmla="*/ 9448038 w 10768629"/>
              <a:gd name="connsiteY22" fmla="*/ 459733 h 1978172"/>
              <a:gd name="connsiteX23" fmla="*/ 9396821 w 10768629"/>
              <a:gd name="connsiteY23" fmla="*/ 455795 h 1978172"/>
              <a:gd name="connsiteX24" fmla="*/ 9392197 w 10768629"/>
              <a:gd name="connsiteY24" fmla="*/ 459796 h 1978172"/>
              <a:gd name="connsiteX25" fmla="*/ 9347994 w 10768629"/>
              <a:gd name="connsiteY25" fmla="*/ 464462 h 1978172"/>
              <a:gd name="connsiteX26" fmla="*/ 9347889 w 10768629"/>
              <a:gd name="connsiteY26" fmla="*/ 466539 h 1978172"/>
              <a:gd name="connsiteX27" fmla="*/ 9337639 w 10768629"/>
              <a:gd name="connsiteY27" fmla="*/ 476654 h 1978172"/>
              <a:gd name="connsiteX28" fmla="*/ 9287964 w 10768629"/>
              <a:gd name="connsiteY28" fmla="*/ 513052 h 1978172"/>
              <a:gd name="connsiteX29" fmla="*/ 9229283 w 10768629"/>
              <a:gd name="connsiteY29" fmla="*/ 555377 h 1978172"/>
              <a:gd name="connsiteX30" fmla="*/ 9220274 w 10768629"/>
              <a:gd name="connsiteY30" fmla="*/ 557502 h 1978172"/>
              <a:gd name="connsiteX31" fmla="*/ 9220202 w 10768629"/>
              <a:gd name="connsiteY31" fmla="*/ 558001 h 1978172"/>
              <a:gd name="connsiteX32" fmla="*/ 9210908 w 10768629"/>
              <a:gd name="connsiteY32" fmla="*/ 561147 h 1978172"/>
              <a:gd name="connsiteX33" fmla="*/ 9186374 w 10768629"/>
              <a:gd name="connsiteY33" fmla="*/ 565502 h 1978172"/>
              <a:gd name="connsiteX34" fmla="*/ 9181058 w 10768629"/>
              <a:gd name="connsiteY34" fmla="*/ 569943 h 1978172"/>
              <a:gd name="connsiteX35" fmla="*/ 9167549 w 10768629"/>
              <a:gd name="connsiteY35" fmla="*/ 584727 h 1978172"/>
              <a:gd name="connsiteX36" fmla="*/ 9149110 w 10768629"/>
              <a:gd name="connsiteY36" fmla="*/ 598906 h 1978172"/>
              <a:gd name="connsiteX37" fmla="*/ 9078556 w 10768629"/>
              <a:gd name="connsiteY37" fmla="*/ 644039 h 1978172"/>
              <a:gd name="connsiteX38" fmla="*/ 8996399 w 10768629"/>
              <a:gd name="connsiteY38" fmla="*/ 690055 h 1978172"/>
              <a:gd name="connsiteX39" fmla="*/ 8803791 w 10768629"/>
              <a:gd name="connsiteY39" fmla="*/ 813860 h 1978172"/>
              <a:gd name="connsiteX40" fmla="*/ 8636202 w 10768629"/>
              <a:gd name="connsiteY40" fmla="*/ 848463 h 1978172"/>
              <a:gd name="connsiteX41" fmla="*/ 8555372 w 10768629"/>
              <a:gd name="connsiteY41" fmla="*/ 883171 h 1978172"/>
              <a:gd name="connsiteX42" fmla="*/ 8507229 w 10768629"/>
              <a:gd name="connsiteY42" fmla="*/ 901665 h 1978172"/>
              <a:gd name="connsiteX43" fmla="*/ 8428473 w 10768629"/>
              <a:gd name="connsiteY43" fmla="*/ 927985 h 1978172"/>
              <a:gd name="connsiteX44" fmla="*/ 8427914 w 10768629"/>
              <a:gd name="connsiteY44" fmla="*/ 933480 h 1978172"/>
              <a:gd name="connsiteX45" fmla="*/ 8420327 w 10768629"/>
              <a:gd name="connsiteY45" fmla="*/ 941984 h 1978172"/>
              <a:gd name="connsiteX46" fmla="*/ 8394729 w 10768629"/>
              <a:gd name="connsiteY46" fmla="*/ 948347 h 1978172"/>
              <a:gd name="connsiteX47" fmla="*/ 8380548 w 10768629"/>
              <a:gd name="connsiteY47" fmla="*/ 987916 h 1978172"/>
              <a:gd name="connsiteX48" fmla="*/ 8375330 w 10768629"/>
              <a:gd name="connsiteY48" fmla="*/ 965444 h 1978172"/>
              <a:gd name="connsiteX49" fmla="*/ 8340796 w 10768629"/>
              <a:gd name="connsiteY49" fmla="*/ 980522 h 1978172"/>
              <a:gd name="connsiteX50" fmla="*/ 8304438 w 10768629"/>
              <a:gd name="connsiteY50" fmla="*/ 996739 h 1978172"/>
              <a:gd name="connsiteX51" fmla="*/ 8280929 w 10768629"/>
              <a:gd name="connsiteY51" fmla="*/ 1023089 h 1978172"/>
              <a:gd name="connsiteX52" fmla="*/ 8275760 w 10768629"/>
              <a:gd name="connsiteY52" fmla="*/ 1027772 h 1978172"/>
              <a:gd name="connsiteX53" fmla="*/ 8275478 w 10768629"/>
              <a:gd name="connsiteY53" fmla="*/ 1027605 h 1978172"/>
              <a:gd name="connsiteX54" fmla="*/ 8249003 w 10768629"/>
              <a:gd name="connsiteY54" fmla="*/ 1032033 h 1978172"/>
              <a:gd name="connsiteX55" fmla="*/ 8203836 w 10768629"/>
              <a:gd name="connsiteY55" fmla="*/ 1037347 h 1978172"/>
              <a:gd name="connsiteX56" fmla="*/ 8122936 w 10768629"/>
              <a:gd name="connsiteY56" fmla="*/ 1063113 h 1978172"/>
              <a:gd name="connsiteX57" fmla="*/ 8043658 w 10768629"/>
              <a:gd name="connsiteY57" fmla="*/ 1092746 h 1978172"/>
              <a:gd name="connsiteX58" fmla="*/ 8015351 w 10768629"/>
              <a:gd name="connsiteY58" fmla="*/ 1105478 h 1978172"/>
              <a:gd name="connsiteX59" fmla="*/ 7963145 w 10768629"/>
              <a:gd name="connsiteY59" fmla="*/ 1119346 h 1978172"/>
              <a:gd name="connsiteX60" fmla="*/ 7938145 w 10768629"/>
              <a:gd name="connsiteY60" fmla="*/ 1120225 h 1978172"/>
              <a:gd name="connsiteX61" fmla="*/ 7937238 w 10768629"/>
              <a:gd name="connsiteY61" fmla="*/ 1121204 h 1978172"/>
              <a:gd name="connsiteX62" fmla="*/ 7934398 w 10768629"/>
              <a:gd name="connsiteY62" fmla="*/ 1118240 h 1978172"/>
              <a:gd name="connsiteX63" fmla="*/ 7918248 w 10768629"/>
              <a:gd name="connsiteY63" fmla="*/ 1124371 h 1978172"/>
              <a:gd name="connsiteX64" fmla="*/ 7914119 w 10768629"/>
              <a:gd name="connsiteY64" fmla="*/ 1127653 h 1978172"/>
              <a:gd name="connsiteX65" fmla="*/ 7907658 w 10768629"/>
              <a:gd name="connsiteY65" fmla="*/ 1130350 h 1978172"/>
              <a:gd name="connsiteX66" fmla="*/ 7907434 w 10768629"/>
              <a:gd name="connsiteY66" fmla="*/ 1130103 h 1978172"/>
              <a:gd name="connsiteX67" fmla="*/ 7901508 w 10768629"/>
              <a:gd name="connsiteY67" fmla="*/ 1133245 h 1978172"/>
              <a:gd name="connsiteX68" fmla="*/ 7873287 w 10768629"/>
              <a:gd name="connsiteY68" fmla="*/ 1152609 h 1978172"/>
              <a:gd name="connsiteX69" fmla="*/ 7834833 w 10768629"/>
              <a:gd name="connsiteY69" fmla="*/ 1153868 h 1978172"/>
              <a:gd name="connsiteX70" fmla="*/ 7828661 w 10768629"/>
              <a:gd name="connsiteY70" fmla="*/ 1139994 h 1978172"/>
              <a:gd name="connsiteX71" fmla="*/ 7823966 w 10768629"/>
              <a:gd name="connsiteY71" fmla="*/ 1143178 h 1978172"/>
              <a:gd name="connsiteX72" fmla="*/ 7815078 w 10768629"/>
              <a:gd name="connsiteY72" fmla="*/ 1151776 h 1978172"/>
              <a:gd name="connsiteX73" fmla="*/ 7812026 w 10768629"/>
              <a:gd name="connsiteY73" fmla="*/ 1151522 h 1978172"/>
              <a:gd name="connsiteX74" fmla="*/ 7782249 w 10768629"/>
              <a:gd name="connsiteY74" fmla="*/ 1160970 h 1978172"/>
              <a:gd name="connsiteX75" fmla="*/ 7773476 w 10768629"/>
              <a:gd name="connsiteY75" fmla="*/ 1157414 h 1978172"/>
              <a:gd name="connsiteX76" fmla="*/ 7769600 w 10768629"/>
              <a:gd name="connsiteY76" fmla="*/ 1157365 h 1978172"/>
              <a:gd name="connsiteX77" fmla="*/ 7752631 w 10768629"/>
              <a:gd name="connsiteY77" fmla="*/ 1172815 h 1978172"/>
              <a:gd name="connsiteX78" fmla="*/ 7739392 w 10768629"/>
              <a:gd name="connsiteY78" fmla="*/ 1192062 h 1978172"/>
              <a:gd name="connsiteX79" fmla="*/ 7677677 w 10768629"/>
              <a:gd name="connsiteY79" fmla="*/ 1216394 h 1978172"/>
              <a:gd name="connsiteX80" fmla="*/ 7586920 w 10768629"/>
              <a:gd name="connsiteY80" fmla="*/ 1261888 h 1978172"/>
              <a:gd name="connsiteX81" fmla="*/ 7486100 w 10768629"/>
              <a:gd name="connsiteY81" fmla="*/ 1292563 h 1978172"/>
              <a:gd name="connsiteX82" fmla="*/ 7411323 w 10768629"/>
              <a:gd name="connsiteY82" fmla="*/ 1340732 h 1978172"/>
              <a:gd name="connsiteX83" fmla="*/ 7240698 w 10768629"/>
              <a:gd name="connsiteY83" fmla="*/ 1438832 h 1978172"/>
              <a:gd name="connsiteX84" fmla="*/ 7197675 w 10768629"/>
              <a:gd name="connsiteY84" fmla="*/ 1447530 h 1978172"/>
              <a:gd name="connsiteX85" fmla="*/ 7164788 w 10768629"/>
              <a:gd name="connsiteY85" fmla="*/ 1480293 h 1978172"/>
              <a:gd name="connsiteX86" fmla="*/ 7147929 w 10768629"/>
              <a:gd name="connsiteY86" fmla="*/ 1477641 h 1978172"/>
              <a:gd name="connsiteX87" fmla="*/ 7144965 w 10768629"/>
              <a:gd name="connsiteY87" fmla="*/ 1476908 h 1978172"/>
              <a:gd name="connsiteX88" fmla="*/ 7134299 w 10768629"/>
              <a:gd name="connsiteY88" fmla="*/ 1479969 h 1978172"/>
              <a:gd name="connsiteX89" fmla="*/ 7129809 w 10768629"/>
              <a:gd name="connsiteY89" fmla="*/ 1473339 h 1978172"/>
              <a:gd name="connsiteX90" fmla="*/ 7112688 w 10768629"/>
              <a:gd name="connsiteY90" fmla="*/ 1472575 h 1978172"/>
              <a:gd name="connsiteX91" fmla="*/ 7093470 w 10768629"/>
              <a:gd name="connsiteY91" fmla="*/ 1480300 h 1978172"/>
              <a:gd name="connsiteX92" fmla="*/ 7025034 w 10768629"/>
              <a:gd name="connsiteY92" fmla="*/ 1506934 h 1978172"/>
              <a:gd name="connsiteX93" fmla="*/ 7014783 w 10768629"/>
              <a:gd name="connsiteY93" fmla="*/ 1515868 h 1978172"/>
              <a:gd name="connsiteX94" fmla="*/ 6979706 w 10768629"/>
              <a:gd name="connsiteY94" fmla="*/ 1523511 h 1978172"/>
              <a:gd name="connsiteX95" fmla="*/ 6977890 w 10768629"/>
              <a:gd name="connsiteY95" fmla="*/ 1525793 h 1978172"/>
              <a:gd name="connsiteX96" fmla="*/ 6944339 w 10768629"/>
              <a:gd name="connsiteY96" fmla="*/ 1536237 h 1978172"/>
              <a:gd name="connsiteX97" fmla="*/ 6886996 w 10768629"/>
              <a:gd name="connsiteY97" fmla="*/ 1563569 h 1978172"/>
              <a:gd name="connsiteX98" fmla="*/ 6874510 w 10768629"/>
              <a:gd name="connsiteY98" fmla="*/ 1558469 h 1978172"/>
              <a:gd name="connsiteX99" fmla="*/ 6871943 w 10768629"/>
              <a:gd name="connsiteY99" fmla="*/ 1554651 h 1978172"/>
              <a:gd name="connsiteX100" fmla="*/ 6856174 w 10768629"/>
              <a:gd name="connsiteY100" fmla="*/ 1562024 h 1978172"/>
              <a:gd name="connsiteX101" fmla="*/ 6842321 w 10768629"/>
              <a:gd name="connsiteY101" fmla="*/ 1560554 h 1978172"/>
              <a:gd name="connsiteX102" fmla="*/ 6832713 w 10768629"/>
              <a:gd name="connsiteY102" fmla="*/ 1569357 h 1978172"/>
              <a:gd name="connsiteX103" fmla="*/ 6816351 w 10768629"/>
              <a:gd name="connsiteY103" fmla="*/ 1571495 h 1978172"/>
              <a:gd name="connsiteX104" fmla="*/ 6795800 w 10768629"/>
              <a:gd name="connsiteY104" fmla="*/ 1572010 h 1978172"/>
              <a:gd name="connsiteX105" fmla="*/ 6777546 w 10768629"/>
              <a:gd name="connsiteY105" fmla="*/ 1568661 h 1978172"/>
              <a:gd name="connsiteX106" fmla="*/ 6751528 w 10768629"/>
              <a:gd name="connsiteY106" fmla="*/ 1574143 h 1978172"/>
              <a:gd name="connsiteX107" fmla="*/ 6691966 w 10768629"/>
              <a:gd name="connsiteY107" fmla="*/ 1582255 h 1978172"/>
              <a:gd name="connsiteX108" fmla="*/ 6646941 w 10768629"/>
              <a:gd name="connsiteY108" fmla="*/ 1588471 h 1978172"/>
              <a:gd name="connsiteX109" fmla="*/ 6568576 w 10768629"/>
              <a:gd name="connsiteY109" fmla="*/ 1606488 h 1978172"/>
              <a:gd name="connsiteX110" fmla="*/ 6554358 w 10768629"/>
              <a:gd name="connsiteY110" fmla="*/ 1621701 h 1978172"/>
              <a:gd name="connsiteX111" fmla="*/ 6516968 w 10768629"/>
              <a:gd name="connsiteY111" fmla="*/ 1617195 h 1978172"/>
              <a:gd name="connsiteX112" fmla="*/ 6506479 w 10768629"/>
              <a:gd name="connsiteY112" fmla="*/ 1602227 h 1978172"/>
              <a:gd name="connsiteX113" fmla="*/ 6458436 w 10768629"/>
              <a:gd name="connsiteY113" fmla="*/ 1607332 h 1978172"/>
              <a:gd name="connsiteX114" fmla="*/ 6414786 w 10768629"/>
              <a:gd name="connsiteY114" fmla="*/ 1628815 h 1978172"/>
              <a:gd name="connsiteX115" fmla="*/ 6357085 w 10768629"/>
              <a:gd name="connsiteY115" fmla="*/ 1640846 h 1978172"/>
              <a:gd name="connsiteX116" fmla="*/ 6322636 w 10768629"/>
              <a:gd name="connsiteY116" fmla="*/ 1648213 h 1978172"/>
              <a:gd name="connsiteX117" fmla="*/ 6226172 w 10768629"/>
              <a:gd name="connsiteY117" fmla="*/ 1654676 h 1978172"/>
              <a:gd name="connsiteX118" fmla="*/ 6221217 w 10768629"/>
              <a:gd name="connsiteY118" fmla="*/ 1654506 h 1978172"/>
              <a:gd name="connsiteX119" fmla="*/ 6204956 w 10768629"/>
              <a:gd name="connsiteY119" fmla="*/ 1664280 h 1978172"/>
              <a:gd name="connsiteX120" fmla="*/ 6204270 w 10768629"/>
              <a:gd name="connsiteY120" fmla="*/ 1666782 h 1978172"/>
              <a:gd name="connsiteX121" fmla="*/ 6143810 w 10768629"/>
              <a:gd name="connsiteY121" fmla="*/ 1661963 h 1978172"/>
              <a:gd name="connsiteX122" fmla="*/ 6136560 w 10768629"/>
              <a:gd name="connsiteY122" fmla="*/ 1665728 h 1978172"/>
              <a:gd name="connsiteX123" fmla="*/ 6096155 w 10768629"/>
              <a:gd name="connsiteY123" fmla="*/ 1656951 h 1978172"/>
              <a:gd name="connsiteX124" fmla="*/ 6075812 w 10768629"/>
              <a:gd name="connsiteY124" fmla="*/ 1655422 h 1978172"/>
              <a:gd name="connsiteX125" fmla="*/ 6039495 w 10768629"/>
              <a:gd name="connsiteY125" fmla="*/ 1649680 h 1978172"/>
              <a:gd name="connsiteX126" fmla="*/ 6036523 w 10768629"/>
              <a:gd name="connsiteY126" fmla="*/ 1652121 h 1978172"/>
              <a:gd name="connsiteX127" fmla="*/ 6029328 w 10768629"/>
              <a:gd name="connsiteY127" fmla="*/ 1649904 h 1978172"/>
              <a:gd name="connsiteX128" fmla="*/ 6024075 w 10768629"/>
              <a:gd name="connsiteY128" fmla="*/ 1652779 h 1978172"/>
              <a:gd name="connsiteX129" fmla="*/ 6018085 w 10768629"/>
              <a:gd name="connsiteY129" fmla="*/ 1652030 h 1978172"/>
              <a:gd name="connsiteX130" fmla="*/ 5955513 w 10768629"/>
              <a:gd name="connsiteY130" fmla="*/ 1663584 h 1978172"/>
              <a:gd name="connsiteX131" fmla="*/ 5941996 w 10768629"/>
              <a:gd name="connsiteY131" fmla="*/ 1661326 h 1978172"/>
              <a:gd name="connsiteX132" fmla="*/ 5931789 w 10768629"/>
              <a:gd name="connsiteY132" fmla="*/ 1669915 h 1978172"/>
              <a:gd name="connsiteX133" fmla="*/ 5888686 w 10768629"/>
              <a:gd name="connsiteY133" fmla="*/ 1672175 h 1978172"/>
              <a:gd name="connsiteX134" fmla="*/ 5873794 w 10768629"/>
              <a:gd name="connsiteY134" fmla="*/ 1665454 h 1978172"/>
              <a:gd name="connsiteX135" fmla="*/ 5860022 w 10768629"/>
              <a:gd name="connsiteY135" fmla="*/ 1660635 h 1978172"/>
              <a:gd name="connsiteX136" fmla="*/ 5858237 w 10768629"/>
              <a:gd name="connsiteY136" fmla="*/ 1660649 h 1978172"/>
              <a:gd name="connsiteX137" fmla="*/ 5840319 w 10768629"/>
              <a:gd name="connsiteY137" fmla="*/ 1660798 h 1978172"/>
              <a:gd name="connsiteX138" fmla="*/ 5806984 w 10768629"/>
              <a:gd name="connsiteY138" fmla="*/ 1661075 h 1978172"/>
              <a:gd name="connsiteX139" fmla="*/ 5742351 w 10768629"/>
              <a:gd name="connsiteY139" fmla="*/ 1667489 h 1978172"/>
              <a:gd name="connsiteX140" fmla="*/ 5521171 w 10768629"/>
              <a:gd name="connsiteY140" fmla="*/ 1671626 h 1978172"/>
              <a:gd name="connsiteX141" fmla="*/ 5457384 w 10768629"/>
              <a:gd name="connsiteY141" fmla="*/ 1683952 h 1978172"/>
              <a:gd name="connsiteX142" fmla="*/ 4950070 w 10768629"/>
              <a:gd name="connsiteY142" fmla="*/ 1748401 h 1978172"/>
              <a:gd name="connsiteX143" fmla="*/ 4872172 w 10768629"/>
              <a:gd name="connsiteY143" fmla="*/ 1757222 h 1978172"/>
              <a:gd name="connsiteX144" fmla="*/ 4809524 w 10768629"/>
              <a:gd name="connsiteY144" fmla="*/ 1761033 h 1978172"/>
              <a:gd name="connsiteX145" fmla="*/ 4759058 w 10768629"/>
              <a:gd name="connsiteY145" fmla="*/ 1766533 h 1978172"/>
              <a:gd name="connsiteX146" fmla="*/ 4719749 w 10768629"/>
              <a:gd name="connsiteY146" fmla="*/ 1771811 h 1978172"/>
              <a:gd name="connsiteX147" fmla="*/ 4568686 w 10768629"/>
              <a:gd name="connsiteY147" fmla="*/ 1786141 h 1978172"/>
              <a:gd name="connsiteX148" fmla="*/ 4418751 w 10768629"/>
              <a:gd name="connsiteY148" fmla="*/ 1796932 h 1978172"/>
              <a:gd name="connsiteX149" fmla="*/ 4378377 w 10768629"/>
              <a:gd name="connsiteY149" fmla="*/ 1815528 h 1978172"/>
              <a:gd name="connsiteX150" fmla="*/ 4320575 w 10768629"/>
              <a:gd name="connsiteY150" fmla="*/ 1832722 h 1978172"/>
              <a:gd name="connsiteX151" fmla="*/ 4211935 w 10768629"/>
              <a:gd name="connsiteY151" fmla="*/ 1860177 h 1978172"/>
              <a:gd name="connsiteX152" fmla="*/ 4101228 w 10768629"/>
              <a:gd name="connsiteY152" fmla="*/ 1868717 h 1978172"/>
              <a:gd name="connsiteX153" fmla="*/ 3973223 w 10768629"/>
              <a:gd name="connsiteY153" fmla="*/ 1881015 h 1978172"/>
              <a:gd name="connsiteX154" fmla="*/ 3900992 w 10768629"/>
              <a:gd name="connsiteY154" fmla="*/ 1880603 h 1978172"/>
              <a:gd name="connsiteX155" fmla="*/ 3662119 w 10768629"/>
              <a:gd name="connsiteY155" fmla="*/ 1889285 h 1978172"/>
              <a:gd name="connsiteX156" fmla="*/ 3496919 w 10768629"/>
              <a:gd name="connsiteY156" fmla="*/ 1873180 h 1978172"/>
              <a:gd name="connsiteX157" fmla="*/ 3449433 w 10768629"/>
              <a:gd name="connsiteY157" fmla="*/ 1889681 h 1978172"/>
              <a:gd name="connsiteX158" fmla="*/ 3369766 w 10768629"/>
              <a:gd name="connsiteY158" fmla="*/ 1916653 h 1978172"/>
              <a:gd name="connsiteX159" fmla="*/ 3269672 w 10768629"/>
              <a:gd name="connsiteY159" fmla="*/ 1938036 h 1978172"/>
              <a:gd name="connsiteX160" fmla="*/ 3224897 w 10768629"/>
              <a:gd name="connsiteY160" fmla="*/ 1943733 h 1978172"/>
              <a:gd name="connsiteX161" fmla="*/ 3161463 w 10768629"/>
              <a:gd name="connsiteY161" fmla="*/ 1946591 h 1978172"/>
              <a:gd name="connsiteX162" fmla="*/ 3112044 w 10768629"/>
              <a:gd name="connsiteY162" fmla="*/ 1935614 h 1978172"/>
              <a:gd name="connsiteX163" fmla="*/ 3069716 w 10768629"/>
              <a:gd name="connsiteY163" fmla="*/ 1930463 h 1978172"/>
              <a:gd name="connsiteX164" fmla="*/ 3005773 w 10768629"/>
              <a:gd name="connsiteY164" fmla="*/ 1915878 h 1978172"/>
              <a:gd name="connsiteX165" fmla="*/ 2897201 w 10768629"/>
              <a:gd name="connsiteY165" fmla="*/ 1926772 h 1978172"/>
              <a:gd name="connsiteX166" fmla="*/ 2783891 w 10768629"/>
              <a:gd name="connsiteY166" fmla="*/ 1931749 h 1978172"/>
              <a:gd name="connsiteX167" fmla="*/ 2712447 w 10768629"/>
              <a:gd name="connsiteY167" fmla="*/ 1933044 h 1978172"/>
              <a:gd name="connsiteX168" fmla="*/ 2560151 w 10768629"/>
              <a:gd name="connsiteY168" fmla="*/ 1963609 h 1978172"/>
              <a:gd name="connsiteX169" fmla="*/ 2367221 w 10768629"/>
              <a:gd name="connsiteY169" fmla="*/ 1971884 h 1978172"/>
              <a:gd name="connsiteX170" fmla="*/ 2272130 w 10768629"/>
              <a:gd name="connsiteY170" fmla="*/ 1961162 h 1978172"/>
              <a:gd name="connsiteX171" fmla="*/ 2189404 w 10768629"/>
              <a:gd name="connsiteY171" fmla="*/ 1978172 h 1978172"/>
              <a:gd name="connsiteX172" fmla="*/ 2077704 w 10768629"/>
              <a:gd name="connsiteY172" fmla="*/ 1965002 h 1978172"/>
              <a:gd name="connsiteX173" fmla="*/ 2033299 w 10768629"/>
              <a:gd name="connsiteY173" fmla="*/ 1969042 h 1978172"/>
              <a:gd name="connsiteX174" fmla="*/ 1967996 w 10768629"/>
              <a:gd name="connsiteY174" fmla="*/ 1953187 h 1978172"/>
              <a:gd name="connsiteX175" fmla="*/ 1855805 w 10768629"/>
              <a:gd name="connsiteY175" fmla="*/ 1926082 h 1978172"/>
              <a:gd name="connsiteX176" fmla="*/ 1790957 w 10768629"/>
              <a:gd name="connsiteY176" fmla="*/ 1919460 h 1978172"/>
              <a:gd name="connsiteX177" fmla="*/ 1613978 w 10768629"/>
              <a:gd name="connsiteY177" fmla="*/ 1891581 h 1978172"/>
              <a:gd name="connsiteX178" fmla="*/ 1436831 w 10768629"/>
              <a:gd name="connsiteY178" fmla="*/ 1856201 h 1978172"/>
              <a:gd name="connsiteX179" fmla="*/ 1357365 w 10768629"/>
              <a:gd name="connsiteY179" fmla="*/ 1832140 h 1978172"/>
              <a:gd name="connsiteX180" fmla="*/ 1232341 w 10768629"/>
              <a:gd name="connsiteY180" fmla="*/ 1785942 h 1978172"/>
              <a:gd name="connsiteX181" fmla="*/ 1162595 w 10768629"/>
              <a:gd name="connsiteY181" fmla="*/ 1784330 h 1978172"/>
              <a:gd name="connsiteX182" fmla="*/ 1120257 w 10768629"/>
              <a:gd name="connsiteY182" fmla="*/ 1789615 h 1978172"/>
              <a:gd name="connsiteX183" fmla="*/ 991903 w 10768629"/>
              <a:gd name="connsiteY183" fmla="*/ 1786741 h 1978172"/>
              <a:gd name="connsiteX184" fmla="*/ 883960 w 10768629"/>
              <a:gd name="connsiteY184" fmla="*/ 1809389 h 1978172"/>
              <a:gd name="connsiteX185" fmla="*/ 766531 w 10768629"/>
              <a:gd name="connsiteY185" fmla="*/ 1805053 h 1978172"/>
              <a:gd name="connsiteX186" fmla="*/ 669779 w 10768629"/>
              <a:gd name="connsiteY186" fmla="*/ 1800537 h 1978172"/>
              <a:gd name="connsiteX187" fmla="*/ 523898 w 10768629"/>
              <a:gd name="connsiteY187" fmla="*/ 1811085 h 1978172"/>
              <a:gd name="connsiteX188" fmla="*/ 360251 w 10768629"/>
              <a:gd name="connsiteY188" fmla="*/ 1830735 h 1978172"/>
              <a:gd name="connsiteX189" fmla="*/ 255207 w 10768629"/>
              <a:gd name="connsiteY189" fmla="*/ 1818275 h 1978172"/>
              <a:gd name="connsiteX190" fmla="*/ 101803 w 10768629"/>
              <a:gd name="connsiteY190" fmla="*/ 1870647 h 1978172"/>
              <a:gd name="connsiteX191" fmla="*/ 25397 w 10768629"/>
              <a:gd name="connsiteY191" fmla="*/ 1888443 h 1978172"/>
              <a:gd name="connsiteX192" fmla="*/ 2370 w 10768629"/>
              <a:gd name="connsiteY192" fmla="*/ 1878311 h 1978172"/>
              <a:gd name="connsiteX193" fmla="*/ 0 w 10768629"/>
              <a:gd name="connsiteY193" fmla="*/ 1878785 h 1978172"/>
              <a:gd name="connsiteX194" fmla="*/ 0 w 10768629"/>
              <a:gd name="connsiteY194" fmla="*/ 0 h 197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10768629" h="1978172">
                <a:moveTo>
                  <a:pt x="0" y="0"/>
                </a:moveTo>
                <a:lnTo>
                  <a:pt x="10768629" y="0"/>
                </a:lnTo>
                <a:lnTo>
                  <a:pt x="10733254" y="31439"/>
                </a:lnTo>
                <a:lnTo>
                  <a:pt x="10727085" y="37910"/>
                </a:lnTo>
                <a:cubicBezTo>
                  <a:pt x="10712973" y="56080"/>
                  <a:pt x="10699457" y="78430"/>
                  <a:pt x="10675953" y="68623"/>
                </a:cubicBezTo>
                <a:cubicBezTo>
                  <a:pt x="10685972" y="89202"/>
                  <a:pt x="10641629" y="69781"/>
                  <a:pt x="10637091" y="90361"/>
                </a:cubicBezTo>
                <a:cubicBezTo>
                  <a:pt x="10635214" y="107005"/>
                  <a:pt x="10621323" y="104993"/>
                  <a:pt x="10610971" y="110764"/>
                </a:cubicBezTo>
                <a:cubicBezTo>
                  <a:pt x="10603980" y="127568"/>
                  <a:pt x="10551417" y="141180"/>
                  <a:pt x="10532872" y="138028"/>
                </a:cubicBezTo>
                <a:cubicBezTo>
                  <a:pt x="10480300" y="119072"/>
                  <a:pt x="10440532" y="186296"/>
                  <a:pt x="10398558" y="172911"/>
                </a:cubicBezTo>
                <a:cubicBezTo>
                  <a:pt x="10387708" y="174114"/>
                  <a:pt x="10378792" y="177646"/>
                  <a:pt x="10371128" y="182609"/>
                </a:cubicBezTo>
                <a:lnTo>
                  <a:pt x="10352178" y="199976"/>
                </a:lnTo>
                <a:lnTo>
                  <a:pt x="10351815" y="211879"/>
                </a:lnTo>
                <a:lnTo>
                  <a:pt x="10337471" y="218661"/>
                </a:lnTo>
                <a:lnTo>
                  <a:pt x="10334625" y="222351"/>
                </a:lnTo>
                <a:cubicBezTo>
                  <a:pt x="10321108" y="225227"/>
                  <a:pt x="10278615" y="228401"/>
                  <a:pt x="10256365" y="235917"/>
                </a:cubicBezTo>
                <a:cubicBezTo>
                  <a:pt x="10218136" y="258033"/>
                  <a:pt x="10224552" y="209685"/>
                  <a:pt x="10201127" y="267448"/>
                </a:cubicBezTo>
                <a:cubicBezTo>
                  <a:pt x="10121320" y="273476"/>
                  <a:pt x="10040763" y="345580"/>
                  <a:pt x="9961218" y="326720"/>
                </a:cubicBezTo>
                <a:cubicBezTo>
                  <a:pt x="9980173" y="341621"/>
                  <a:pt x="9883038" y="318484"/>
                  <a:pt x="9859715" y="355698"/>
                </a:cubicBezTo>
                <a:cubicBezTo>
                  <a:pt x="9812822" y="367758"/>
                  <a:pt x="9752089" y="383830"/>
                  <a:pt x="9679867" y="399081"/>
                </a:cubicBezTo>
                <a:cubicBezTo>
                  <a:pt x="9618357" y="415668"/>
                  <a:pt x="9525492" y="446315"/>
                  <a:pt x="9490654" y="455225"/>
                </a:cubicBezTo>
                <a:lnTo>
                  <a:pt x="9470837" y="452539"/>
                </a:lnTo>
                <a:lnTo>
                  <a:pt x="9469082" y="454891"/>
                </a:lnTo>
                <a:cubicBezTo>
                  <a:pt x="9460057" y="461184"/>
                  <a:pt x="9453495" y="461729"/>
                  <a:pt x="9448038" y="459733"/>
                </a:cubicBezTo>
                <a:lnTo>
                  <a:pt x="9396821" y="455795"/>
                </a:lnTo>
                <a:lnTo>
                  <a:pt x="9392197" y="459796"/>
                </a:lnTo>
                <a:lnTo>
                  <a:pt x="9347994" y="464462"/>
                </a:lnTo>
                <a:cubicBezTo>
                  <a:pt x="9347959" y="465155"/>
                  <a:pt x="9347925" y="465846"/>
                  <a:pt x="9347889" y="466539"/>
                </a:cubicBezTo>
                <a:cubicBezTo>
                  <a:pt x="9346648" y="471307"/>
                  <a:pt x="9343831" y="475025"/>
                  <a:pt x="9337639" y="476654"/>
                </a:cubicBezTo>
                <a:cubicBezTo>
                  <a:pt x="9354547" y="503661"/>
                  <a:pt x="9307720" y="510631"/>
                  <a:pt x="9287964" y="513052"/>
                </a:cubicBezTo>
                <a:cubicBezTo>
                  <a:pt x="9269905" y="526173"/>
                  <a:pt x="9245386" y="544358"/>
                  <a:pt x="9229283" y="555377"/>
                </a:cubicBezTo>
                <a:lnTo>
                  <a:pt x="9220274" y="557502"/>
                </a:lnTo>
                <a:cubicBezTo>
                  <a:pt x="9220250" y="557668"/>
                  <a:pt x="9220226" y="557835"/>
                  <a:pt x="9220202" y="558001"/>
                </a:cubicBezTo>
                <a:cubicBezTo>
                  <a:pt x="9218468" y="559434"/>
                  <a:pt x="9215591" y="560497"/>
                  <a:pt x="9210908" y="561147"/>
                </a:cubicBezTo>
                <a:lnTo>
                  <a:pt x="9186374" y="565502"/>
                </a:lnTo>
                <a:lnTo>
                  <a:pt x="9181058" y="569943"/>
                </a:lnTo>
                <a:lnTo>
                  <a:pt x="9167549" y="584727"/>
                </a:lnTo>
                <a:lnTo>
                  <a:pt x="9149110" y="598906"/>
                </a:lnTo>
                <a:cubicBezTo>
                  <a:pt x="9133575" y="594395"/>
                  <a:pt x="9087390" y="636567"/>
                  <a:pt x="9078556" y="644039"/>
                </a:cubicBezTo>
                <a:lnTo>
                  <a:pt x="8996399" y="690055"/>
                </a:lnTo>
                <a:cubicBezTo>
                  <a:pt x="8913147" y="777045"/>
                  <a:pt x="8867993" y="772591"/>
                  <a:pt x="8803791" y="813860"/>
                </a:cubicBezTo>
                <a:cubicBezTo>
                  <a:pt x="8745270" y="819906"/>
                  <a:pt x="8690049" y="823612"/>
                  <a:pt x="8636202" y="848463"/>
                </a:cubicBezTo>
                <a:cubicBezTo>
                  <a:pt x="8594799" y="860014"/>
                  <a:pt x="8568613" y="864779"/>
                  <a:pt x="8555372" y="883171"/>
                </a:cubicBezTo>
                <a:lnTo>
                  <a:pt x="8507229" y="901665"/>
                </a:lnTo>
                <a:lnTo>
                  <a:pt x="8428473" y="927985"/>
                </a:lnTo>
                <a:cubicBezTo>
                  <a:pt x="8428287" y="929817"/>
                  <a:pt x="8428100" y="931648"/>
                  <a:pt x="8427914" y="933480"/>
                </a:cubicBezTo>
                <a:lnTo>
                  <a:pt x="8420327" y="941984"/>
                </a:lnTo>
                <a:lnTo>
                  <a:pt x="8394729" y="948347"/>
                </a:lnTo>
                <a:lnTo>
                  <a:pt x="8380548" y="987916"/>
                </a:lnTo>
                <a:lnTo>
                  <a:pt x="8375330" y="965444"/>
                </a:lnTo>
                <a:cubicBezTo>
                  <a:pt x="8372375" y="964202"/>
                  <a:pt x="8344433" y="977378"/>
                  <a:pt x="8340796" y="980522"/>
                </a:cubicBezTo>
                <a:cubicBezTo>
                  <a:pt x="8328292" y="982128"/>
                  <a:pt x="8319237" y="991089"/>
                  <a:pt x="8304438" y="996739"/>
                </a:cubicBezTo>
                <a:cubicBezTo>
                  <a:pt x="8297193" y="1005683"/>
                  <a:pt x="8289328" y="1014568"/>
                  <a:pt x="8280929" y="1023089"/>
                </a:cubicBezTo>
                <a:lnTo>
                  <a:pt x="8275760" y="1027772"/>
                </a:lnTo>
                <a:lnTo>
                  <a:pt x="8275478" y="1027605"/>
                </a:lnTo>
                <a:cubicBezTo>
                  <a:pt x="8273970" y="1028076"/>
                  <a:pt x="8251461" y="1029408"/>
                  <a:pt x="8249003" y="1032033"/>
                </a:cubicBezTo>
                <a:lnTo>
                  <a:pt x="8203836" y="1037347"/>
                </a:lnTo>
                <a:cubicBezTo>
                  <a:pt x="8172789" y="1049890"/>
                  <a:pt x="8148166" y="1034625"/>
                  <a:pt x="8122936" y="1063113"/>
                </a:cubicBezTo>
                <a:cubicBezTo>
                  <a:pt x="8093850" y="1074757"/>
                  <a:pt x="8066781" y="1075350"/>
                  <a:pt x="8043658" y="1092746"/>
                </a:cubicBezTo>
                <a:cubicBezTo>
                  <a:pt x="8032157" y="1089174"/>
                  <a:pt x="8022145" y="1089998"/>
                  <a:pt x="8015351" y="1105478"/>
                </a:cubicBezTo>
                <a:cubicBezTo>
                  <a:pt x="7987544" y="1113006"/>
                  <a:pt x="7977708" y="1099152"/>
                  <a:pt x="7963145" y="1119346"/>
                </a:cubicBezTo>
                <a:cubicBezTo>
                  <a:pt x="7942622" y="1098880"/>
                  <a:pt x="7943760" y="1109516"/>
                  <a:pt x="7938145" y="1120225"/>
                </a:cubicBezTo>
                <a:lnTo>
                  <a:pt x="7937238" y="1121204"/>
                </a:lnTo>
                <a:lnTo>
                  <a:pt x="7934398" y="1118240"/>
                </a:lnTo>
                <a:lnTo>
                  <a:pt x="7918248" y="1124371"/>
                </a:lnTo>
                <a:lnTo>
                  <a:pt x="7914119" y="1127653"/>
                </a:lnTo>
                <a:cubicBezTo>
                  <a:pt x="7911201" y="1129547"/>
                  <a:pt x="7909169" y="1130331"/>
                  <a:pt x="7907658" y="1130350"/>
                </a:cubicBezTo>
                <a:lnTo>
                  <a:pt x="7907434" y="1130103"/>
                </a:lnTo>
                <a:lnTo>
                  <a:pt x="7901508" y="1133245"/>
                </a:lnTo>
                <a:cubicBezTo>
                  <a:pt x="7891644" y="1139271"/>
                  <a:pt x="7882185" y="1145815"/>
                  <a:pt x="7873287" y="1152609"/>
                </a:cubicBezTo>
                <a:cubicBezTo>
                  <a:pt x="7864672" y="1141906"/>
                  <a:pt x="7845199" y="1159242"/>
                  <a:pt x="7834833" y="1153868"/>
                </a:cubicBezTo>
                <a:lnTo>
                  <a:pt x="7828661" y="1139994"/>
                </a:lnTo>
                <a:lnTo>
                  <a:pt x="7823966" y="1143178"/>
                </a:lnTo>
                <a:lnTo>
                  <a:pt x="7815078" y="1151776"/>
                </a:lnTo>
                <a:cubicBezTo>
                  <a:pt x="7813692" y="1152943"/>
                  <a:pt x="7812687" y="1153116"/>
                  <a:pt x="7812026" y="1151522"/>
                </a:cubicBezTo>
                <a:cubicBezTo>
                  <a:pt x="7806555" y="1153054"/>
                  <a:pt x="7788673" y="1159989"/>
                  <a:pt x="7782249" y="1160970"/>
                </a:cubicBezTo>
                <a:lnTo>
                  <a:pt x="7773476" y="1157414"/>
                </a:lnTo>
                <a:lnTo>
                  <a:pt x="7769600" y="1157365"/>
                </a:lnTo>
                <a:lnTo>
                  <a:pt x="7752631" y="1172815"/>
                </a:lnTo>
                <a:lnTo>
                  <a:pt x="7739392" y="1192062"/>
                </a:lnTo>
                <a:lnTo>
                  <a:pt x="7677677" y="1216394"/>
                </a:lnTo>
                <a:lnTo>
                  <a:pt x="7586920" y="1261888"/>
                </a:lnTo>
                <a:cubicBezTo>
                  <a:pt x="7556723" y="1298911"/>
                  <a:pt x="7489187" y="1284518"/>
                  <a:pt x="7486100" y="1292563"/>
                </a:cubicBezTo>
                <a:cubicBezTo>
                  <a:pt x="7454875" y="1308356"/>
                  <a:pt x="7453335" y="1326361"/>
                  <a:pt x="7411323" y="1340732"/>
                </a:cubicBezTo>
                <a:cubicBezTo>
                  <a:pt x="7372519" y="1390006"/>
                  <a:pt x="7288617" y="1403664"/>
                  <a:pt x="7240698" y="1438832"/>
                </a:cubicBezTo>
                <a:cubicBezTo>
                  <a:pt x="7206467" y="1417136"/>
                  <a:pt x="7227555" y="1441678"/>
                  <a:pt x="7197675" y="1447530"/>
                </a:cubicBezTo>
                <a:cubicBezTo>
                  <a:pt x="7211601" y="1474927"/>
                  <a:pt x="7159483" y="1444981"/>
                  <a:pt x="7164788" y="1480293"/>
                </a:cubicBezTo>
                <a:cubicBezTo>
                  <a:pt x="7159184" y="1480240"/>
                  <a:pt x="7153584" y="1479075"/>
                  <a:pt x="7147929" y="1477641"/>
                </a:cubicBezTo>
                <a:lnTo>
                  <a:pt x="7144965" y="1476908"/>
                </a:lnTo>
                <a:lnTo>
                  <a:pt x="7134299" y="1479969"/>
                </a:lnTo>
                <a:lnTo>
                  <a:pt x="7129809" y="1473339"/>
                </a:lnTo>
                <a:lnTo>
                  <a:pt x="7112688" y="1472575"/>
                </a:lnTo>
                <a:cubicBezTo>
                  <a:pt x="7106506" y="1473449"/>
                  <a:pt x="7100123" y="1475741"/>
                  <a:pt x="7093470" y="1480300"/>
                </a:cubicBezTo>
                <a:cubicBezTo>
                  <a:pt x="7079039" y="1501274"/>
                  <a:pt x="7048991" y="1495718"/>
                  <a:pt x="7025034" y="1506934"/>
                </a:cubicBezTo>
                <a:lnTo>
                  <a:pt x="7014783" y="1515868"/>
                </a:lnTo>
                <a:lnTo>
                  <a:pt x="6979706" y="1523511"/>
                </a:lnTo>
                <a:lnTo>
                  <a:pt x="6977890" y="1525793"/>
                </a:lnTo>
                <a:cubicBezTo>
                  <a:pt x="6971996" y="1527914"/>
                  <a:pt x="6959488" y="1529941"/>
                  <a:pt x="6944339" y="1536237"/>
                </a:cubicBezTo>
                <a:lnTo>
                  <a:pt x="6886996" y="1563569"/>
                </a:lnTo>
                <a:lnTo>
                  <a:pt x="6874510" y="1558469"/>
                </a:lnTo>
                <a:lnTo>
                  <a:pt x="6871943" y="1554651"/>
                </a:lnTo>
                <a:lnTo>
                  <a:pt x="6856174" y="1562024"/>
                </a:lnTo>
                <a:lnTo>
                  <a:pt x="6842321" y="1560554"/>
                </a:lnTo>
                <a:lnTo>
                  <a:pt x="6832713" y="1569357"/>
                </a:lnTo>
                <a:lnTo>
                  <a:pt x="6816351" y="1571495"/>
                </a:lnTo>
                <a:cubicBezTo>
                  <a:pt x="6810216" y="1571510"/>
                  <a:pt x="6803310" y="1571324"/>
                  <a:pt x="6795800" y="1572010"/>
                </a:cubicBezTo>
                <a:lnTo>
                  <a:pt x="6777546" y="1568661"/>
                </a:lnTo>
                <a:lnTo>
                  <a:pt x="6751528" y="1574143"/>
                </a:lnTo>
                <a:cubicBezTo>
                  <a:pt x="6731455" y="1578562"/>
                  <a:pt x="6712054" y="1582098"/>
                  <a:pt x="6691966" y="1582255"/>
                </a:cubicBezTo>
                <a:cubicBezTo>
                  <a:pt x="6677921" y="1590738"/>
                  <a:pt x="6663787" y="1595441"/>
                  <a:pt x="6646941" y="1588471"/>
                </a:cubicBezTo>
                <a:cubicBezTo>
                  <a:pt x="6605135" y="1597971"/>
                  <a:pt x="6598373" y="1612583"/>
                  <a:pt x="6568576" y="1606488"/>
                </a:cubicBezTo>
                <a:cubicBezTo>
                  <a:pt x="6562510" y="1614734"/>
                  <a:pt x="6558067" y="1619360"/>
                  <a:pt x="6554358" y="1621701"/>
                </a:cubicBezTo>
                <a:cubicBezTo>
                  <a:pt x="6543227" y="1628727"/>
                  <a:pt x="6538724" y="1615196"/>
                  <a:pt x="6516968" y="1617195"/>
                </a:cubicBezTo>
                <a:cubicBezTo>
                  <a:pt x="6493173" y="1617368"/>
                  <a:pt x="6528193" y="1598652"/>
                  <a:pt x="6506479" y="1602227"/>
                </a:cubicBezTo>
                <a:cubicBezTo>
                  <a:pt x="6486674" y="1613929"/>
                  <a:pt x="6478484" y="1593997"/>
                  <a:pt x="6458436" y="1607332"/>
                </a:cubicBezTo>
                <a:cubicBezTo>
                  <a:pt x="6471168" y="1620800"/>
                  <a:pt x="6410323" y="1615478"/>
                  <a:pt x="6414786" y="1628815"/>
                </a:cubicBezTo>
                <a:cubicBezTo>
                  <a:pt x="6385942" y="1615041"/>
                  <a:pt x="6386569" y="1640238"/>
                  <a:pt x="6357085" y="1640846"/>
                </a:cubicBezTo>
                <a:cubicBezTo>
                  <a:pt x="6341163" y="1636809"/>
                  <a:pt x="6331497" y="1637754"/>
                  <a:pt x="6322636" y="1648213"/>
                </a:cubicBezTo>
                <a:cubicBezTo>
                  <a:pt x="6248448" y="1627802"/>
                  <a:pt x="6286748" y="1654976"/>
                  <a:pt x="6226172" y="1654676"/>
                </a:cubicBezTo>
                <a:lnTo>
                  <a:pt x="6221217" y="1654506"/>
                </a:lnTo>
                <a:lnTo>
                  <a:pt x="6204956" y="1664280"/>
                </a:lnTo>
                <a:cubicBezTo>
                  <a:pt x="6204728" y="1665114"/>
                  <a:pt x="6204498" y="1665947"/>
                  <a:pt x="6204270" y="1666782"/>
                </a:cubicBezTo>
                <a:lnTo>
                  <a:pt x="6143810" y="1661963"/>
                </a:lnTo>
                <a:lnTo>
                  <a:pt x="6136560" y="1665728"/>
                </a:lnTo>
                <a:lnTo>
                  <a:pt x="6096155" y="1656951"/>
                </a:lnTo>
                <a:lnTo>
                  <a:pt x="6075812" y="1655422"/>
                </a:lnTo>
                <a:lnTo>
                  <a:pt x="6039495" y="1649680"/>
                </a:lnTo>
                <a:lnTo>
                  <a:pt x="6036523" y="1652121"/>
                </a:lnTo>
                <a:lnTo>
                  <a:pt x="6029328" y="1649904"/>
                </a:lnTo>
                <a:lnTo>
                  <a:pt x="6024075" y="1652779"/>
                </a:lnTo>
                <a:lnTo>
                  <a:pt x="6018085" y="1652030"/>
                </a:lnTo>
                <a:cubicBezTo>
                  <a:pt x="6006658" y="1653831"/>
                  <a:pt x="5968194" y="1662035"/>
                  <a:pt x="5955513" y="1663584"/>
                </a:cubicBezTo>
                <a:lnTo>
                  <a:pt x="5941996" y="1661326"/>
                </a:lnTo>
                <a:lnTo>
                  <a:pt x="5931789" y="1669915"/>
                </a:lnTo>
                <a:lnTo>
                  <a:pt x="5888686" y="1672175"/>
                </a:lnTo>
                <a:lnTo>
                  <a:pt x="5873794" y="1665454"/>
                </a:lnTo>
                <a:lnTo>
                  <a:pt x="5860022" y="1660635"/>
                </a:lnTo>
                <a:lnTo>
                  <a:pt x="5858237" y="1660649"/>
                </a:lnTo>
                <a:lnTo>
                  <a:pt x="5840319" y="1660798"/>
                </a:lnTo>
                <a:lnTo>
                  <a:pt x="5806984" y="1661075"/>
                </a:lnTo>
                <a:cubicBezTo>
                  <a:pt x="5785708" y="1661533"/>
                  <a:pt x="5764126" y="1662974"/>
                  <a:pt x="5742351" y="1667489"/>
                </a:cubicBezTo>
                <a:cubicBezTo>
                  <a:pt x="5659069" y="1645168"/>
                  <a:pt x="5615134" y="1706361"/>
                  <a:pt x="5521171" y="1671626"/>
                </a:cubicBezTo>
                <a:cubicBezTo>
                  <a:pt x="5491803" y="1671296"/>
                  <a:pt x="5498089" y="1662666"/>
                  <a:pt x="5457384" y="1683952"/>
                </a:cubicBezTo>
                <a:cubicBezTo>
                  <a:pt x="5356959" y="1699287"/>
                  <a:pt x="5078905" y="1774579"/>
                  <a:pt x="4950070" y="1748401"/>
                </a:cubicBezTo>
                <a:cubicBezTo>
                  <a:pt x="4918276" y="1752255"/>
                  <a:pt x="4891043" y="1756936"/>
                  <a:pt x="4872172" y="1757222"/>
                </a:cubicBezTo>
                <a:lnTo>
                  <a:pt x="4809524" y="1761033"/>
                </a:lnTo>
                <a:cubicBezTo>
                  <a:pt x="4791324" y="1772975"/>
                  <a:pt x="4777258" y="1754591"/>
                  <a:pt x="4759058" y="1766533"/>
                </a:cubicBezTo>
                <a:cubicBezTo>
                  <a:pt x="4747481" y="1770744"/>
                  <a:pt x="4734604" y="1772921"/>
                  <a:pt x="4719749" y="1771811"/>
                </a:cubicBezTo>
                <a:cubicBezTo>
                  <a:pt x="4671168" y="1780243"/>
                  <a:pt x="4634134" y="1775931"/>
                  <a:pt x="4568686" y="1786141"/>
                </a:cubicBezTo>
                <a:cubicBezTo>
                  <a:pt x="4544667" y="1777910"/>
                  <a:pt x="4432547" y="1778168"/>
                  <a:pt x="4418751" y="1796932"/>
                </a:cubicBezTo>
                <a:cubicBezTo>
                  <a:pt x="4403360" y="1801488"/>
                  <a:pt x="4385278" y="1795746"/>
                  <a:pt x="4378377" y="1815528"/>
                </a:cubicBezTo>
                <a:cubicBezTo>
                  <a:pt x="4366870" y="1839461"/>
                  <a:pt x="4337372" y="1814003"/>
                  <a:pt x="4320575" y="1832722"/>
                </a:cubicBezTo>
                <a:cubicBezTo>
                  <a:pt x="4277898" y="1857053"/>
                  <a:pt x="4243945" y="1846759"/>
                  <a:pt x="4211935" y="1860177"/>
                </a:cubicBezTo>
                <a:cubicBezTo>
                  <a:pt x="4181519" y="1859584"/>
                  <a:pt x="4171342" y="1859762"/>
                  <a:pt x="4101228" y="1868717"/>
                </a:cubicBezTo>
                <a:cubicBezTo>
                  <a:pt x="4080159" y="1876188"/>
                  <a:pt x="4039427" y="1877381"/>
                  <a:pt x="3973223" y="1881015"/>
                </a:cubicBezTo>
                <a:cubicBezTo>
                  <a:pt x="3971330" y="1884974"/>
                  <a:pt x="3952843" y="1879225"/>
                  <a:pt x="3900992" y="1880603"/>
                </a:cubicBezTo>
                <a:cubicBezTo>
                  <a:pt x="3849141" y="1881981"/>
                  <a:pt x="3740060" y="1895686"/>
                  <a:pt x="3662119" y="1889285"/>
                </a:cubicBezTo>
                <a:cubicBezTo>
                  <a:pt x="3565155" y="1881322"/>
                  <a:pt x="3613412" y="1915150"/>
                  <a:pt x="3496919" y="1873180"/>
                </a:cubicBezTo>
                <a:cubicBezTo>
                  <a:pt x="3488062" y="1895719"/>
                  <a:pt x="3474293" y="1876288"/>
                  <a:pt x="3449433" y="1889681"/>
                </a:cubicBezTo>
                <a:cubicBezTo>
                  <a:pt x="3406553" y="1891629"/>
                  <a:pt x="3413217" y="1897797"/>
                  <a:pt x="3369766" y="1916653"/>
                </a:cubicBezTo>
                <a:cubicBezTo>
                  <a:pt x="3338805" y="1929531"/>
                  <a:pt x="3289487" y="1928617"/>
                  <a:pt x="3269672" y="1938036"/>
                </a:cubicBezTo>
                <a:lnTo>
                  <a:pt x="3224897" y="1943733"/>
                </a:lnTo>
                <a:cubicBezTo>
                  <a:pt x="3188693" y="1949271"/>
                  <a:pt x="3178540" y="1909145"/>
                  <a:pt x="3161463" y="1946591"/>
                </a:cubicBezTo>
                <a:lnTo>
                  <a:pt x="3112044" y="1935614"/>
                </a:lnTo>
                <a:lnTo>
                  <a:pt x="3069716" y="1930463"/>
                </a:lnTo>
                <a:cubicBezTo>
                  <a:pt x="3049937" y="1924285"/>
                  <a:pt x="3047816" y="1925644"/>
                  <a:pt x="3005773" y="1915878"/>
                </a:cubicBezTo>
                <a:cubicBezTo>
                  <a:pt x="2978838" y="1921092"/>
                  <a:pt x="2967972" y="1927319"/>
                  <a:pt x="2897201" y="1926772"/>
                </a:cubicBezTo>
                <a:lnTo>
                  <a:pt x="2783891" y="1931749"/>
                </a:lnTo>
                <a:cubicBezTo>
                  <a:pt x="2753098" y="1932794"/>
                  <a:pt x="2731621" y="1915151"/>
                  <a:pt x="2712447" y="1933044"/>
                </a:cubicBezTo>
                <a:cubicBezTo>
                  <a:pt x="2621923" y="1990472"/>
                  <a:pt x="2637976" y="1949546"/>
                  <a:pt x="2560151" y="1963609"/>
                </a:cubicBezTo>
                <a:cubicBezTo>
                  <a:pt x="2472084" y="1973456"/>
                  <a:pt x="2423631" y="1962133"/>
                  <a:pt x="2367221" y="1971884"/>
                </a:cubicBezTo>
                <a:cubicBezTo>
                  <a:pt x="2355331" y="1950582"/>
                  <a:pt x="2295649" y="1950006"/>
                  <a:pt x="2272130" y="1961162"/>
                </a:cubicBezTo>
                <a:cubicBezTo>
                  <a:pt x="2229336" y="1964326"/>
                  <a:pt x="2232627" y="1943953"/>
                  <a:pt x="2189404" y="1978172"/>
                </a:cubicBezTo>
                <a:cubicBezTo>
                  <a:pt x="2153824" y="1968017"/>
                  <a:pt x="2114605" y="1969166"/>
                  <a:pt x="2077704" y="1965002"/>
                </a:cubicBezTo>
                <a:cubicBezTo>
                  <a:pt x="2053064" y="1962036"/>
                  <a:pt x="2051584" y="1971011"/>
                  <a:pt x="2033299" y="1969042"/>
                </a:cubicBezTo>
                <a:cubicBezTo>
                  <a:pt x="2015014" y="1967073"/>
                  <a:pt x="1998956" y="1958903"/>
                  <a:pt x="1967996" y="1953187"/>
                </a:cubicBezTo>
                <a:cubicBezTo>
                  <a:pt x="1924117" y="1970917"/>
                  <a:pt x="1915668" y="1940297"/>
                  <a:pt x="1855805" y="1926082"/>
                </a:cubicBezTo>
                <a:cubicBezTo>
                  <a:pt x="1830663" y="1943732"/>
                  <a:pt x="1810564" y="1935694"/>
                  <a:pt x="1790957" y="1919460"/>
                </a:cubicBezTo>
                <a:cubicBezTo>
                  <a:pt x="1732588" y="1924884"/>
                  <a:pt x="1679506" y="1900619"/>
                  <a:pt x="1613978" y="1891581"/>
                </a:cubicBezTo>
                <a:cubicBezTo>
                  <a:pt x="1542961" y="1912227"/>
                  <a:pt x="1506863" y="1865666"/>
                  <a:pt x="1436831" y="1856201"/>
                </a:cubicBezTo>
                <a:cubicBezTo>
                  <a:pt x="1409149" y="1862955"/>
                  <a:pt x="1416370" y="1829853"/>
                  <a:pt x="1357365" y="1832140"/>
                </a:cubicBezTo>
                <a:cubicBezTo>
                  <a:pt x="1285880" y="1811785"/>
                  <a:pt x="1273193" y="1786872"/>
                  <a:pt x="1232341" y="1785942"/>
                </a:cubicBezTo>
                <a:cubicBezTo>
                  <a:pt x="1223903" y="1792798"/>
                  <a:pt x="1160576" y="1793911"/>
                  <a:pt x="1162595" y="1784330"/>
                </a:cubicBezTo>
                <a:cubicBezTo>
                  <a:pt x="1153167" y="1787110"/>
                  <a:pt x="1122206" y="1805077"/>
                  <a:pt x="1120257" y="1789615"/>
                </a:cubicBezTo>
                <a:cubicBezTo>
                  <a:pt x="1073149" y="1786750"/>
                  <a:pt x="1034361" y="1768718"/>
                  <a:pt x="991903" y="1786741"/>
                </a:cubicBezTo>
                <a:cubicBezTo>
                  <a:pt x="966383" y="1781126"/>
                  <a:pt x="949501" y="1800915"/>
                  <a:pt x="883960" y="1809389"/>
                </a:cubicBezTo>
                <a:cubicBezTo>
                  <a:pt x="836064" y="1808194"/>
                  <a:pt x="826980" y="1826610"/>
                  <a:pt x="766531" y="1805053"/>
                </a:cubicBezTo>
                <a:cubicBezTo>
                  <a:pt x="732778" y="1801141"/>
                  <a:pt x="694055" y="1787044"/>
                  <a:pt x="669779" y="1800537"/>
                </a:cubicBezTo>
                <a:cubicBezTo>
                  <a:pt x="645252" y="1794709"/>
                  <a:pt x="563495" y="1813232"/>
                  <a:pt x="523898" y="1811085"/>
                </a:cubicBezTo>
                <a:cubicBezTo>
                  <a:pt x="457555" y="1798530"/>
                  <a:pt x="395227" y="1824052"/>
                  <a:pt x="360251" y="1830735"/>
                </a:cubicBezTo>
                <a:cubicBezTo>
                  <a:pt x="313564" y="1825583"/>
                  <a:pt x="298281" y="1811622"/>
                  <a:pt x="255207" y="1818275"/>
                </a:cubicBezTo>
                <a:cubicBezTo>
                  <a:pt x="206572" y="1839769"/>
                  <a:pt x="160277" y="1836800"/>
                  <a:pt x="101803" y="1870647"/>
                </a:cubicBezTo>
                <a:cubicBezTo>
                  <a:pt x="85849" y="1910002"/>
                  <a:pt x="27997" y="1845258"/>
                  <a:pt x="25397" y="1888443"/>
                </a:cubicBezTo>
                <a:cubicBezTo>
                  <a:pt x="19096" y="1881154"/>
                  <a:pt x="11260" y="1878398"/>
                  <a:pt x="2370" y="1878311"/>
                </a:cubicBezTo>
                <a:lnTo>
                  <a:pt x="0" y="1878785"/>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CB21F3BC-6215-D1D2-51AF-E788A1A254EF}"/>
              </a:ext>
            </a:extLst>
          </p:cNvPr>
          <p:cNvSpPr>
            <a:spLocks noGrp="1"/>
          </p:cNvSpPr>
          <p:nvPr>
            <p:ph type="title"/>
          </p:nvPr>
        </p:nvSpPr>
        <p:spPr>
          <a:xfrm>
            <a:off x="1137034" y="609597"/>
            <a:ext cx="9392421" cy="1330841"/>
          </a:xfrm>
        </p:spPr>
        <p:txBody>
          <a:bodyPr>
            <a:normAutofit/>
          </a:bodyPr>
          <a:lstStyle/>
          <a:p>
            <a:r>
              <a:rPr lang="en-GB" dirty="0"/>
              <a:t>A few final specifics</a:t>
            </a:r>
          </a:p>
        </p:txBody>
      </p:sp>
      <p:sp>
        <p:nvSpPr>
          <p:cNvPr id="3" name="Content Placeholder 2">
            <a:extLst>
              <a:ext uri="{FF2B5EF4-FFF2-40B4-BE49-F238E27FC236}">
                <a16:creationId xmlns:a16="http://schemas.microsoft.com/office/drawing/2014/main" id="{6623452D-61B1-DB60-BDFC-FF7F0E47958B}"/>
              </a:ext>
            </a:extLst>
          </p:cNvPr>
          <p:cNvSpPr>
            <a:spLocks noGrp="1"/>
          </p:cNvSpPr>
          <p:nvPr>
            <p:ph idx="1"/>
          </p:nvPr>
        </p:nvSpPr>
        <p:spPr>
          <a:xfrm>
            <a:off x="261257" y="2198362"/>
            <a:ext cx="12017829" cy="4659638"/>
          </a:xfrm>
        </p:spPr>
        <p:txBody>
          <a:bodyPr>
            <a:normAutofit fontScale="92500"/>
          </a:bodyPr>
          <a:lstStyle/>
          <a:p>
            <a:pPr marL="0" indent="0">
              <a:buNone/>
            </a:pPr>
            <a:r>
              <a:rPr lang="en-GB" dirty="0"/>
              <a:t>Angela will be in touch to ask how you would like your name to written on your Certificate of Accomplishment along with course evaluation form. </a:t>
            </a:r>
          </a:p>
          <a:p>
            <a:pPr marL="0" indent="0">
              <a:buNone/>
            </a:pPr>
            <a:endParaRPr lang="en-GB" dirty="0"/>
          </a:p>
          <a:p>
            <a:pPr marL="0" indent="0">
              <a:buNone/>
            </a:pPr>
            <a:r>
              <a:rPr lang="en-GB" dirty="0"/>
              <a:t>Your evaluation of the course will help Angela to continuously improve her teaching, mentoring  and oral history capabilities so these may be shared with future students.</a:t>
            </a:r>
          </a:p>
          <a:p>
            <a:pPr marL="0" indent="0">
              <a:buNone/>
            </a:pPr>
            <a:endParaRPr lang="en-GB" dirty="0"/>
          </a:p>
          <a:p>
            <a:pPr marL="0" indent="0">
              <a:buNone/>
            </a:pPr>
            <a:r>
              <a:rPr lang="en-GB" dirty="0"/>
              <a:t>Staying in touch as a community of oral history </a:t>
            </a:r>
            <a:r>
              <a:rPr lang="en-GB" dirty="0" err="1"/>
              <a:t>practioners</a:t>
            </a:r>
            <a:r>
              <a:rPr lang="en-GB" dirty="0"/>
              <a:t>; sharing email addresses.</a:t>
            </a:r>
          </a:p>
          <a:p>
            <a:pPr marL="0" indent="0">
              <a:buNone/>
            </a:pPr>
            <a:endParaRPr lang="en-GB" dirty="0"/>
          </a:p>
          <a:p>
            <a:pPr marL="0" indent="0">
              <a:buNone/>
            </a:pPr>
            <a:r>
              <a:rPr lang="en-GB" dirty="0"/>
              <a:t>Web page dedicated to you with individual bios on </a:t>
            </a:r>
            <a:r>
              <a:rPr lang="en-GB" dirty="0">
                <a:hlinkClick r:id="rId2"/>
              </a:rPr>
              <a:t>Oral History Made Easy</a:t>
            </a:r>
            <a:endParaRPr lang="en-GB" dirty="0"/>
          </a:p>
          <a:p>
            <a:pPr marL="0" indent="0">
              <a:buNone/>
            </a:pPr>
            <a:endParaRPr lang="en-GB" sz="1100" dirty="0"/>
          </a:p>
          <a:p>
            <a:pPr marL="0" indent="0">
              <a:buNone/>
            </a:pPr>
            <a:r>
              <a:rPr lang="en-GB" sz="1100" dirty="0"/>
              <a:t>.</a:t>
            </a:r>
          </a:p>
        </p:txBody>
      </p:sp>
      <p:pic>
        <p:nvPicPr>
          <p:cNvPr id="5" name="Picture 4" descr="A white speech bubble with red text&#10;&#10;Description automatically generated">
            <a:extLst>
              <a:ext uri="{FF2B5EF4-FFF2-40B4-BE49-F238E27FC236}">
                <a16:creationId xmlns:a16="http://schemas.microsoft.com/office/drawing/2014/main" id="{5CD04B1A-79CC-098E-CC1D-170A730878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4400" y="0"/>
            <a:ext cx="3657599" cy="2057399"/>
          </a:xfrm>
          <a:prstGeom prst="rect">
            <a:avLst/>
          </a:prstGeom>
        </p:spPr>
      </p:pic>
      <p:sp>
        <p:nvSpPr>
          <p:cNvPr id="14" name="Freeform: Shape 13">
            <a:extLst>
              <a:ext uri="{FF2B5EF4-FFF2-40B4-BE49-F238E27FC236}">
                <a16:creationId xmlns:a16="http://schemas.microsoft.com/office/drawing/2014/main" id="{9A0D773F-7A7D-4DBB-9DEA-86BB8B8F4B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381624" y="6209414"/>
            <a:ext cx="6810375" cy="648586"/>
          </a:xfrm>
          <a:custGeom>
            <a:avLst/>
            <a:gdLst>
              <a:gd name="connsiteX0" fmla="*/ 0 w 10753706"/>
              <a:gd name="connsiteY0" fmla="*/ 0 h 1027260"/>
              <a:gd name="connsiteX1" fmla="*/ 10753706 w 10753706"/>
              <a:gd name="connsiteY1" fmla="*/ 0 h 1027260"/>
              <a:gd name="connsiteX2" fmla="*/ 10748809 w 10753706"/>
              <a:gd name="connsiteY2" fmla="*/ 2522 h 1027260"/>
              <a:gd name="connsiteX3" fmla="*/ 10725330 w 10753706"/>
              <a:gd name="connsiteY3" fmla="*/ 11977 h 1027260"/>
              <a:gd name="connsiteX4" fmla="*/ 10615423 w 10753706"/>
              <a:gd name="connsiteY4" fmla="*/ 52967 h 1027260"/>
              <a:gd name="connsiteX5" fmla="*/ 10533936 w 10753706"/>
              <a:gd name="connsiteY5" fmla="*/ 53095 h 1027260"/>
              <a:gd name="connsiteX6" fmla="*/ 10466876 w 10753706"/>
              <a:gd name="connsiteY6" fmla="*/ 45180 h 1027260"/>
              <a:gd name="connsiteX7" fmla="*/ 10355090 w 10753706"/>
              <a:gd name="connsiteY7" fmla="*/ 89741 h 1027260"/>
              <a:gd name="connsiteX8" fmla="*/ 10087145 w 10753706"/>
              <a:gd name="connsiteY8" fmla="*/ 66115 h 1027260"/>
              <a:gd name="connsiteX9" fmla="*/ 10015902 w 10753706"/>
              <a:gd name="connsiteY9" fmla="*/ 76178 h 1027260"/>
              <a:gd name="connsiteX10" fmla="*/ 9806005 w 10753706"/>
              <a:gd name="connsiteY10" fmla="*/ 102435 h 1027260"/>
              <a:gd name="connsiteX11" fmla="*/ 9602583 w 10753706"/>
              <a:gd name="connsiteY11" fmla="*/ 179170 h 1027260"/>
              <a:gd name="connsiteX12" fmla="*/ 9469719 w 10753706"/>
              <a:gd name="connsiteY12" fmla="*/ 174721 h 1027260"/>
              <a:gd name="connsiteX13" fmla="*/ 9408692 w 10753706"/>
              <a:gd name="connsiteY13" fmla="*/ 189513 h 1027260"/>
              <a:gd name="connsiteX14" fmla="*/ 9364151 w 10753706"/>
              <a:gd name="connsiteY14" fmla="*/ 194072 h 1027260"/>
              <a:gd name="connsiteX15" fmla="*/ 9337751 w 10753706"/>
              <a:gd name="connsiteY15" fmla="*/ 197579 h 1027260"/>
              <a:gd name="connsiteX16" fmla="*/ 9297166 w 10753706"/>
              <a:gd name="connsiteY16" fmla="*/ 216558 h 1027260"/>
              <a:gd name="connsiteX17" fmla="*/ 9123859 w 10753706"/>
              <a:gd name="connsiteY17" fmla="*/ 237356 h 1027260"/>
              <a:gd name="connsiteX18" fmla="*/ 8950741 w 10753706"/>
              <a:gd name="connsiteY18" fmla="*/ 238020 h 1027260"/>
              <a:gd name="connsiteX19" fmla="*/ 8718236 w 10753706"/>
              <a:gd name="connsiteY19" fmla="*/ 303148 h 1027260"/>
              <a:gd name="connsiteX20" fmla="*/ 8694011 w 10753706"/>
              <a:gd name="connsiteY20" fmla="*/ 308812 h 1027260"/>
              <a:gd name="connsiteX21" fmla="*/ 8611976 w 10753706"/>
              <a:gd name="connsiteY21" fmla="*/ 324819 h 1027260"/>
              <a:gd name="connsiteX22" fmla="*/ 8562074 w 10753706"/>
              <a:gd name="connsiteY22" fmla="*/ 337971 h 1027260"/>
              <a:gd name="connsiteX23" fmla="*/ 8501724 w 10753706"/>
              <a:gd name="connsiteY23" fmla="*/ 360865 h 1027260"/>
              <a:gd name="connsiteX24" fmla="*/ 8504489 w 10753706"/>
              <a:gd name="connsiteY24" fmla="*/ 364790 h 1027260"/>
              <a:gd name="connsiteX25" fmla="*/ 8492774 w 10753706"/>
              <a:gd name="connsiteY25" fmla="*/ 366181 h 1027260"/>
              <a:gd name="connsiteX26" fmla="*/ 8466405 w 10753706"/>
              <a:gd name="connsiteY26" fmla="*/ 368724 h 1027260"/>
              <a:gd name="connsiteX27" fmla="*/ 8427069 w 10753706"/>
              <a:gd name="connsiteY27" fmla="*/ 387211 h 1027260"/>
              <a:gd name="connsiteX28" fmla="*/ 8387766 w 10753706"/>
              <a:gd name="connsiteY28" fmla="*/ 377161 h 1027260"/>
              <a:gd name="connsiteX29" fmla="*/ 8315874 w 10753706"/>
              <a:gd name="connsiteY29" fmla="*/ 395527 h 1027260"/>
              <a:gd name="connsiteX30" fmla="*/ 8274474 w 10753706"/>
              <a:gd name="connsiteY30" fmla="*/ 405112 h 1027260"/>
              <a:gd name="connsiteX31" fmla="*/ 8234664 w 10753706"/>
              <a:gd name="connsiteY31" fmla="*/ 410219 h 1027260"/>
              <a:gd name="connsiteX32" fmla="*/ 8211268 w 10753706"/>
              <a:gd name="connsiteY32" fmla="*/ 416791 h 1027260"/>
              <a:gd name="connsiteX33" fmla="*/ 8188615 w 10753706"/>
              <a:gd name="connsiteY33" fmla="*/ 421755 h 1027260"/>
              <a:gd name="connsiteX34" fmla="*/ 8179981 w 10753706"/>
              <a:gd name="connsiteY34" fmla="*/ 420402 h 1027260"/>
              <a:gd name="connsiteX35" fmla="*/ 8179307 w 10753706"/>
              <a:gd name="connsiteY35" fmla="*/ 422516 h 1027260"/>
              <a:gd name="connsiteX36" fmla="*/ 8147929 w 10753706"/>
              <a:gd name="connsiteY36" fmla="*/ 450302 h 1027260"/>
              <a:gd name="connsiteX37" fmla="*/ 8089136 w 10753706"/>
              <a:gd name="connsiteY37" fmla="*/ 465283 h 1027260"/>
              <a:gd name="connsiteX38" fmla="*/ 8049973 w 10753706"/>
              <a:gd name="connsiteY38" fmla="*/ 454121 h 1027260"/>
              <a:gd name="connsiteX39" fmla="*/ 7965913 w 10753706"/>
              <a:gd name="connsiteY39" fmla="*/ 464415 h 1027260"/>
              <a:gd name="connsiteX40" fmla="*/ 7945093 w 10753706"/>
              <a:gd name="connsiteY40" fmla="*/ 464798 h 1027260"/>
              <a:gd name="connsiteX41" fmla="*/ 7935335 w 10753706"/>
              <a:gd name="connsiteY41" fmla="*/ 462442 h 1027260"/>
              <a:gd name="connsiteX42" fmla="*/ 7904779 w 10753706"/>
              <a:gd name="connsiteY42" fmla="*/ 471429 h 1027260"/>
              <a:gd name="connsiteX43" fmla="*/ 7855604 w 10753706"/>
              <a:gd name="connsiteY43" fmla="*/ 480199 h 1027260"/>
              <a:gd name="connsiteX44" fmla="*/ 7832630 w 10753706"/>
              <a:gd name="connsiteY44" fmla="*/ 485371 h 1027260"/>
              <a:gd name="connsiteX45" fmla="*/ 7812438 w 10753706"/>
              <a:gd name="connsiteY45" fmla="*/ 485391 h 1027260"/>
              <a:gd name="connsiteX46" fmla="*/ 7701399 w 10753706"/>
              <a:gd name="connsiteY46" fmla="*/ 495197 h 1027260"/>
              <a:gd name="connsiteX47" fmla="*/ 7674778 w 10753706"/>
              <a:gd name="connsiteY47" fmla="*/ 494723 h 1027260"/>
              <a:gd name="connsiteX48" fmla="*/ 7660445 w 10753706"/>
              <a:gd name="connsiteY48" fmla="*/ 490194 h 1027260"/>
              <a:gd name="connsiteX49" fmla="*/ 7651781 w 10753706"/>
              <a:gd name="connsiteY49" fmla="*/ 493084 h 1027260"/>
              <a:gd name="connsiteX50" fmla="*/ 7584807 w 10753706"/>
              <a:gd name="connsiteY50" fmla="*/ 499490 h 1027260"/>
              <a:gd name="connsiteX51" fmla="*/ 7541324 w 10753706"/>
              <a:gd name="connsiteY51" fmla="*/ 504184 h 1027260"/>
              <a:gd name="connsiteX52" fmla="*/ 7541756 w 10753706"/>
              <a:gd name="connsiteY52" fmla="*/ 512184 h 1027260"/>
              <a:gd name="connsiteX53" fmla="*/ 7503906 w 10753706"/>
              <a:gd name="connsiteY53" fmla="*/ 518551 h 1027260"/>
              <a:gd name="connsiteX54" fmla="*/ 7460411 w 10753706"/>
              <a:gd name="connsiteY54" fmla="*/ 517415 h 1027260"/>
              <a:gd name="connsiteX55" fmla="*/ 7460116 w 10753706"/>
              <a:gd name="connsiteY55" fmla="*/ 517548 h 1027260"/>
              <a:gd name="connsiteX56" fmla="*/ 7297810 w 10753706"/>
              <a:gd name="connsiteY56" fmla="*/ 563947 h 1027260"/>
              <a:gd name="connsiteX57" fmla="*/ 6946388 w 10753706"/>
              <a:gd name="connsiteY57" fmla="*/ 665244 h 1027260"/>
              <a:gd name="connsiteX58" fmla="*/ 6741704 w 10753706"/>
              <a:gd name="connsiteY58" fmla="*/ 679365 h 1027260"/>
              <a:gd name="connsiteX59" fmla="*/ 6624680 w 10753706"/>
              <a:gd name="connsiteY59" fmla="*/ 677674 h 1027260"/>
              <a:gd name="connsiteX60" fmla="*/ 6605700 w 10753706"/>
              <a:gd name="connsiteY60" fmla="*/ 683566 h 1027260"/>
              <a:gd name="connsiteX61" fmla="*/ 6576922 w 10753706"/>
              <a:gd name="connsiteY61" fmla="*/ 683030 h 1027260"/>
              <a:gd name="connsiteX62" fmla="*/ 6405123 w 10753706"/>
              <a:gd name="connsiteY62" fmla="*/ 721946 h 1027260"/>
              <a:gd name="connsiteX63" fmla="*/ 6368938 w 10753706"/>
              <a:gd name="connsiteY63" fmla="*/ 717341 h 1027260"/>
              <a:gd name="connsiteX64" fmla="*/ 6295102 w 10753706"/>
              <a:gd name="connsiteY64" fmla="*/ 729508 h 1027260"/>
              <a:gd name="connsiteX65" fmla="*/ 6202084 w 10753706"/>
              <a:gd name="connsiteY65" fmla="*/ 767091 h 1027260"/>
              <a:gd name="connsiteX66" fmla="*/ 6067157 w 10753706"/>
              <a:gd name="connsiteY66" fmla="*/ 790339 h 1027260"/>
              <a:gd name="connsiteX67" fmla="*/ 6061443 w 10753706"/>
              <a:gd name="connsiteY67" fmla="*/ 796151 h 1027260"/>
              <a:gd name="connsiteX68" fmla="*/ 6051406 w 10753706"/>
              <a:gd name="connsiteY68" fmla="*/ 800684 h 1027260"/>
              <a:gd name="connsiteX69" fmla="*/ 6049097 w 10753706"/>
              <a:gd name="connsiteY69" fmla="*/ 800636 h 1027260"/>
              <a:gd name="connsiteX70" fmla="*/ 6034222 w 10753706"/>
              <a:gd name="connsiteY70" fmla="*/ 804110 h 1027260"/>
              <a:gd name="connsiteX71" fmla="*/ 6033121 w 10753706"/>
              <a:gd name="connsiteY71" fmla="*/ 806078 h 1027260"/>
              <a:gd name="connsiteX72" fmla="*/ 6023593 w 10753706"/>
              <a:gd name="connsiteY72" fmla="*/ 808842 h 1027260"/>
              <a:gd name="connsiteX73" fmla="*/ 6006639 w 10753706"/>
              <a:gd name="connsiteY73" fmla="*/ 815304 h 1027260"/>
              <a:gd name="connsiteX74" fmla="*/ 6001762 w 10753706"/>
              <a:gd name="connsiteY74" fmla="*/ 815557 h 1027260"/>
              <a:gd name="connsiteX75" fmla="*/ 5973534 w 10753706"/>
              <a:gd name="connsiteY75" fmla="*/ 823815 h 1027260"/>
              <a:gd name="connsiteX76" fmla="*/ 5972336 w 10753706"/>
              <a:gd name="connsiteY76" fmla="*/ 823476 h 1027260"/>
              <a:gd name="connsiteX77" fmla="*/ 5960841 w 10753706"/>
              <a:gd name="connsiteY77" fmla="*/ 823819 h 1027260"/>
              <a:gd name="connsiteX78" fmla="*/ 5940719 w 10753706"/>
              <a:gd name="connsiteY78" fmla="*/ 825514 h 1027260"/>
              <a:gd name="connsiteX79" fmla="*/ 5884298 w 10753706"/>
              <a:gd name="connsiteY79" fmla="*/ 823806 h 1027260"/>
              <a:gd name="connsiteX80" fmla="*/ 5854779 w 10753706"/>
              <a:gd name="connsiteY80" fmla="*/ 832365 h 1027260"/>
              <a:gd name="connsiteX81" fmla="*/ 5848382 w 10753706"/>
              <a:gd name="connsiteY81" fmla="*/ 833844 h 1027260"/>
              <a:gd name="connsiteX82" fmla="*/ 5848066 w 10753706"/>
              <a:gd name="connsiteY82" fmla="*/ 833772 h 1027260"/>
              <a:gd name="connsiteX83" fmla="*/ 5840944 w 10753706"/>
              <a:gd name="connsiteY83" fmla="*/ 835132 h 1027260"/>
              <a:gd name="connsiteX84" fmla="*/ 5836719 w 10753706"/>
              <a:gd name="connsiteY84" fmla="*/ 836539 h 1027260"/>
              <a:gd name="connsiteX85" fmla="*/ 5824311 w 10753706"/>
              <a:gd name="connsiteY85" fmla="*/ 839408 h 1027260"/>
              <a:gd name="connsiteX86" fmla="*/ 5818788 w 10753706"/>
              <a:gd name="connsiteY86" fmla="*/ 839727 h 1027260"/>
              <a:gd name="connsiteX87" fmla="*/ 5763953 w 10753706"/>
              <a:gd name="connsiteY87" fmla="*/ 834282 h 1027260"/>
              <a:gd name="connsiteX88" fmla="*/ 5667748 w 10753706"/>
              <a:gd name="connsiteY88" fmla="*/ 840211 h 1027260"/>
              <a:gd name="connsiteX89" fmla="*/ 5573108 w 10753706"/>
              <a:gd name="connsiteY89" fmla="*/ 847611 h 1027260"/>
              <a:gd name="connsiteX90" fmla="*/ 5539137 w 10753706"/>
              <a:gd name="connsiteY90" fmla="*/ 851033 h 1027260"/>
              <a:gd name="connsiteX91" fmla="*/ 5510651 w 10753706"/>
              <a:gd name="connsiteY91" fmla="*/ 844215 h 1027260"/>
              <a:gd name="connsiteX92" fmla="*/ 5457331 w 10753706"/>
              <a:gd name="connsiteY92" fmla="*/ 839159 h 1027260"/>
              <a:gd name="connsiteX93" fmla="*/ 5410613 w 10753706"/>
              <a:gd name="connsiteY93" fmla="*/ 834358 h 1027260"/>
              <a:gd name="connsiteX94" fmla="*/ 5370040 w 10753706"/>
              <a:gd name="connsiteY94" fmla="*/ 862127 h 1027260"/>
              <a:gd name="connsiteX95" fmla="*/ 5318778 w 10753706"/>
              <a:gd name="connsiteY95" fmla="*/ 855310 h 1027260"/>
              <a:gd name="connsiteX96" fmla="*/ 5298645 w 10753706"/>
              <a:gd name="connsiteY96" fmla="*/ 855171 h 1027260"/>
              <a:gd name="connsiteX97" fmla="*/ 5253828 w 10753706"/>
              <a:gd name="connsiteY97" fmla="*/ 859670 h 1027260"/>
              <a:gd name="connsiteX98" fmla="*/ 5216955 w 10753706"/>
              <a:gd name="connsiteY98" fmla="*/ 866245 h 1027260"/>
              <a:gd name="connsiteX99" fmla="*/ 5214344 w 10753706"/>
              <a:gd name="connsiteY99" fmla="*/ 868102 h 1027260"/>
              <a:gd name="connsiteX100" fmla="*/ 5195561 w 10753706"/>
              <a:gd name="connsiteY100" fmla="*/ 869949 h 1027260"/>
              <a:gd name="connsiteX101" fmla="*/ 5182555 w 10753706"/>
              <a:gd name="connsiteY101" fmla="*/ 873542 h 1027260"/>
              <a:gd name="connsiteX102" fmla="*/ 5172552 w 10753706"/>
              <a:gd name="connsiteY102" fmla="*/ 878801 h 1027260"/>
              <a:gd name="connsiteX103" fmla="*/ 5027993 w 10753706"/>
              <a:gd name="connsiteY103" fmla="*/ 889666 h 1027260"/>
              <a:gd name="connsiteX104" fmla="*/ 4939844 w 10753706"/>
              <a:gd name="connsiteY104" fmla="*/ 934802 h 1027260"/>
              <a:gd name="connsiteX105" fmla="*/ 4792576 w 10753706"/>
              <a:gd name="connsiteY105" fmla="*/ 934820 h 1027260"/>
              <a:gd name="connsiteX106" fmla="*/ 4602423 w 10753706"/>
              <a:gd name="connsiteY106" fmla="*/ 958063 h 1027260"/>
              <a:gd name="connsiteX107" fmla="*/ 4290656 w 10753706"/>
              <a:gd name="connsiteY107" fmla="*/ 969152 h 1027260"/>
              <a:gd name="connsiteX108" fmla="*/ 3952334 w 10753706"/>
              <a:gd name="connsiteY108" fmla="*/ 954043 h 1027260"/>
              <a:gd name="connsiteX109" fmla="*/ 3858560 w 10753706"/>
              <a:gd name="connsiteY109" fmla="*/ 948781 h 1027260"/>
              <a:gd name="connsiteX110" fmla="*/ 3846597 w 10753706"/>
              <a:gd name="connsiteY110" fmla="*/ 948382 h 1027260"/>
              <a:gd name="connsiteX111" fmla="*/ 3736044 w 10753706"/>
              <a:gd name="connsiteY111" fmla="*/ 947759 h 1027260"/>
              <a:gd name="connsiteX112" fmla="*/ 3713136 w 10753706"/>
              <a:gd name="connsiteY112" fmla="*/ 946963 h 1027260"/>
              <a:gd name="connsiteX113" fmla="*/ 3695939 w 10753706"/>
              <a:gd name="connsiteY113" fmla="*/ 943639 h 1027260"/>
              <a:gd name="connsiteX114" fmla="*/ 3694125 w 10753706"/>
              <a:gd name="connsiteY114" fmla="*/ 940567 h 1027260"/>
              <a:gd name="connsiteX115" fmla="*/ 3681925 w 10753706"/>
              <a:gd name="connsiteY115" fmla="*/ 939706 h 1027260"/>
              <a:gd name="connsiteX116" fmla="*/ 3679204 w 10753706"/>
              <a:gd name="connsiteY116" fmla="*/ 938926 h 1027260"/>
              <a:gd name="connsiteX117" fmla="*/ 3615656 w 10753706"/>
              <a:gd name="connsiteY117" fmla="*/ 940320 h 1027260"/>
              <a:gd name="connsiteX118" fmla="*/ 3567983 w 10753706"/>
              <a:gd name="connsiteY118" fmla="*/ 935596 h 1027260"/>
              <a:gd name="connsiteX119" fmla="*/ 3422423 w 10753706"/>
              <a:gd name="connsiteY119" fmla="*/ 932129 h 1027260"/>
              <a:gd name="connsiteX120" fmla="*/ 3310925 w 10753706"/>
              <a:gd name="connsiteY120" fmla="*/ 911072 h 1027260"/>
              <a:gd name="connsiteX121" fmla="*/ 3139421 w 10753706"/>
              <a:gd name="connsiteY121" fmla="*/ 934151 h 1027260"/>
              <a:gd name="connsiteX122" fmla="*/ 2996922 w 10753706"/>
              <a:gd name="connsiteY122" fmla="*/ 927537 h 1027260"/>
              <a:gd name="connsiteX123" fmla="*/ 2982785 w 10753706"/>
              <a:gd name="connsiteY123" fmla="*/ 931453 h 1027260"/>
              <a:gd name="connsiteX124" fmla="*/ 2967478 w 10753706"/>
              <a:gd name="connsiteY124" fmla="*/ 933397 h 1027260"/>
              <a:gd name="connsiteX125" fmla="*/ 2948552 w 10753706"/>
              <a:gd name="connsiteY125" fmla="*/ 932961 h 1027260"/>
              <a:gd name="connsiteX126" fmla="*/ 2944404 w 10753706"/>
              <a:gd name="connsiteY126" fmla="*/ 934452 h 1027260"/>
              <a:gd name="connsiteX127" fmla="*/ 2908608 w 10753706"/>
              <a:gd name="connsiteY127" fmla="*/ 937205 h 1027260"/>
              <a:gd name="connsiteX128" fmla="*/ 2904443 w 10753706"/>
              <a:gd name="connsiteY128" fmla="*/ 936455 h 1027260"/>
              <a:gd name="connsiteX129" fmla="*/ 2868935 w 10753706"/>
              <a:gd name="connsiteY129" fmla="*/ 938022 h 1027260"/>
              <a:gd name="connsiteX130" fmla="*/ 2868586 w 10753706"/>
              <a:gd name="connsiteY130" fmla="*/ 937487 h 1027260"/>
              <a:gd name="connsiteX131" fmla="*/ 2859191 w 10753706"/>
              <a:gd name="connsiteY131" fmla="*/ 935503 h 1027260"/>
              <a:gd name="connsiteX132" fmla="*/ 2840915 w 10753706"/>
              <a:gd name="connsiteY132" fmla="*/ 932977 h 1027260"/>
              <a:gd name="connsiteX133" fmla="*/ 2763509 w 10753706"/>
              <a:gd name="connsiteY133" fmla="*/ 921850 h 1027260"/>
              <a:gd name="connsiteX134" fmla="*/ 2756121 w 10753706"/>
              <a:gd name="connsiteY134" fmla="*/ 921864 h 1027260"/>
              <a:gd name="connsiteX135" fmla="*/ 2755998 w 10753706"/>
              <a:gd name="connsiteY135" fmla="*/ 921739 h 1027260"/>
              <a:gd name="connsiteX136" fmla="*/ 2748255 w 10753706"/>
              <a:gd name="connsiteY136" fmla="*/ 921505 h 1027260"/>
              <a:gd name="connsiteX137" fmla="*/ 2694601 w 10753706"/>
              <a:gd name="connsiteY137" fmla="*/ 915575 h 1027260"/>
              <a:gd name="connsiteX138" fmla="*/ 2635357 w 10753706"/>
              <a:gd name="connsiteY138" fmla="*/ 910976 h 1027260"/>
              <a:gd name="connsiteX139" fmla="*/ 2601047 w 10753706"/>
              <a:gd name="connsiteY139" fmla="*/ 910263 h 1027260"/>
              <a:gd name="connsiteX140" fmla="*/ 2507482 w 10753706"/>
              <a:gd name="connsiteY140" fmla="*/ 906211 h 1027260"/>
              <a:gd name="connsiteX141" fmla="*/ 2413884 w 10753706"/>
              <a:gd name="connsiteY141" fmla="*/ 900545 h 1027260"/>
              <a:gd name="connsiteX142" fmla="*/ 2368912 w 10753706"/>
              <a:gd name="connsiteY142" fmla="*/ 888755 h 1027260"/>
              <a:gd name="connsiteX143" fmla="*/ 2349490 w 10753706"/>
              <a:gd name="connsiteY143" fmla="*/ 889719 h 1027260"/>
              <a:gd name="connsiteX144" fmla="*/ 2344290 w 10753706"/>
              <a:gd name="connsiteY144" fmla="*/ 890584 h 1027260"/>
              <a:gd name="connsiteX145" fmla="*/ 2336488 w 10753706"/>
              <a:gd name="connsiteY145" fmla="*/ 891058 h 1027260"/>
              <a:gd name="connsiteX146" fmla="*/ 2329015 w 10753706"/>
              <a:gd name="connsiteY146" fmla="*/ 891627 h 1027260"/>
              <a:gd name="connsiteX147" fmla="*/ 2293898 w 10753706"/>
              <a:gd name="connsiteY147" fmla="*/ 896431 h 1027260"/>
              <a:gd name="connsiteX148" fmla="*/ 2243927 w 10753706"/>
              <a:gd name="connsiteY148" fmla="*/ 888076 h 1027260"/>
              <a:gd name="connsiteX149" fmla="*/ 2223920 w 10753706"/>
              <a:gd name="connsiteY149" fmla="*/ 887331 h 1027260"/>
              <a:gd name="connsiteX150" fmla="*/ 2213081 w 10753706"/>
              <a:gd name="connsiteY150" fmla="*/ 886302 h 1027260"/>
              <a:gd name="connsiteX151" fmla="*/ 2212307 w 10753706"/>
              <a:gd name="connsiteY151" fmla="*/ 885829 h 1027260"/>
              <a:gd name="connsiteX152" fmla="*/ 2152321 w 10753706"/>
              <a:gd name="connsiteY152" fmla="*/ 894418 h 1027260"/>
              <a:gd name="connsiteX153" fmla="*/ 2140985 w 10753706"/>
              <a:gd name="connsiteY153" fmla="*/ 895968 h 1027260"/>
              <a:gd name="connsiteX154" fmla="*/ 2121210 w 10753706"/>
              <a:gd name="connsiteY154" fmla="*/ 899354 h 1027260"/>
              <a:gd name="connsiteX155" fmla="*/ 2119146 w 10753706"/>
              <a:gd name="connsiteY155" fmla="*/ 899033 h 1027260"/>
              <a:gd name="connsiteX156" fmla="*/ 2105666 w 10753706"/>
              <a:gd name="connsiteY156" fmla="*/ 902240 h 1027260"/>
              <a:gd name="connsiteX157" fmla="*/ 2094924 w 10753706"/>
              <a:gd name="connsiteY157" fmla="*/ 907203 h 1027260"/>
              <a:gd name="connsiteX158" fmla="*/ 1949478 w 10753706"/>
              <a:gd name="connsiteY158" fmla="*/ 913748 h 1027260"/>
              <a:gd name="connsiteX159" fmla="*/ 1749684 w 10753706"/>
              <a:gd name="connsiteY159" fmla="*/ 942223 h 1027260"/>
              <a:gd name="connsiteX160" fmla="*/ 1585576 w 10753706"/>
              <a:gd name="connsiteY160" fmla="*/ 954170 h 1027260"/>
              <a:gd name="connsiteX161" fmla="*/ 1476250 w 10753706"/>
              <a:gd name="connsiteY161" fmla="*/ 950653 h 1027260"/>
              <a:gd name="connsiteX162" fmla="*/ 1433927 w 10753706"/>
              <a:gd name="connsiteY162" fmla="*/ 959926 h 1027260"/>
              <a:gd name="connsiteX163" fmla="*/ 1414893 w 10753706"/>
              <a:gd name="connsiteY163" fmla="*/ 957671 h 1027260"/>
              <a:gd name="connsiteX164" fmla="*/ 1411585 w 10753706"/>
              <a:gd name="connsiteY164" fmla="*/ 957179 h 1027260"/>
              <a:gd name="connsiteX165" fmla="*/ 1398896 w 10753706"/>
              <a:gd name="connsiteY165" fmla="*/ 957460 h 1027260"/>
              <a:gd name="connsiteX166" fmla="*/ 1394632 w 10753706"/>
              <a:gd name="connsiteY166" fmla="*/ 954725 h 1027260"/>
              <a:gd name="connsiteX167" fmla="*/ 1375043 w 10753706"/>
              <a:gd name="connsiteY167" fmla="*/ 953132 h 1027260"/>
              <a:gd name="connsiteX168" fmla="*/ 1351876 w 10753706"/>
              <a:gd name="connsiteY168" fmla="*/ 954436 h 1027260"/>
              <a:gd name="connsiteX169" fmla="*/ 1242676 w 10753706"/>
              <a:gd name="connsiteY169" fmla="*/ 963767 h 1027260"/>
              <a:gd name="connsiteX170" fmla="*/ 1205993 w 10753706"/>
              <a:gd name="connsiteY170" fmla="*/ 974080 h 1027260"/>
              <a:gd name="connsiteX171" fmla="*/ 1052221 w 10753706"/>
              <a:gd name="connsiteY171" fmla="*/ 963954 h 1027260"/>
              <a:gd name="connsiteX172" fmla="*/ 968270 w 10753706"/>
              <a:gd name="connsiteY172" fmla="*/ 964761 h 1027260"/>
              <a:gd name="connsiteX173" fmla="*/ 874493 w 10753706"/>
              <a:gd name="connsiteY173" fmla="*/ 998122 h 1027260"/>
              <a:gd name="connsiteX174" fmla="*/ 814411 w 10753706"/>
              <a:gd name="connsiteY174" fmla="*/ 1007391 h 1027260"/>
              <a:gd name="connsiteX175" fmla="*/ 688604 w 10753706"/>
              <a:gd name="connsiteY175" fmla="*/ 1015631 h 1027260"/>
              <a:gd name="connsiteX176" fmla="*/ 618171 w 10753706"/>
              <a:gd name="connsiteY176" fmla="*/ 1027260 h 1027260"/>
              <a:gd name="connsiteX177" fmla="*/ 570379 w 10753706"/>
              <a:gd name="connsiteY177" fmla="*/ 1023487 h 1027260"/>
              <a:gd name="connsiteX178" fmla="*/ 482519 w 10753706"/>
              <a:gd name="connsiteY178" fmla="*/ 1002108 h 1027260"/>
              <a:gd name="connsiteX179" fmla="*/ 475319 w 10753706"/>
              <a:gd name="connsiteY179" fmla="*/ 1009922 h 1027260"/>
              <a:gd name="connsiteX180" fmla="*/ 431104 w 10753706"/>
              <a:gd name="connsiteY180" fmla="*/ 1009317 h 1027260"/>
              <a:gd name="connsiteX181" fmla="*/ 363782 w 10753706"/>
              <a:gd name="connsiteY181" fmla="*/ 1007585 h 1027260"/>
              <a:gd name="connsiteX182" fmla="*/ 325533 w 10753706"/>
              <a:gd name="connsiteY182" fmla="*/ 1008502 h 1027260"/>
              <a:gd name="connsiteX183" fmla="*/ 220429 w 10753706"/>
              <a:gd name="connsiteY183" fmla="*/ 1008927 h 1027260"/>
              <a:gd name="connsiteX184" fmla="*/ 114676 w 10753706"/>
              <a:gd name="connsiteY184" fmla="*/ 1007765 h 1027260"/>
              <a:gd name="connsiteX185" fmla="*/ 13470 w 10753706"/>
              <a:gd name="connsiteY185" fmla="*/ 998544 h 1027260"/>
              <a:gd name="connsiteX186" fmla="*/ 0 w 10753706"/>
              <a:gd name="connsiteY186" fmla="*/ 997355 h 102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Lst>
            <a:rect l="l" t="t" r="r" b="b"/>
            <a:pathLst>
              <a:path w="10753706" h="1027260">
                <a:moveTo>
                  <a:pt x="0" y="0"/>
                </a:moveTo>
                <a:lnTo>
                  <a:pt x="10753706" y="0"/>
                </a:lnTo>
                <a:lnTo>
                  <a:pt x="10748809" y="2522"/>
                </a:lnTo>
                <a:cubicBezTo>
                  <a:pt x="10744031" y="4644"/>
                  <a:pt x="10737551" y="7204"/>
                  <a:pt x="10725330" y="11977"/>
                </a:cubicBezTo>
                <a:cubicBezTo>
                  <a:pt x="10700888" y="21523"/>
                  <a:pt x="10652058" y="39304"/>
                  <a:pt x="10615423" y="52967"/>
                </a:cubicBezTo>
                <a:cubicBezTo>
                  <a:pt x="10598524" y="49017"/>
                  <a:pt x="10550674" y="61360"/>
                  <a:pt x="10533936" y="53095"/>
                </a:cubicBezTo>
                <a:cubicBezTo>
                  <a:pt x="10519435" y="55674"/>
                  <a:pt x="10480156" y="49393"/>
                  <a:pt x="10466876" y="45180"/>
                </a:cubicBezTo>
                <a:cubicBezTo>
                  <a:pt x="10443145" y="68059"/>
                  <a:pt x="10382269" y="71294"/>
                  <a:pt x="10355090" y="89741"/>
                </a:cubicBezTo>
                <a:cubicBezTo>
                  <a:pt x="10286222" y="95376"/>
                  <a:pt x="10146285" y="63529"/>
                  <a:pt x="10087145" y="66115"/>
                </a:cubicBezTo>
                <a:cubicBezTo>
                  <a:pt x="10067575" y="79584"/>
                  <a:pt x="10043111" y="68921"/>
                  <a:pt x="10015902" y="76178"/>
                </a:cubicBezTo>
                <a:cubicBezTo>
                  <a:pt x="9952302" y="84628"/>
                  <a:pt x="9893286" y="103337"/>
                  <a:pt x="9806005" y="102435"/>
                </a:cubicBezTo>
                <a:cubicBezTo>
                  <a:pt x="9782247" y="141133"/>
                  <a:pt x="9674787" y="151643"/>
                  <a:pt x="9602583" y="179170"/>
                </a:cubicBezTo>
                <a:cubicBezTo>
                  <a:pt x="9557658" y="187584"/>
                  <a:pt x="9478290" y="154235"/>
                  <a:pt x="9469719" y="174721"/>
                </a:cubicBezTo>
                <a:cubicBezTo>
                  <a:pt x="9443779" y="165070"/>
                  <a:pt x="9431317" y="185692"/>
                  <a:pt x="9408692" y="189513"/>
                </a:cubicBezTo>
                <a:cubicBezTo>
                  <a:pt x="9387154" y="183843"/>
                  <a:pt x="9380475" y="191089"/>
                  <a:pt x="9364151" y="194072"/>
                </a:cubicBezTo>
                <a:cubicBezTo>
                  <a:pt x="9354686" y="190222"/>
                  <a:pt x="9340485" y="191782"/>
                  <a:pt x="9337751" y="197579"/>
                </a:cubicBezTo>
                <a:cubicBezTo>
                  <a:pt x="9349566" y="209270"/>
                  <a:pt x="9297468" y="207714"/>
                  <a:pt x="9297166" y="216558"/>
                </a:cubicBezTo>
                <a:cubicBezTo>
                  <a:pt x="9269057" y="220999"/>
                  <a:pt x="9139630" y="221783"/>
                  <a:pt x="9123859" y="237356"/>
                </a:cubicBezTo>
                <a:cubicBezTo>
                  <a:pt x="9068176" y="249209"/>
                  <a:pt x="8975349" y="235349"/>
                  <a:pt x="8950741" y="238020"/>
                </a:cubicBezTo>
                <a:cubicBezTo>
                  <a:pt x="8916265" y="215428"/>
                  <a:pt x="8822808" y="292026"/>
                  <a:pt x="8718236" y="303148"/>
                </a:cubicBezTo>
                <a:cubicBezTo>
                  <a:pt x="8703111" y="302060"/>
                  <a:pt x="8695551" y="302792"/>
                  <a:pt x="8694011" y="308812"/>
                </a:cubicBezTo>
                <a:cubicBezTo>
                  <a:pt x="8661810" y="312764"/>
                  <a:pt x="8637956" y="329628"/>
                  <a:pt x="8611976" y="324819"/>
                </a:cubicBezTo>
                <a:cubicBezTo>
                  <a:pt x="8621849" y="336388"/>
                  <a:pt x="8562809" y="325917"/>
                  <a:pt x="8562074" y="337971"/>
                </a:cubicBezTo>
                <a:cubicBezTo>
                  <a:pt x="8543699" y="343978"/>
                  <a:pt x="8511321" y="356396"/>
                  <a:pt x="8501724" y="360865"/>
                </a:cubicBezTo>
                <a:lnTo>
                  <a:pt x="8504489" y="364790"/>
                </a:lnTo>
                <a:lnTo>
                  <a:pt x="8492774" y="366181"/>
                </a:lnTo>
                <a:lnTo>
                  <a:pt x="8466405" y="368724"/>
                </a:lnTo>
                <a:cubicBezTo>
                  <a:pt x="8455454" y="372229"/>
                  <a:pt x="8440175" y="385805"/>
                  <a:pt x="8427069" y="387211"/>
                </a:cubicBezTo>
                <a:cubicBezTo>
                  <a:pt x="8400442" y="392215"/>
                  <a:pt x="8397079" y="382989"/>
                  <a:pt x="8387766" y="377161"/>
                </a:cubicBezTo>
                <a:cubicBezTo>
                  <a:pt x="8369233" y="378548"/>
                  <a:pt x="8334756" y="390869"/>
                  <a:pt x="8315874" y="395527"/>
                </a:cubicBezTo>
                <a:cubicBezTo>
                  <a:pt x="8306664" y="400500"/>
                  <a:pt x="8272845" y="393679"/>
                  <a:pt x="8274474" y="405112"/>
                </a:cubicBezTo>
                <a:cubicBezTo>
                  <a:pt x="8255483" y="406194"/>
                  <a:pt x="8244963" y="408376"/>
                  <a:pt x="8234664" y="410219"/>
                </a:cubicBezTo>
                <a:lnTo>
                  <a:pt x="8211268" y="416791"/>
                </a:lnTo>
                <a:cubicBezTo>
                  <a:pt x="8204720" y="419941"/>
                  <a:pt x="8197411" y="422004"/>
                  <a:pt x="8188615" y="421755"/>
                </a:cubicBezTo>
                <a:lnTo>
                  <a:pt x="8179981" y="420402"/>
                </a:lnTo>
                <a:lnTo>
                  <a:pt x="8179307" y="422516"/>
                </a:lnTo>
                <a:cubicBezTo>
                  <a:pt x="8179027" y="425797"/>
                  <a:pt x="8175790" y="448341"/>
                  <a:pt x="8147929" y="450302"/>
                </a:cubicBezTo>
                <a:cubicBezTo>
                  <a:pt x="8130300" y="457967"/>
                  <a:pt x="8114933" y="461015"/>
                  <a:pt x="8089136" y="465283"/>
                </a:cubicBezTo>
                <a:cubicBezTo>
                  <a:pt x="8072810" y="465920"/>
                  <a:pt x="8069376" y="451569"/>
                  <a:pt x="8049973" y="454121"/>
                </a:cubicBezTo>
                <a:cubicBezTo>
                  <a:pt x="7974508" y="471465"/>
                  <a:pt x="8006050" y="447139"/>
                  <a:pt x="7965913" y="464415"/>
                </a:cubicBezTo>
                <a:cubicBezTo>
                  <a:pt x="7958234" y="466025"/>
                  <a:pt x="7951405" y="465800"/>
                  <a:pt x="7945093" y="464798"/>
                </a:cubicBezTo>
                <a:lnTo>
                  <a:pt x="7935335" y="462442"/>
                </a:lnTo>
                <a:lnTo>
                  <a:pt x="7904779" y="471429"/>
                </a:lnTo>
                <a:cubicBezTo>
                  <a:pt x="7889387" y="474999"/>
                  <a:pt x="7872867" y="477951"/>
                  <a:pt x="7855604" y="480199"/>
                </a:cubicBezTo>
                <a:cubicBezTo>
                  <a:pt x="7850005" y="476378"/>
                  <a:pt x="7838628" y="483595"/>
                  <a:pt x="7832630" y="485371"/>
                </a:cubicBezTo>
                <a:cubicBezTo>
                  <a:pt x="7831473" y="482645"/>
                  <a:pt x="7816623" y="482661"/>
                  <a:pt x="7812438" y="485391"/>
                </a:cubicBezTo>
                <a:cubicBezTo>
                  <a:pt x="7709470" y="505049"/>
                  <a:pt x="7759426" y="473956"/>
                  <a:pt x="7701399" y="495197"/>
                </a:cubicBezTo>
                <a:cubicBezTo>
                  <a:pt x="7690986" y="496989"/>
                  <a:pt x="7682397" y="496365"/>
                  <a:pt x="7674778" y="494723"/>
                </a:cubicBezTo>
                <a:lnTo>
                  <a:pt x="7660445" y="490194"/>
                </a:lnTo>
                <a:lnTo>
                  <a:pt x="7651781" y="493084"/>
                </a:lnTo>
                <a:cubicBezTo>
                  <a:pt x="7616113" y="496548"/>
                  <a:pt x="7603273" y="491735"/>
                  <a:pt x="7584807" y="499490"/>
                </a:cubicBezTo>
                <a:cubicBezTo>
                  <a:pt x="7549256" y="490212"/>
                  <a:pt x="7563949" y="500167"/>
                  <a:pt x="7541324" y="504184"/>
                </a:cubicBezTo>
                <a:cubicBezTo>
                  <a:pt x="7523851" y="508307"/>
                  <a:pt x="7559546" y="509825"/>
                  <a:pt x="7541756" y="512184"/>
                </a:cubicBezTo>
                <a:cubicBezTo>
                  <a:pt x="7520963" y="510864"/>
                  <a:pt x="7525755" y="520497"/>
                  <a:pt x="7503906" y="518551"/>
                </a:cubicBezTo>
                <a:cubicBezTo>
                  <a:pt x="7505924" y="510774"/>
                  <a:pt x="7464361" y="523683"/>
                  <a:pt x="7460411" y="517415"/>
                </a:cubicBezTo>
                <a:lnTo>
                  <a:pt x="7460116" y="517548"/>
                </a:lnTo>
                <a:cubicBezTo>
                  <a:pt x="7447785" y="530928"/>
                  <a:pt x="7310141" y="550568"/>
                  <a:pt x="7297810" y="563947"/>
                </a:cubicBezTo>
                <a:cubicBezTo>
                  <a:pt x="7221791" y="605698"/>
                  <a:pt x="7039072" y="646008"/>
                  <a:pt x="6946388" y="665244"/>
                </a:cubicBezTo>
                <a:cubicBezTo>
                  <a:pt x="6853704" y="684480"/>
                  <a:pt x="6804875" y="677485"/>
                  <a:pt x="6741704" y="679365"/>
                </a:cubicBezTo>
                <a:lnTo>
                  <a:pt x="6624680" y="677674"/>
                </a:lnTo>
                <a:lnTo>
                  <a:pt x="6605700" y="683566"/>
                </a:lnTo>
                <a:cubicBezTo>
                  <a:pt x="6603309" y="685184"/>
                  <a:pt x="6599550" y="685647"/>
                  <a:pt x="6576922" y="683030"/>
                </a:cubicBezTo>
                <a:cubicBezTo>
                  <a:pt x="6527275" y="698355"/>
                  <a:pt x="6440981" y="702347"/>
                  <a:pt x="6405123" y="721946"/>
                </a:cubicBezTo>
                <a:cubicBezTo>
                  <a:pt x="6407963" y="715467"/>
                  <a:pt x="6383450" y="712913"/>
                  <a:pt x="6368938" y="717341"/>
                </a:cubicBezTo>
                <a:cubicBezTo>
                  <a:pt x="6377914" y="692119"/>
                  <a:pt x="6315316" y="744281"/>
                  <a:pt x="6295102" y="729508"/>
                </a:cubicBezTo>
                <a:cubicBezTo>
                  <a:pt x="6300358" y="744473"/>
                  <a:pt x="6240070" y="776254"/>
                  <a:pt x="6202084" y="767091"/>
                </a:cubicBezTo>
                <a:cubicBezTo>
                  <a:pt x="6152826" y="774744"/>
                  <a:pt x="6122010" y="790367"/>
                  <a:pt x="6067157" y="790339"/>
                </a:cubicBezTo>
                <a:cubicBezTo>
                  <a:pt x="6066310" y="792484"/>
                  <a:pt x="6064283" y="794403"/>
                  <a:pt x="6061443" y="796151"/>
                </a:cubicBezTo>
                <a:lnTo>
                  <a:pt x="6051406" y="800684"/>
                </a:lnTo>
                <a:lnTo>
                  <a:pt x="6049097" y="800636"/>
                </a:lnTo>
                <a:cubicBezTo>
                  <a:pt x="6040408" y="801393"/>
                  <a:pt x="6036299" y="802645"/>
                  <a:pt x="6034222" y="804110"/>
                </a:cubicBezTo>
                <a:lnTo>
                  <a:pt x="6033121" y="806078"/>
                </a:lnTo>
                <a:lnTo>
                  <a:pt x="6023593" y="808842"/>
                </a:lnTo>
                <a:lnTo>
                  <a:pt x="6006639" y="815304"/>
                </a:lnTo>
                <a:lnTo>
                  <a:pt x="6001762" y="815557"/>
                </a:lnTo>
                <a:lnTo>
                  <a:pt x="5973534" y="823815"/>
                </a:lnTo>
                <a:lnTo>
                  <a:pt x="5972336" y="823476"/>
                </a:lnTo>
                <a:cubicBezTo>
                  <a:pt x="5969004" y="822901"/>
                  <a:pt x="5965329" y="822833"/>
                  <a:pt x="5960841" y="823819"/>
                </a:cubicBezTo>
                <a:cubicBezTo>
                  <a:pt x="5955860" y="815655"/>
                  <a:pt x="5953515" y="821882"/>
                  <a:pt x="5940719" y="825514"/>
                </a:cubicBezTo>
                <a:cubicBezTo>
                  <a:pt x="5930130" y="813644"/>
                  <a:pt x="5900943" y="827979"/>
                  <a:pt x="5884298" y="823806"/>
                </a:cubicBezTo>
                <a:cubicBezTo>
                  <a:pt x="5875133" y="826741"/>
                  <a:pt x="5865250" y="829630"/>
                  <a:pt x="5854779" y="832365"/>
                </a:cubicBezTo>
                <a:lnTo>
                  <a:pt x="5848382" y="833844"/>
                </a:lnTo>
                <a:lnTo>
                  <a:pt x="5848066" y="833772"/>
                </a:lnTo>
                <a:cubicBezTo>
                  <a:pt x="5846273" y="833879"/>
                  <a:pt x="5844018" y="834284"/>
                  <a:pt x="5840944" y="835132"/>
                </a:cubicBezTo>
                <a:lnTo>
                  <a:pt x="5836719" y="836539"/>
                </a:lnTo>
                <a:lnTo>
                  <a:pt x="5824311" y="839408"/>
                </a:lnTo>
                <a:lnTo>
                  <a:pt x="5818788" y="839727"/>
                </a:lnTo>
                <a:cubicBezTo>
                  <a:pt x="5797008" y="838594"/>
                  <a:pt x="5786883" y="822081"/>
                  <a:pt x="5763953" y="834282"/>
                </a:cubicBezTo>
                <a:cubicBezTo>
                  <a:pt x="5726813" y="837521"/>
                  <a:pt x="5699446" y="830949"/>
                  <a:pt x="5667748" y="840211"/>
                </a:cubicBezTo>
                <a:cubicBezTo>
                  <a:pt x="5632959" y="843205"/>
                  <a:pt x="5601436" y="842280"/>
                  <a:pt x="5573108" y="847611"/>
                </a:cubicBezTo>
                <a:cubicBezTo>
                  <a:pt x="5560030" y="845832"/>
                  <a:pt x="5549547" y="851598"/>
                  <a:pt x="5539137" y="851033"/>
                </a:cubicBezTo>
                <a:cubicBezTo>
                  <a:pt x="5528728" y="850467"/>
                  <a:pt x="5529256" y="837509"/>
                  <a:pt x="5510651" y="844215"/>
                </a:cubicBezTo>
                <a:cubicBezTo>
                  <a:pt x="5494241" y="833607"/>
                  <a:pt x="5466101" y="839171"/>
                  <a:pt x="5457331" y="839159"/>
                </a:cubicBezTo>
                <a:lnTo>
                  <a:pt x="5410613" y="834358"/>
                </a:lnTo>
                <a:lnTo>
                  <a:pt x="5370040" y="862127"/>
                </a:lnTo>
                <a:cubicBezTo>
                  <a:pt x="5357863" y="856469"/>
                  <a:pt x="5319115" y="868069"/>
                  <a:pt x="5318778" y="855310"/>
                </a:cubicBezTo>
                <a:cubicBezTo>
                  <a:pt x="5303920" y="857760"/>
                  <a:pt x="5296727" y="863736"/>
                  <a:pt x="5298645" y="855171"/>
                </a:cubicBezTo>
                <a:cubicBezTo>
                  <a:pt x="5287819" y="855897"/>
                  <a:pt x="5267444" y="857825"/>
                  <a:pt x="5253828" y="859670"/>
                </a:cubicBezTo>
                <a:lnTo>
                  <a:pt x="5216955" y="866245"/>
                </a:lnTo>
                <a:lnTo>
                  <a:pt x="5214344" y="868102"/>
                </a:lnTo>
                <a:cubicBezTo>
                  <a:pt x="5210778" y="868719"/>
                  <a:pt x="5200859" y="869042"/>
                  <a:pt x="5195561" y="869949"/>
                </a:cubicBezTo>
                <a:lnTo>
                  <a:pt x="5182555" y="873542"/>
                </a:lnTo>
                <a:cubicBezTo>
                  <a:pt x="5178496" y="875023"/>
                  <a:pt x="5175066" y="876746"/>
                  <a:pt x="5172552" y="878801"/>
                </a:cubicBezTo>
                <a:cubicBezTo>
                  <a:pt x="5121406" y="873797"/>
                  <a:pt x="5080096" y="886529"/>
                  <a:pt x="5027993" y="889666"/>
                </a:cubicBezTo>
                <a:cubicBezTo>
                  <a:pt x="4999924" y="877115"/>
                  <a:pt x="4946973" y="919452"/>
                  <a:pt x="4939844" y="934802"/>
                </a:cubicBezTo>
                <a:cubicBezTo>
                  <a:pt x="4895154" y="940701"/>
                  <a:pt x="4844006" y="928240"/>
                  <a:pt x="4792576" y="934820"/>
                </a:cubicBezTo>
                <a:lnTo>
                  <a:pt x="4602423" y="958063"/>
                </a:lnTo>
                <a:cubicBezTo>
                  <a:pt x="4488530" y="967131"/>
                  <a:pt x="4399004" y="969822"/>
                  <a:pt x="4290656" y="969152"/>
                </a:cubicBezTo>
                <a:cubicBezTo>
                  <a:pt x="4182308" y="968482"/>
                  <a:pt x="4046938" y="971167"/>
                  <a:pt x="3952334" y="954043"/>
                </a:cubicBezTo>
                <a:lnTo>
                  <a:pt x="3858560" y="948781"/>
                </a:lnTo>
                <a:lnTo>
                  <a:pt x="3846597" y="948382"/>
                </a:lnTo>
                <a:cubicBezTo>
                  <a:pt x="3807516" y="956616"/>
                  <a:pt x="3767475" y="941640"/>
                  <a:pt x="3736044" y="947759"/>
                </a:cubicBezTo>
                <a:cubicBezTo>
                  <a:pt x="3727323" y="948128"/>
                  <a:pt x="3719828" y="947771"/>
                  <a:pt x="3713136" y="946963"/>
                </a:cubicBezTo>
                <a:lnTo>
                  <a:pt x="3695939" y="943639"/>
                </a:lnTo>
                <a:lnTo>
                  <a:pt x="3694125" y="940567"/>
                </a:lnTo>
                <a:lnTo>
                  <a:pt x="3681925" y="939706"/>
                </a:lnTo>
                <a:lnTo>
                  <a:pt x="3679204" y="938926"/>
                </a:lnTo>
                <a:cubicBezTo>
                  <a:pt x="3668160" y="939028"/>
                  <a:pt x="3634193" y="940875"/>
                  <a:pt x="3615656" y="940320"/>
                </a:cubicBezTo>
                <a:cubicBezTo>
                  <a:pt x="3582626" y="936974"/>
                  <a:pt x="3593904" y="949140"/>
                  <a:pt x="3567983" y="935596"/>
                </a:cubicBezTo>
                <a:cubicBezTo>
                  <a:pt x="3504185" y="939048"/>
                  <a:pt x="3482818" y="922224"/>
                  <a:pt x="3422423" y="932129"/>
                </a:cubicBezTo>
                <a:cubicBezTo>
                  <a:pt x="3369166" y="933413"/>
                  <a:pt x="3329486" y="910108"/>
                  <a:pt x="3310925" y="911072"/>
                </a:cubicBezTo>
                <a:cubicBezTo>
                  <a:pt x="3261363" y="909787"/>
                  <a:pt x="3198415" y="933574"/>
                  <a:pt x="3139421" y="934151"/>
                </a:cubicBezTo>
                <a:cubicBezTo>
                  <a:pt x="3088799" y="931012"/>
                  <a:pt x="3038941" y="938464"/>
                  <a:pt x="2996922" y="927537"/>
                </a:cubicBezTo>
                <a:cubicBezTo>
                  <a:pt x="2992673" y="929234"/>
                  <a:pt x="2987900" y="930498"/>
                  <a:pt x="2982785" y="931453"/>
                </a:cubicBezTo>
                <a:lnTo>
                  <a:pt x="2967478" y="933397"/>
                </a:lnTo>
                <a:lnTo>
                  <a:pt x="2948552" y="932961"/>
                </a:lnTo>
                <a:lnTo>
                  <a:pt x="2944404" y="934452"/>
                </a:lnTo>
                <a:lnTo>
                  <a:pt x="2908608" y="937205"/>
                </a:lnTo>
                <a:lnTo>
                  <a:pt x="2904443" y="936455"/>
                </a:lnTo>
                <a:lnTo>
                  <a:pt x="2868935" y="938022"/>
                </a:lnTo>
                <a:lnTo>
                  <a:pt x="2868586" y="937487"/>
                </a:lnTo>
                <a:cubicBezTo>
                  <a:pt x="2866994" y="936327"/>
                  <a:pt x="2864292" y="935538"/>
                  <a:pt x="2859191" y="935503"/>
                </a:cubicBezTo>
                <a:cubicBezTo>
                  <a:pt x="2869075" y="927418"/>
                  <a:pt x="2856828" y="932364"/>
                  <a:pt x="2840915" y="932977"/>
                </a:cubicBezTo>
                <a:lnTo>
                  <a:pt x="2763509" y="921850"/>
                </a:lnTo>
                <a:lnTo>
                  <a:pt x="2756121" y="921864"/>
                </a:lnTo>
                <a:cubicBezTo>
                  <a:pt x="2756081" y="921822"/>
                  <a:pt x="2756039" y="921781"/>
                  <a:pt x="2755998" y="921739"/>
                </a:cubicBezTo>
                <a:cubicBezTo>
                  <a:pt x="2754445" y="921476"/>
                  <a:pt x="2752036" y="921380"/>
                  <a:pt x="2748255" y="921505"/>
                </a:cubicBezTo>
                <a:lnTo>
                  <a:pt x="2694601" y="915575"/>
                </a:lnTo>
                <a:cubicBezTo>
                  <a:pt x="2671223" y="919874"/>
                  <a:pt x="2666972" y="913376"/>
                  <a:pt x="2635357" y="910976"/>
                </a:cubicBezTo>
                <a:cubicBezTo>
                  <a:pt x="2621906" y="915051"/>
                  <a:pt x="2611315" y="913542"/>
                  <a:pt x="2601047" y="910263"/>
                </a:cubicBezTo>
                <a:cubicBezTo>
                  <a:pt x="2570084" y="912074"/>
                  <a:pt x="2542135" y="907435"/>
                  <a:pt x="2507482" y="906211"/>
                </a:cubicBezTo>
                <a:cubicBezTo>
                  <a:pt x="2469706" y="911437"/>
                  <a:pt x="2450920" y="901812"/>
                  <a:pt x="2413884" y="900545"/>
                </a:cubicBezTo>
                <a:cubicBezTo>
                  <a:pt x="2381338" y="909664"/>
                  <a:pt x="2387753" y="892438"/>
                  <a:pt x="2368912" y="888755"/>
                </a:cubicBezTo>
                <a:lnTo>
                  <a:pt x="2349490" y="889719"/>
                </a:lnTo>
                <a:lnTo>
                  <a:pt x="2344290" y="890584"/>
                </a:lnTo>
                <a:cubicBezTo>
                  <a:pt x="2340673" y="891041"/>
                  <a:pt x="2338228" y="891167"/>
                  <a:pt x="2336488" y="891058"/>
                </a:cubicBezTo>
                <a:lnTo>
                  <a:pt x="2329015" y="891627"/>
                </a:lnTo>
                <a:cubicBezTo>
                  <a:pt x="2316843" y="893039"/>
                  <a:pt x="2305064" y="894669"/>
                  <a:pt x="2293898" y="896431"/>
                </a:cubicBezTo>
                <a:cubicBezTo>
                  <a:pt x="2282637" y="890404"/>
                  <a:pt x="2242346" y="900851"/>
                  <a:pt x="2243927" y="888076"/>
                </a:cubicBezTo>
                <a:cubicBezTo>
                  <a:pt x="2228778" y="890081"/>
                  <a:pt x="2220725" y="895845"/>
                  <a:pt x="2223920" y="887331"/>
                </a:cubicBezTo>
                <a:cubicBezTo>
                  <a:pt x="2218877" y="887756"/>
                  <a:pt x="2215583" y="887254"/>
                  <a:pt x="2213081" y="886302"/>
                </a:cubicBezTo>
                <a:lnTo>
                  <a:pt x="2212307" y="885829"/>
                </a:lnTo>
                <a:lnTo>
                  <a:pt x="2152321" y="894418"/>
                </a:lnTo>
                <a:lnTo>
                  <a:pt x="2140985" y="895968"/>
                </a:lnTo>
                <a:lnTo>
                  <a:pt x="2121210" y="899354"/>
                </a:lnTo>
                <a:lnTo>
                  <a:pt x="2119146" y="899033"/>
                </a:lnTo>
                <a:lnTo>
                  <a:pt x="2105666" y="902240"/>
                </a:lnTo>
                <a:cubicBezTo>
                  <a:pt x="2101407" y="903601"/>
                  <a:pt x="2097735" y="905221"/>
                  <a:pt x="2094924" y="907203"/>
                </a:cubicBezTo>
                <a:cubicBezTo>
                  <a:pt x="2044793" y="900664"/>
                  <a:pt x="2001785" y="912168"/>
                  <a:pt x="1949478" y="913748"/>
                </a:cubicBezTo>
                <a:cubicBezTo>
                  <a:pt x="1891937" y="919585"/>
                  <a:pt x="1810334" y="935486"/>
                  <a:pt x="1749684" y="942223"/>
                </a:cubicBezTo>
                <a:lnTo>
                  <a:pt x="1585576" y="954170"/>
                </a:lnTo>
                <a:cubicBezTo>
                  <a:pt x="1549165" y="943719"/>
                  <a:pt x="1511425" y="950847"/>
                  <a:pt x="1476250" y="950653"/>
                </a:cubicBezTo>
                <a:cubicBezTo>
                  <a:pt x="1488515" y="961596"/>
                  <a:pt x="1432660" y="946795"/>
                  <a:pt x="1433927" y="959926"/>
                </a:cubicBezTo>
                <a:cubicBezTo>
                  <a:pt x="1427485" y="959475"/>
                  <a:pt x="1421205" y="958623"/>
                  <a:pt x="1414893" y="957671"/>
                </a:cubicBezTo>
                <a:lnTo>
                  <a:pt x="1411585" y="957179"/>
                </a:lnTo>
                <a:lnTo>
                  <a:pt x="1398896" y="957460"/>
                </a:lnTo>
                <a:lnTo>
                  <a:pt x="1394632" y="954725"/>
                </a:lnTo>
                <a:lnTo>
                  <a:pt x="1375043" y="953132"/>
                </a:lnTo>
                <a:cubicBezTo>
                  <a:pt x="1367813" y="952970"/>
                  <a:pt x="1360155" y="953305"/>
                  <a:pt x="1351876" y="954436"/>
                </a:cubicBezTo>
                <a:cubicBezTo>
                  <a:pt x="1325912" y="963028"/>
                  <a:pt x="1274459" y="952492"/>
                  <a:pt x="1242676" y="963767"/>
                </a:cubicBezTo>
                <a:cubicBezTo>
                  <a:pt x="1230276" y="966918"/>
                  <a:pt x="1216715" y="977098"/>
                  <a:pt x="1205993" y="974080"/>
                </a:cubicBezTo>
                <a:cubicBezTo>
                  <a:pt x="1174251" y="974112"/>
                  <a:pt x="1086982" y="964420"/>
                  <a:pt x="1052221" y="963954"/>
                </a:cubicBezTo>
                <a:cubicBezTo>
                  <a:pt x="1038515" y="970622"/>
                  <a:pt x="1009522" y="962342"/>
                  <a:pt x="968270" y="964761"/>
                </a:cubicBezTo>
                <a:cubicBezTo>
                  <a:pt x="943437" y="973698"/>
                  <a:pt x="900136" y="991017"/>
                  <a:pt x="874493" y="998122"/>
                </a:cubicBezTo>
                <a:cubicBezTo>
                  <a:pt x="848849" y="1005226"/>
                  <a:pt x="853424" y="1009427"/>
                  <a:pt x="814411" y="1007391"/>
                </a:cubicBezTo>
                <a:cubicBezTo>
                  <a:pt x="765926" y="1022821"/>
                  <a:pt x="732885" y="1009859"/>
                  <a:pt x="688604" y="1015631"/>
                </a:cubicBezTo>
                <a:cubicBezTo>
                  <a:pt x="638045" y="1020877"/>
                  <a:pt x="677999" y="1011556"/>
                  <a:pt x="618171" y="1027260"/>
                </a:cubicBezTo>
                <a:cubicBezTo>
                  <a:pt x="609680" y="1023165"/>
                  <a:pt x="583253" y="1020277"/>
                  <a:pt x="570379" y="1023487"/>
                </a:cubicBezTo>
                <a:cubicBezTo>
                  <a:pt x="543992" y="1022523"/>
                  <a:pt x="505183" y="1001686"/>
                  <a:pt x="482519" y="1002108"/>
                </a:cubicBezTo>
                <a:cubicBezTo>
                  <a:pt x="464011" y="1002285"/>
                  <a:pt x="495211" y="1007995"/>
                  <a:pt x="475319" y="1009922"/>
                </a:cubicBezTo>
                <a:cubicBezTo>
                  <a:pt x="450818" y="1011135"/>
                  <a:pt x="454804" y="1022539"/>
                  <a:pt x="431104" y="1009317"/>
                </a:cubicBezTo>
                <a:cubicBezTo>
                  <a:pt x="406857" y="1014651"/>
                  <a:pt x="399686" y="1008456"/>
                  <a:pt x="363782" y="1007585"/>
                </a:cubicBezTo>
                <a:cubicBezTo>
                  <a:pt x="350440" y="1012231"/>
                  <a:pt x="338145" y="1011245"/>
                  <a:pt x="325533" y="1008502"/>
                </a:cubicBezTo>
                <a:cubicBezTo>
                  <a:pt x="291944" y="1011745"/>
                  <a:pt x="259251" y="1008497"/>
                  <a:pt x="220429" y="1008927"/>
                </a:cubicBezTo>
                <a:cubicBezTo>
                  <a:pt x="180594" y="1015852"/>
                  <a:pt x="156150" y="1007265"/>
                  <a:pt x="114676" y="1007765"/>
                </a:cubicBezTo>
                <a:cubicBezTo>
                  <a:pt x="85718" y="1006195"/>
                  <a:pt x="43316" y="1001491"/>
                  <a:pt x="13470" y="998544"/>
                </a:cubicBezTo>
                <a:lnTo>
                  <a:pt x="0" y="997355"/>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7320177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1C0834-7A9B-9235-8CC3-1E8F8B376CBB}"/>
              </a:ext>
            </a:extLst>
          </p:cNvPr>
          <p:cNvSpPr>
            <a:spLocks noGrp="1"/>
          </p:cNvSpPr>
          <p:nvPr>
            <p:ph type="title"/>
          </p:nvPr>
        </p:nvSpPr>
        <p:spPr/>
        <p:txBody>
          <a:bodyPr/>
          <a:lstStyle/>
          <a:p>
            <a:r>
              <a:rPr lang="en-GB" dirty="0">
                <a:latin typeface="Calibri" panose="020F0502020204030204" pitchFamily="34" charset="0"/>
                <a:ea typeface="Calibri" panose="020F0502020204030204" pitchFamily="34" charset="0"/>
                <a:cs typeface="Calibri" panose="020F0502020204030204" pitchFamily="34" charset="0"/>
              </a:rPr>
              <a:t>What we covered today</a:t>
            </a:r>
          </a:p>
        </p:txBody>
      </p:sp>
      <p:sp>
        <p:nvSpPr>
          <p:cNvPr id="3" name="Content Placeholder 2">
            <a:extLst>
              <a:ext uri="{FF2B5EF4-FFF2-40B4-BE49-F238E27FC236}">
                <a16:creationId xmlns:a16="http://schemas.microsoft.com/office/drawing/2014/main" id="{350FA479-2DB6-481B-0723-1FCC12E9D6B6}"/>
              </a:ext>
            </a:extLst>
          </p:cNvPr>
          <p:cNvSpPr>
            <a:spLocks noGrp="1"/>
          </p:cNvSpPr>
          <p:nvPr>
            <p:ph idx="1"/>
          </p:nvPr>
        </p:nvSpPr>
        <p:spPr>
          <a:xfrm>
            <a:off x="838199" y="1825625"/>
            <a:ext cx="11103429" cy="4351338"/>
          </a:xfrm>
        </p:spPr>
        <p:txBody>
          <a:bodyPr>
            <a:normAutofit/>
          </a:bodyPr>
          <a:lstStyle/>
          <a:p>
            <a:r>
              <a:rPr lang="en-GB" dirty="0"/>
              <a:t>Review and reflection after your first oral history interview: three things that went well, three things you do differently next time.</a:t>
            </a:r>
          </a:p>
          <a:p>
            <a:r>
              <a:rPr lang="en-GB" dirty="0"/>
              <a:t>Transcription including verification, timecoding and cataloguing.</a:t>
            </a:r>
          </a:p>
          <a:p>
            <a:r>
              <a:rPr lang="en-GB" dirty="0"/>
              <a:t>Reviewing for sensitivities: third party references, defamation and risk.</a:t>
            </a:r>
          </a:p>
          <a:p>
            <a:r>
              <a:rPr lang="en-GB" dirty="0"/>
              <a:t>Using sound editing software: Audacity.</a:t>
            </a:r>
          </a:p>
          <a:p>
            <a:r>
              <a:rPr lang="en-GB" dirty="0"/>
              <a:t>Managing your archive and/or placing your recordings in a public archive.</a:t>
            </a:r>
          </a:p>
          <a:p>
            <a:r>
              <a:rPr lang="en-GB" dirty="0"/>
              <a:t>The assignment.</a:t>
            </a:r>
          </a:p>
          <a:p>
            <a:r>
              <a:rPr lang="en-GB" dirty="0"/>
              <a:t>Celebrating your success: next week and beyond. </a:t>
            </a:r>
          </a:p>
          <a:p>
            <a:endParaRPr lang="en-GB" dirty="0"/>
          </a:p>
          <a:p>
            <a:endParaRPr lang="en-GB" dirty="0"/>
          </a:p>
          <a:p>
            <a:endParaRPr lang="en-GB" dirty="0"/>
          </a:p>
        </p:txBody>
      </p:sp>
      <p:pic>
        <p:nvPicPr>
          <p:cNvPr id="4" name="Picture 3" descr="Shape, arrow&#10;&#10;Description automatically generated">
            <a:extLst>
              <a:ext uri="{FF2B5EF4-FFF2-40B4-BE49-F238E27FC236}">
                <a16:creationId xmlns:a16="http://schemas.microsoft.com/office/drawing/2014/main" id="{D42D190B-EA5C-ADFA-646D-E15C046640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0744" y="1979543"/>
            <a:ext cx="264160" cy="301897"/>
          </a:xfrm>
          <a:prstGeom prst="rect">
            <a:avLst/>
          </a:prstGeom>
        </p:spPr>
      </p:pic>
      <p:pic>
        <p:nvPicPr>
          <p:cNvPr id="5" name="Picture 4" descr="Shape, arrow&#10;&#10;Description automatically generated">
            <a:extLst>
              <a:ext uri="{FF2B5EF4-FFF2-40B4-BE49-F238E27FC236}">
                <a16:creationId xmlns:a16="http://schemas.microsoft.com/office/drawing/2014/main" id="{0A79DC68-2B45-3C63-F19A-9BEE4C5554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2821565"/>
            <a:ext cx="264160" cy="301897"/>
          </a:xfrm>
          <a:prstGeom prst="rect">
            <a:avLst/>
          </a:prstGeom>
        </p:spPr>
      </p:pic>
      <p:pic>
        <p:nvPicPr>
          <p:cNvPr id="6" name="Picture 5" descr="Shape, arrow&#10;&#10;Description automatically generated">
            <a:extLst>
              <a:ext uri="{FF2B5EF4-FFF2-40B4-BE49-F238E27FC236}">
                <a16:creationId xmlns:a16="http://schemas.microsoft.com/office/drawing/2014/main" id="{7BB52020-6EB7-8C45-45EC-B43E4BDDC6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310881"/>
            <a:ext cx="264160" cy="301897"/>
          </a:xfrm>
          <a:prstGeom prst="rect">
            <a:avLst/>
          </a:prstGeom>
        </p:spPr>
      </p:pic>
      <p:pic>
        <p:nvPicPr>
          <p:cNvPr id="7" name="Picture 6" descr="Shape, arrow&#10;&#10;Description automatically generated">
            <a:extLst>
              <a:ext uri="{FF2B5EF4-FFF2-40B4-BE49-F238E27FC236}">
                <a16:creationId xmlns:a16="http://schemas.microsoft.com/office/drawing/2014/main" id="{32519434-B739-49BA-CABD-ACCAA444FC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09548" y="3747715"/>
            <a:ext cx="264160" cy="301897"/>
          </a:xfrm>
          <a:prstGeom prst="rect">
            <a:avLst/>
          </a:prstGeom>
        </p:spPr>
      </p:pic>
      <p:pic>
        <p:nvPicPr>
          <p:cNvPr id="8" name="Picture 7" descr="Shape, arrow&#10;&#10;Description automatically generated">
            <a:extLst>
              <a:ext uri="{FF2B5EF4-FFF2-40B4-BE49-F238E27FC236}">
                <a16:creationId xmlns:a16="http://schemas.microsoft.com/office/drawing/2014/main" id="{79AE0C80-B9D9-441F-9C40-B1DC261B53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285468"/>
            <a:ext cx="264160" cy="301897"/>
          </a:xfrm>
          <a:prstGeom prst="rect">
            <a:avLst/>
          </a:prstGeom>
        </p:spPr>
      </p:pic>
      <p:pic>
        <p:nvPicPr>
          <p:cNvPr id="9" name="Picture 8" descr="Shape, arrow&#10;&#10;Description automatically generated">
            <a:extLst>
              <a:ext uri="{FF2B5EF4-FFF2-40B4-BE49-F238E27FC236}">
                <a16:creationId xmlns:a16="http://schemas.microsoft.com/office/drawing/2014/main" id="{6173F7E2-80E8-CE25-6669-5CC47F524D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4164" y="4929318"/>
            <a:ext cx="264160" cy="301897"/>
          </a:xfrm>
          <a:prstGeom prst="rect">
            <a:avLst/>
          </a:prstGeom>
        </p:spPr>
      </p:pic>
      <p:pic>
        <p:nvPicPr>
          <p:cNvPr id="10" name="Picture 9" descr="Shape, arrow&#10;&#10;Description automatically generated">
            <a:extLst>
              <a:ext uri="{FF2B5EF4-FFF2-40B4-BE49-F238E27FC236}">
                <a16:creationId xmlns:a16="http://schemas.microsoft.com/office/drawing/2014/main" id="{CBD85213-BCBD-F0E6-028A-DAA6829617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508" y="5553140"/>
            <a:ext cx="264160" cy="301897"/>
          </a:xfrm>
          <a:prstGeom prst="rect">
            <a:avLst/>
          </a:prstGeom>
        </p:spPr>
      </p:pic>
    </p:spTree>
    <p:extLst>
      <p:ext uri="{BB962C8B-B14F-4D97-AF65-F5344CB8AC3E}">
        <p14:creationId xmlns:p14="http://schemas.microsoft.com/office/powerpoint/2010/main" val="4054360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diagram of steps to a oral history&#10;&#10;Description automatically generated">
            <a:extLst>
              <a:ext uri="{FF2B5EF4-FFF2-40B4-BE49-F238E27FC236}">
                <a16:creationId xmlns:a16="http://schemas.microsoft.com/office/drawing/2014/main" id="{3A7F505A-D5B7-1FCC-67BB-EBF0D32A83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 y="0"/>
            <a:ext cx="4846320" cy="6858000"/>
          </a:xfrm>
          <a:prstGeom prst="rect">
            <a:avLst/>
          </a:prstGeom>
        </p:spPr>
      </p:pic>
      <p:pic>
        <p:nvPicPr>
          <p:cNvPr id="6" name="Picture 5" descr="A road with pointers on it&#10;&#10;Description automatically generated">
            <a:extLst>
              <a:ext uri="{FF2B5EF4-FFF2-40B4-BE49-F238E27FC236}">
                <a16:creationId xmlns:a16="http://schemas.microsoft.com/office/drawing/2014/main" id="{B2F19D6D-EF76-643D-8A73-535BF0F7A1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5047" y="0"/>
            <a:ext cx="7006953" cy="3274333"/>
          </a:xfrm>
          <a:prstGeom prst="rect">
            <a:avLst/>
          </a:prstGeom>
        </p:spPr>
      </p:pic>
      <p:sp>
        <p:nvSpPr>
          <p:cNvPr id="7" name="TextBox 6">
            <a:extLst>
              <a:ext uri="{FF2B5EF4-FFF2-40B4-BE49-F238E27FC236}">
                <a16:creationId xmlns:a16="http://schemas.microsoft.com/office/drawing/2014/main" id="{DB3935CE-3815-76ED-E3FA-2EC86E506787}"/>
              </a:ext>
            </a:extLst>
          </p:cNvPr>
          <p:cNvSpPr txBox="1"/>
          <p:nvPr/>
        </p:nvSpPr>
        <p:spPr>
          <a:xfrm>
            <a:off x="5158227" y="33221"/>
            <a:ext cx="2120541" cy="923330"/>
          </a:xfrm>
          <a:prstGeom prst="rect">
            <a:avLst/>
          </a:prstGeom>
          <a:gradFill>
            <a:gsLst>
              <a:gs pos="0">
                <a:srgbClr val="ECF9FE"/>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rtlCol="0">
            <a:spAutoFit/>
          </a:bodyPr>
          <a:lstStyle/>
          <a:p>
            <a:pPr algn="ctr"/>
            <a:r>
              <a:rPr lang="en-GB" b="1" dirty="0"/>
              <a:t>YOUR ORAL HISTORY JOURNEY</a:t>
            </a:r>
          </a:p>
          <a:p>
            <a:pPr algn="ctr"/>
            <a:endParaRPr lang="en-GB" b="1" dirty="0"/>
          </a:p>
        </p:txBody>
      </p:sp>
      <p:sp>
        <p:nvSpPr>
          <p:cNvPr id="8" name="Arrow: Left 7">
            <a:extLst>
              <a:ext uri="{FF2B5EF4-FFF2-40B4-BE49-F238E27FC236}">
                <a16:creationId xmlns:a16="http://schemas.microsoft.com/office/drawing/2014/main" id="{3480A9D8-5F08-488E-E662-BB0090DB62B2}"/>
              </a:ext>
            </a:extLst>
          </p:cNvPr>
          <p:cNvSpPr/>
          <p:nvPr/>
        </p:nvSpPr>
        <p:spPr>
          <a:xfrm rot="5400000">
            <a:off x="8044332" y="4229923"/>
            <a:ext cx="4792795" cy="463361"/>
          </a:xfrm>
          <a:prstGeom prst="leftArrow">
            <a:avLst/>
          </a:prstGeom>
          <a:solidFill>
            <a:schemeClr val="accent3">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Left 8">
            <a:extLst>
              <a:ext uri="{FF2B5EF4-FFF2-40B4-BE49-F238E27FC236}">
                <a16:creationId xmlns:a16="http://schemas.microsoft.com/office/drawing/2014/main" id="{BF387F0F-3782-45DA-B778-4D1179ED82FF}"/>
              </a:ext>
            </a:extLst>
          </p:cNvPr>
          <p:cNvSpPr/>
          <p:nvPr/>
        </p:nvSpPr>
        <p:spPr>
          <a:xfrm rot="701106">
            <a:off x="4431438" y="5885303"/>
            <a:ext cx="6024800" cy="463361"/>
          </a:xfrm>
          <a:prstGeom prst="lef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blue location pin with a black background&#10;&#10;Description automatically generated">
            <a:extLst>
              <a:ext uri="{FF2B5EF4-FFF2-40B4-BE49-F238E27FC236}">
                <a16:creationId xmlns:a16="http://schemas.microsoft.com/office/drawing/2014/main" id="{5107263A-83BA-0DB7-EEA3-865968E98C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15266" y="3884759"/>
            <a:ext cx="1548656" cy="1548656"/>
          </a:xfrm>
          <a:prstGeom prst="rect">
            <a:avLst/>
          </a:prstGeom>
        </p:spPr>
      </p:pic>
      <p:pic>
        <p:nvPicPr>
          <p:cNvPr id="12" name="Picture 11">
            <a:extLst>
              <a:ext uri="{FF2B5EF4-FFF2-40B4-BE49-F238E27FC236}">
                <a16:creationId xmlns:a16="http://schemas.microsoft.com/office/drawing/2014/main" id="{39E46597-79C8-595F-FAA0-A0C2A68ACC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32467" y="448677"/>
            <a:ext cx="1616529" cy="1616529"/>
          </a:xfrm>
          <a:prstGeom prst="rect">
            <a:avLst/>
          </a:prstGeom>
        </p:spPr>
      </p:pic>
    </p:spTree>
    <p:extLst>
      <p:ext uri="{BB962C8B-B14F-4D97-AF65-F5344CB8AC3E}">
        <p14:creationId xmlns:p14="http://schemas.microsoft.com/office/powerpoint/2010/main" val="10427490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F25C68-7889-B5DA-B241-001F407BBDA0}"/>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2FA1E7E-4004-FB04-04B5-3A4039481140}"/>
              </a:ext>
            </a:extLst>
          </p:cNvPr>
          <p:cNvSpPr>
            <a:spLocks noGrp="1"/>
          </p:cNvSpPr>
          <p:nvPr>
            <p:ph idx="1"/>
          </p:nvPr>
        </p:nvSpPr>
        <p:spPr/>
        <p:txBody>
          <a:bodyPr>
            <a:normAutofit/>
          </a:bodyPr>
          <a:lstStyle/>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Duke University Libraries (2024) Oral History - Methodologies and Sources, Duke University.</a:t>
            </a:r>
          </a:p>
          <a:p>
            <a:pPr marL="0" indent="0">
              <a:buNone/>
            </a:pPr>
            <a:endPar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Neuenschwander, J. A. (2014).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 guide to oral history and the law</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Oxford University Press, USA.</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Sommer, B. W., &amp; Quinlan, M. K. (2018). </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The Oral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H</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istory </a:t>
            </a:r>
            <a:r>
              <a:rPr lang="en-GB" sz="1800" i="1"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rPr>
              <a:t>M</a:t>
            </a:r>
            <a:r>
              <a:rPr lang="en-GB" sz="1800" b="0" i="1"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anual</a:t>
            </a:r>
            <a:r>
              <a:rPr lang="en-GB" sz="1800" b="0" i="0" dirty="0">
                <a:solidFill>
                  <a:srgbClr val="222222"/>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Rowman &amp; Littlefield.</a:t>
            </a:r>
          </a:p>
          <a:p>
            <a:pPr marL="0" indent="0">
              <a:buNone/>
            </a:pPr>
            <a:endParaRPr lang="en-GB" sz="1800" dirty="0">
              <a:solidFill>
                <a:srgbClr val="222222"/>
              </a:solidFill>
              <a:highlight>
                <a:srgbClr val="FFFFFF"/>
              </a:highlight>
              <a:latin typeface="Calibri" panose="020F0502020204030204" pitchFamily="34" charset="0"/>
              <a:ea typeface="Calibri" panose="020F0502020204030204" pitchFamily="34" charset="0"/>
              <a:cs typeface="Calibri" panose="020F0502020204030204" pitchFamily="34" charset="0"/>
            </a:endParaRPr>
          </a:p>
          <a:p>
            <a:pPr marL="0" indent="0">
              <a:buNone/>
            </a:pPr>
            <a:r>
              <a:rPr lang="en-GB" sz="1200" dirty="0">
                <a:hlinkClick r:id="rId2"/>
              </a:rPr>
              <a:t>Best Practices for Recording and Preserving Oral Histories (youtube.com)</a:t>
            </a:r>
            <a:endParaRPr lang="en-GB" sz="18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441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REVIEW &amp; REFLECTION AFTER YOUR FIRST ORAL HISTORY INTERVIEW</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28314570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126999" y="-635"/>
            <a:ext cx="11967029" cy="1325563"/>
          </a:xfrm>
        </p:spPr>
        <p:txBody>
          <a:bodyPr>
            <a:normAutofit/>
          </a:bodyPr>
          <a:lstStyle/>
          <a:p>
            <a:r>
              <a:rPr lang="en-GB" b="1" dirty="0"/>
              <a:t>Your reflections on your oral history interview (1)</a:t>
            </a:r>
          </a:p>
        </p:txBody>
      </p:sp>
      <p:pic>
        <p:nvPicPr>
          <p:cNvPr id="5" name="Content Placeholder 4" descr="A diagram of experiential learning&#10;&#10;Description automatically generated">
            <a:extLst>
              <a:ext uri="{FF2B5EF4-FFF2-40B4-BE49-F238E27FC236}">
                <a16:creationId xmlns:a16="http://schemas.microsoft.com/office/drawing/2014/main" id="{C36397B9-ECE2-0988-0C5D-7CB05FBD5F9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23000" y="1111806"/>
            <a:ext cx="5969000" cy="5506708"/>
          </a:xfrm>
        </p:spPr>
      </p:pic>
      <p:sp>
        <p:nvSpPr>
          <p:cNvPr id="6" name="TextBox 5">
            <a:extLst>
              <a:ext uri="{FF2B5EF4-FFF2-40B4-BE49-F238E27FC236}">
                <a16:creationId xmlns:a16="http://schemas.microsoft.com/office/drawing/2014/main" id="{A184E684-8A64-BC70-8889-A61A675FC0A2}"/>
              </a:ext>
            </a:extLst>
          </p:cNvPr>
          <p:cNvSpPr txBox="1"/>
          <p:nvPr/>
        </p:nvSpPr>
        <p:spPr>
          <a:xfrm>
            <a:off x="304800" y="1584960"/>
            <a:ext cx="4789714" cy="3416320"/>
          </a:xfrm>
          <a:prstGeom prst="rect">
            <a:avLst/>
          </a:prstGeom>
          <a:noFill/>
        </p:spPr>
        <p:txBody>
          <a:bodyPr wrap="square" rtlCol="0">
            <a:spAutoFit/>
          </a:bodyPr>
          <a:lstStyle/>
          <a:p>
            <a:r>
              <a:rPr lang="en-GB" sz="2400" dirty="0">
                <a:latin typeface="Calibri" panose="020F0502020204030204" pitchFamily="34" charset="0"/>
                <a:ea typeface="Calibri" panose="020F0502020204030204" pitchFamily="34" charset="0"/>
                <a:cs typeface="Calibri" panose="020F0502020204030204" pitchFamily="34" charset="0"/>
              </a:rPr>
              <a:t>How did you feel about interview beforehand?</a:t>
            </a: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How did you feel afterwards?</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a:p>
            <a:r>
              <a:rPr lang="en-GB" sz="2400" dirty="0">
                <a:latin typeface="Calibri" panose="020F0502020204030204" pitchFamily="34" charset="0"/>
                <a:ea typeface="Calibri" panose="020F0502020204030204" pitchFamily="34" charset="0"/>
                <a:cs typeface="Calibri" panose="020F0502020204030204" pitchFamily="34" charset="0"/>
              </a:rPr>
              <a:t>What three things went well?</a:t>
            </a:r>
          </a:p>
          <a:p>
            <a:endParaRPr lang="en-GB" sz="2400" dirty="0">
              <a:latin typeface="Calibri" panose="020F0502020204030204" pitchFamily="34" charset="0"/>
              <a:ea typeface="Calibri" panose="020F0502020204030204" pitchFamily="34" charset="0"/>
              <a:cs typeface="Calibri" panose="020F0502020204030204" pitchFamily="34" charset="0"/>
            </a:endParaRPr>
          </a:p>
          <a:p>
            <a:endParaRPr lang="en-GB" sz="24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665073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B9D7E975-9161-4F2D-AC53-69E1912F6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A diagram of a reflective cycle&#10;&#10;Description automatically generated">
            <a:extLst>
              <a:ext uri="{FF2B5EF4-FFF2-40B4-BE49-F238E27FC236}">
                <a16:creationId xmlns:a16="http://schemas.microsoft.com/office/drawing/2014/main" id="{73FCA453-2539-545F-2CCF-4559AAC13D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2502" y="623275"/>
            <a:ext cx="5607882" cy="5607882"/>
          </a:xfrm>
          <a:prstGeom prst="rect">
            <a:avLst/>
          </a:prstGeom>
        </p:spPr>
      </p:pic>
      <p:sp>
        <p:nvSpPr>
          <p:cNvPr id="24" name="Right Triangle 23">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463E6235-1649-4B47-9862-4026FC473B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3" y="623275"/>
            <a:ext cx="401217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3B2EC6-5019-EF8C-5FCC-2595FD6B114F}"/>
              </a:ext>
            </a:extLst>
          </p:cNvPr>
          <p:cNvSpPr>
            <a:spLocks noGrp="1"/>
          </p:cNvSpPr>
          <p:nvPr>
            <p:ph type="title"/>
          </p:nvPr>
        </p:nvSpPr>
        <p:spPr>
          <a:xfrm>
            <a:off x="8052497" y="1056640"/>
            <a:ext cx="3197660" cy="3125746"/>
          </a:xfrm>
        </p:spPr>
        <p:txBody>
          <a:bodyPr vert="horz" lIns="91440" tIns="45720" rIns="91440" bIns="45720" rtlCol="0" anchor="b">
            <a:normAutofit/>
          </a:bodyPr>
          <a:lstStyle/>
          <a:p>
            <a:r>
              <a:rPr lang="en-US" sz="4000" b="1" kern="1200" dirty="0">
                <a:solidFill>
                  <a:schemeClr val="tx1"/>
                </a:solidFill>
                <a:latin typeface="+mj-lt"/>
                <a:ea typeface="+mj-ea"/>
                <a:cs typeface="+mj-cs"/>
              </a:rPr>
              <a:t>Your reflections on your oral history interview (2)</a:t>
            </a:r>
          </a:p>
        </p:txBody>
      </p:sp>
      <p:sp>
        <p:nvSpPr>
          <p:cNvPr id="6" name="TextBox 5">
            <a:extLst>
              <a:ext uri="{FF2B5EF4-FFF2-40B4-BE49-F238E27FC236}">
                <a16:creationId xmlns:a16="http://schemas.microsoft.com/office/drawing/2014/main" id="{A184E684-8A64-BC70-8889-A61A675FC0A2}"/>
              </a:ext>
            </a:extLst>
          </p:cNvPr>
          <p:cNvSpPr txBox="1"/>
          <p:nvPr/>
        </p:nvSpPr>
        <p:spPr>
          <a:xfrm>
            <a:off x="7971852" y="3733190"/>
            <a:ext cx="2705619" cy="762618"/>
          </a:xfrm>
          <a:prstGeom prst="rect">
            <a:avLst/>
          </a:prstGeom>
        </p:spPr>
        <p:txBody>
          <a:bodyPr vert="horz" lIns="91440" tIns="45720" rIns="91440" bIns="45720" rtlCol="0" anchor="t">
            <a:noAutofit/>
          </a:bodyPr>
          <a:lstStyle/>
          <a:p>
            <a:pPr>
              <a:lnSpc>
                <a:spcPct val="90000"/>
              </a:lnSpc>
              <a:spcBef>
                <a:spcPts val="1000"/>
              </a:spcBef>
            </a:pPr>
            <a:endParaRPr lang="en-US" sz="2400" kern="1200" dirty="0">
              <a:solidFill>
                <a:schemeClr val="tx1"/>
              </a:solidFill>
              <a:latin typeface="+mn-lt"/>
              <a:ea typeface="+mn-ea"/>
              <a:cs typeface="+mn-cs"/>
            </a:endParaRPr>
          </a:p>
          <a:p>
            <a:pPr>
              <a:lnSpc>
                <a:spcPct val="90000"/>
              </a:lnSpc>
              <a:spcBef>
                <a:spcPts val="1000"/>
              </a:spcBef>
            </a:pPr>
            <a:r>
              <a:rPr lang="en-US" sz="2400" kern="1200" dirty="0">
                <a:solidFill>
                  <a:schemeClr val="tx1"/>
                </a:solidFill>
                <a:latin typeface="+mn-lt"/>
                <a:ea typeface="+mn-ea"/>
                <a:cs typeface="+mn-cs"/>
              </a:rPr>
              <a:t>What three things might you do differently next time?</a:t>
            </a:r>
          </a:p>
        </p:txBody>
      </p:sp>
    </p:spTree>
    <p:extLst>
      <p:ext uri="{BB962C8B-B14F-4D97-AF65-F5344CB8AC3E}">
        <p14:creationId xmlns:p14="http://schemas.microsoft.com/office/powerpoint/2010/main" val="3992718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D178B2-8AD8-D666-06C4-3AFB09284340}"/>
              </a:ext>
            </a:extLst>
          </p:cNvPr>
          <p:cNvSpPr>
            <a:spLocks noGrp="1"/>
          </p:cNvSpPr>
          <p:nvPr>
            <p:ph type="ctrTitle"/>
          </p:nvPr>
        </p:nvSpPr>
        <p:spPr>
          <a:xfrm>
            <a:off x="1239520" y="1229360"/>
            <a:ext cx="9144000" cy="4332923"/>
          </a:xfrm>
        </p:spPr>
        <p:txBody>
          <a:bodyPr>
            <a:normAutofit fontScale="90000"/>
          </a:bodyPr>
          <a:lstStyle/>
          <a:p>
            <a:br>
              <a:rPr lang="en-GB" sz="6000" dirty="0">
                <a:latin typeface="Calibri" panose="020F0502020204030204" pitchFamily="34" charset="0"/>
                <a:ea typeface="Calibri" panose="020F0502020204030204" pitchFamily="34" charset="0"/>
                <a:cs typeface="Calibri" panose="020F0502020204030204" pitchFamily="34" charset="0"/>
              </a:rPr>
            </a:br>
            <a:r>
              <a:rPr lang="en-GB" sz="6000" dirty="0">
                <a:latin typeface="Calibri" panose="020F0502020204030204" pitchFamily="34" charset="0"/>
                <a:ea typeface="Calibri" panose="020F0502020204030204" pitchFamily="34" charset="0"/>
                <a:cs typeface="Calibri" panose="020F0502020204030204" pitchFamily="34" charset="0"/>
              </a:rPr>
              <a:t>TRANSCRIPTION, TIMECODING &amp; CATALOGUING</a:t>
            </a:r>
            <a:br>
              <a:rPr lang="en-GB" sz="6000" dirty="0">
                <a:latin typeface="Calibri" panose="020F0502020204030204" pitchFamily="34" charset="0"/>
                <a:ea typeface="Calibri" panose="020F0502020204030204" pitchFamily="34" charset="0"/>
                <a:cs typeface="Calibri" panose="020F0502020204030204" pitchFamily="34" charset="0"/>
              </a:rPr>
            </a:br>
            <a:br>
              <a:rPr lang="en-GB" dirty="0"/>
            </a:br>
            <a:r>
              <a:rPr lang="en-GB" dirty="0"/>
              <a:t> </a:t>
            </a:r>
          </a:p>
        </p:txBody>
      </p:sp>
      <p:pic>
        <p:nvPicPr>
          <p:cNvPr id="4" name="Picture 3" descr="A logo of a graduate&#10;&#10;Description automatically generated with medium confidence">
            <a:extLst>
              <a:ext uri="{FF2B5EF4-FFF2-40B4-BE49-F238E27FC236}">
                <a16:creationId xmlns:a16="http://schemas.microsoft.com/office/drawing/2014/main" id="{E616A160-BFF3-1CCD-8640-72BF43DE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60105" y="5290926"/>
            <a:ext cx="2200054" cy="1442477"/>
          </a:xfrm>
          <a:prstGeom prst="rect">
            <a:avLst/>
          </a:prstGeom>
        </p:spPr>
      </p:pic>
    </p:spTree>
    <p:extLst>
      <p:ext uri="{BB962C8B-B14F-4D97-AF65-F5344CB8AC3E}">
        <p14:creationId xmlns:p14="http://schemas.microsoft.com/office/powerpoint/2010/main" val="15760771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59D189-9F77-005E-4B32-88F3C5780D60}"/>
              </a:ext>
            </a:extLst>
          </p:cNvPr>
          <p:cNvSpPr>
            <a:spLocks noGrp="1"/>
          </p:cNvSpPr>
          <p:nvPr>
            <p:ph type="title"/>
          </p:nvPr>
        </p:nvSpPr>
        <p:spPr>
          <a:xfrm>
            <a:off x="630936" y="640080"/>
            <a:ext cx="4818888" cy="1481328"/>
          </a:xfrm>
        </p:spPr>
        <p:txBody>
          <a:bodyPr anchor="b">
            <a:normAutofit/>
          </a:bodyPr>
          <a:lstStyle/>
          <a:p>
            <a:r>
              <a:rPr lang="en-GB" sz="5000"/>
              <a:t>Recording and transcription</a:t>
            </a:r>
          </a:p>
        </p:txBody>
      </p:sp>
      <p:sp>
        <p:nvSpPr>
          <p:cNvPr id="12" name="sketch line">
            <a:extLst>
              <a:ext uri="{FF2B5EF4-FFF2-40B4-BE49-F238E27FC236}">
                <a16:creationId xmlns:a16="http://schemas.microsoft.com/office/drawing/2014/main" id="{650D18FE-0824-4A46-B22C-A86B52E578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7C31FC8-F5EB-BCB7-0CFE-814FAC46BF22}"/>
              </a:ext>
            </a:extLst>
          </p:cNvPr>
          <p:cNvSpPr>
            <a:spLocks noGrp="1"/>
          </p:cNvSpPr>
          <p:nvPr>
            <p:ph idx="1"/>
          </p:nvPr>
        </p:nvSpPr>
        <p:spPr>
          <a:xfrm>
            <a:off x="630935" y="2660904"/>
            <a:ext cx="6063779" cy="3892296"/>
          </a:xfrm>
        </p:spPr>
        <p:txBody>
          <a:bodyPr anchor="t">
            <a:noAutofit/>
          </a:bodyPr>
          <a:lstStyle/>
          <a:p>
            <a:pPr marL="0" indent="0">
              <a:buNone/>
            </a:pPr>
            <a:r>
              <a:rPr lang="en-GB" sz="2400" dirty="0"/>
              <a:t>How did you record the interview?</a:t>
            </a:r>
          </a:p>
          <a:p>
            <a:pPr marL="0" indent="0">
              <a:buNone/>
            </a:pPr>
            <a:endParaRPr lang="en-GB" sz="2400" dirty="0"/>
          </a:p>
          <a:p>
            <a:pPr marL="0" indent="0">
              <a:buNone/>
            </a:pPr>
            <a:r>
              <a:rPr lang="en-GB" sz="2400" dirty="0"/>
              <a:t>Where is it stored?</a:t>
            </a:r>
          </a:p>
          <a:p>
            <a:pPr marL="0" indent="0">
              <a:buNone/>
            </a:pPr>
            <a:endParaRPr lang="en-GB" sz="2400" dirty="0"/>
          </a:p>
          <a:p>
            <a:pPr marL="0" indent="0">
              <a:buNone/>
            </a:pPr>
            <a:r>
              <a:rPr lang="en-GB" sz="2400" dirty="0"/>
              <a:t>What format is the file? i.e. .wav; MP3; M4A?</a:t>
            </a:r>
          </a:p>
          <a:p>
            <a:pPr marL="0" indent="0">
              <a:buNone/>
            </a:pPr>
            <a:endParaRPr lang="en-GB" sz="2400" dirty="0"/>
          </a:p>
          <a:p>
            <a:pPr marL="0" indent="0">
              <a:buNone/>
            </a:pPr>
            <a:r>
              <a:rPr lang="en-GB" sz="2400" dirty="0"/>
              <a:t>Have you at least two copies of your audio recordings in two separate locations, one on hard drive?</a:t>
            </a:r>
          </a:p>
        </p:txBody>
      </p:sp>
      <p:pic>
        <p:nvPicPr>
          <p:cNvPr id="5" name="Picture 4" descr="A microphone on a stand&#10;&#10;Description automatically generated">
            <a:extLst>
              <a:ext uri="{FF2B5EF4-FFF2-40B4-BE49-F238E27FC236}">
                <a16:creationId xmlns:a16="http://schemas.microsoft.com/office/drawing/2014/main" id="{8700D818-84B6-272A-E872-48D6D2F2B9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9048" y="699516"/>
            <a:ext cx="5458968" cy="5458968"/>
          </a:xfrm>
          <a:prstGeom prst="rect">
            <a:avLst/>
          </a:prstGeom>
        </p:spPr>
      </p:pic>
    </p:spTree>
    <p:extLst>
      <p:ext uri="{BB962C8B-B14F-4D97-AF65-F5344CB8AC3E}">
        <p14:creationId xmlns:p14="http://schemas.microsoft.com/office/powerpoint/2010/main" val="6716229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666</TotalTime>
  <Words>2577</Words>
  <Application>Microsoft Office PowerPoint</Application>
  <PresentationFormat>Widescreen</PresentationFormat>
  <Paragraphs>225</Paragraphs>
  <Slides>40</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Aptos</vt:lpstr>
      <vt:lpstr>Arial</vt:lpstr>
      <vt:lpstr>Calibri</vt:lpstr>
      <vt:lpstr>Office Theme</vt:lpstr>
      <vt:lpstr>ORAL HISTORY MADE EASY</vt:lpstr>
      <vt:lpstr>Overview</vt:lpstr>
      <vt:lpstr>PowerPoint Presentation</vt:lpstr>
      <vt:lpstr>PowerPoint Presentation</vt:lpstr>
      <vt:lpstr> REVIEW &amp; REFLECTION AFTER YOUR FIRST ORAL HISTORY INTERVIEW   </vt:lpstr>
      <vt:lpstr>Your reflections on your oral history interview (1)</vt:lpstr>
      <vt:lpstr>Your reflections on your oral history interview (2)</vt:lpstr>
      <vt:lpstr> TRANSCRIPTION, TIMECODING &amp; CATALOGUING   </vt:lpstr>
      <vt:lpstr>Recording and transcription</vt:lpstr>
      <vt:lpstr>Transcription – guidance notes</vt:lpstr>
      <vt:lpstr>Time coding  – guidance notes</vt:lpstr>
      <vt:lpstr>Verifying the transcript</vt:lpstr>
      <vt:lpstr>Timecoding</vt:lpstr>
      <vt:lpstr>Checking for sensitivities (1)</vt:lpstr>
      <vt:lpstr>Checking for sensitivities (2)</vt:lpstr>
      <vt:lpstr>Checking for sensitivities (3)</vt:lpstr>
      <vt:lpstr>What are we looking for in our oral histories? </vt:lpstr>
      <vt:lpstr>The ‘six questions’: red flags </vt:lpstr>
      <vt:lpstr>Beware references to third parties </vt:lpstr>
      <vt:lpstr>Archiving and storage (1)</vt:lpstr>
      <vt:lpstr>Archiving and storage (2)</vt:lpstr>
      <vt:lpstr>References to third parties</vt:lpstr>
      <vt:lpstr>Exercise 1: Scenarios</vt:lpstr>
      <vt:lpstr>Exercise 1: Scenarios</vt:lpstr>
      <vt:lpstr>PowerPoint Presentation</vt:lpstr>
      <vt:lpstr>What happens to the original recording?</vt:lpstr>
      <vt:lpstr> USING SOUND EDITING SOFTWARE   </vt:lpstr>
      <vt:lpstr>Audacity (1)</vt:lpstr>
      <vt:lpstr>Audacity (2)</vt:lpstr>
      <vt:lpstr>Sharing and storing your oral history</vt:lpstr>
      <vt:lpstr>Digital preservation</vt:lpstr>
      <vt:lpstr>Digital preservation</vt:lpstr>
      <vt:lpstr>Digital preservation</vt:lpstr>
      <vt:lpstr> THE ASSIGNMENT   </vt:lpstr>
      <vt:lpstr>The assignment </vt:lpstr>
      <vt:lpstr> CELEBRATION NEXT WEEK!   </vt:lpstr>
      <vt:lpstr>Time to celebrate you as an oral historian!</vt:lpstr>
      <vt:lpstr>A few final specifics</vt:lpstr>
      <vt:lpstr>What we covered today</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ORAL HISTORY MADE EASY</dc:title>
  <dc:creator>Angela Maye-Banbury</dc:creator>
  <cp:lastModifiedBy>Angela Maye-Banbury</cp:lastModifiedBy>
  <cp:revision>23</cp:revision>
  <dcterms:created xsi:type="dcterms:W3CDTF">2024-04-21T07:35:39Z</dcterms:created>
  <dcterms:modified xsi:type="dcterms:W3CDTF">2025-04-24T13:27:06Z</dcterms:modified>
</cp:coreProperties>
</file>